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24" r:id="rId2"/>
    <p:sldId id="265" r:id="rId3"/>
    <p:sldId id="390" r:id="rId4"/>
    <p:sldId id="391" r:id="rId5"/>
    <p:sldId id="388" r:id="rId6"/>
    <p:sldId id="385" r:id="rId7"/>
    <p:sldId id="296" r:id="rId8"/>
    <p:sldId id="393" r:id="rId9"/>
    <p:sldId id="395" r:id="rId10"/>
    <p:sldId id="400" r:id="rId11"/>
    <p:sldId id="394" r:id="rId12"/>
    <p:sldId id="420" r:id="rId13"/>
    <p:sldId id="414" r:id="rId14"/>
    <p:sldId id="347" r:id="rId15"/>
    <p:sldId id="360" r:id="rId16"/>
    <p:sldId id="402" r:id="rId17"/>
    <p:sldId id="401" r:id="rId18"/>
    <p:sldId id="423" r:id="rId19"/>
    <p:sldId id="369" r:id="rId20"/>
    <p:sldId id="411" r:id="rId21"/>
    <p:sldId id="412" r:id="rId22"/>
    <p:sldId id="418" r:id="rId23"/>
    <p:sldId id="419" r:id="rId24"/>
  </p:sldIdLst>
  <p:sldSz cx="20104100" cy="11309350"/>
  <p:notesSz cx="20104100" cy="113093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6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6B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610"/>
    <p:restoredTop sz="94234"/>
  </p:normalViewPr>
  <p:slideViewPr>
    <p:cSldViewPr>
      <p:cViewPr varScale="1">
        <p:scale>
          <a:sx n="53" d="100"/>
          <a:sy n="53" d="100"/>
        </p:scale>
        <p:origin x="240" y="208"/>
      </p:cViewPr>
      <p:guideLst>
        <p:guide orient="horz" pos="2880"/>
        <p:guide pos="2160"/>
        <p:guide orient="horz" pos="26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Written</a:t>
            </a:r>
            <a:r>
              <a:rPr lang="en-US" baseline="0" dirty="0"/>
              <a:t> exam Participants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2022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342</c:v>
                </c:pt>
                <c:pt idx="1">
                  <c:v>407</c:v>
                </c:pt>
                <c:pt idx="2">
                  <c:v>410</c:v>
                </c:pt>
                <c:pt idx="3">
                  <c:v>513</c:v>
                </c:pt>
                <c:pt idx="4">
                  <c:v>486</c:v>
                </c:pt>
                <c:pt idx="5">
                  <c:v>465</c:v>
                </c:pt>
                <c:pt idx="6">
                  <c:v>591</c:v>
                </c:pt>
                <c:pt idx="7">
                  <c:v>381</c:v>
                </c:pt>
                <c:pt idx="8">
                  <c:v>506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9DE-6E43-AAA1-7F9BBCE58F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14863792"/>
        <c:axId val="2014555408"/>
      </c:lineChart>
      <c:catAx>
        <c:axId val="201486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014555408"/>
        <c:crosses val="autoZero"/>
        <c:auto val="1"/>
        <c:lblAlgn val="ctr"/>
        <c:lblOffset val="100"/>
        <c:noMultiLvlLbl val="0"/>
      </c:catAx>
      <c:valAx>
        <c:axId val="2014555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014863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884BFA-BB47-6246-9E56-485F1DEC501A}" type="doc">
      <dgm:prSet loTypeId="urn:microsoft.com/office/officeart/2005/8/layout/StepDownProcess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43CE97D-E9AB-4046-BA70-D084AADBBAA1}">
      <dgm:prSet phldrT="[Text]" custT="1"/>
      <dgm:spPr/>
      <dgm:t>
        <a:bodyPr/>
        <a:lstStyle/>
        <a:p>
          <a:r>
            <a:rPr lang="en-US" sz="4400" dirty="0">
              <a:solidFill>
                <a:schemeClr val="bg1"/>
              </a:solidFill>
            </a:rPr>
            <a:t>MCQ writing </a:t>
          </a:r>
        </a:p>
      </dgm:t>
    </dgm:pt>
    <dgm:pt modelId="{23A22DFD-F5DA-534C-9976-46584BA6B405}" type="parTrans" cxnId="{B98BED4F-1F0F-EB48-B7D0-E03C82C802FF}">
      <dgm:prSet/>
      <dgm:spPr/>
      <dgm:t>
        <a:bodyPr/>
        <a:lstStyle/>
        <a:p>
          <a:endParaRPr lang="en-US" sz="3200"/>
        </a:p>
      </dgm:t>
    </dgm:pt>
    <dgm:pt modelId="{C0D00D79-BCBD-094F-ADAE-39D00CED87F1}" type="sibTrans" cxnId="{B98BED4F-1F0F-EB48-B7D0-E03C82C802FF}">
      <dgm:prSet/>
      <dgm:spPr/>
      <dgm:t>
        <a:bodyPr/>
        <a:lstStyle/>
        <a:p>
          <a:endParaRPr lang="en-US" sz="3200"/>
        </a:p>
      </dgm:t>
    </dgm:pt>
    <dgm:pt modelId="{6AAAF1D2-8CF7-B742-9CDE-0696D8C13934}">
      <dgm:prSet phldrT="[Text]" custT="1"/>
      <dgm:spPr/>
      <dgm:t>
        <a:bodyPr/>
        <a:lstStyle/>
        <a:p>
          <a:r>
            <a:rPr lang="en-US" sz="3200" dirty="0"/>
            <a:t>EC members</a:t>
          </a:r>
        </a:p>
      </dgm:t>
    </dgm:pt>
    <dgm:pt modelId="{60FCF3EB-CFA2-6A4F-841F-6BCD06249CE3}" type="parTrans" cxnId="{BCCFA775-734A-0A4B-BAC3-09B6D18DDE12}">
      <dgm:prSet/>
      <dgm:spPr/>
      <dgm:t>
        <a:bodyPr/>
        <a:lstStyle/>
        <a:p>
          <a:endParaRPr lang="en-US" sz="3200"/>
        </a:p>
      </dgm:t>
    </dgm:pt>
    <dgm:pt modelId="{2E234EAE-852D-4A41-A206-A89EB20D25ED}" type="sibTrans" cxnId="{BCCFA775-734A-0A4B-BAC3-09B6D18DDE12}">
      <dgm:prSet/>
      <dgm:spPr/>
      <dgm:t>
        <a:bodyPr/>
        <a:lstStyle/>
        <a:p>
          <a:endParaRPr lang="en-US" sz="3200"/>
        </a:p>
      </dgm:t>
    </dgm:pt>
    <dgm:pt modelId="{EA00A7C9-0887-8245-8399-F70B6D43D745}">
      <dgm:prSet phldrT="[Text]" custT="1"/>
      <dgm:spPr/>
      <dgm:t>
        <a:bodyPr/>
        <a:lstStyle/>
        <a:p>
          <a:r>
            <a:rPr lang="en-US" sz="4400" dirty="0">
              <a:solidFill>
                <a:schemeClr val="bg1"/>
              </a:solidFill>
            </a:rPr>
            <a:t>Initial screening</a:t>
          </a:r>
        </a:p>
      </dgm:t>
    </dgm:pt>
    <dgm:pt modelId="{155DA566-5D35-3B45-9A11-A13608628CCC}" type="parTrans" cxnId="{40122132-6379-1449-AE9D-65707096208F}">
      <dgm:prSet/>
      <dgm:spPr/>
      <dgm:t>
        <a:bodyPr/>
        <a:lstStyle/>
        <a:p>
          <a:endParaRPr lang="en-US" sz="3200"/>
        </a:p>
      </dgm:t>
    </dgm:pt>
    <dgm:pt modelId="{8507173E-2792-8F44-BFD3-1AA8EFB9EF8F}" type="sibTrans" cxnId="{40122132-6379-1449-AE9D-65707096208F}">
      <dgm:prSet/>
      <dgm:spPr/>
      <dgm:t>
        <a:bodyPr/>
        <a:lstStyle/>
        <a:p>
          <a:endParaRPr lang="en-US" sz="3200"/>
        </a:p>
      </dgm:t>
    </dgm:pt>
    <dgm:pt modelId="{0E8A3F69-D5FC-EF4F-BD59-D25505A39B81}">
      <dgm:prSet phldrT="[Text]" custT="1"/>
      <dgm:spPr/>
      <dgm:t>
        <a:bodyPr/>
        <a:lstStyle/>
        <a:p>
          <a:r>
            <a:rPr lang="en-US" sz="3200" dirty="0"/>
            <a:t>WE/ISA chairs/</a:t>
          </a:r>
        </a:p>
      </dgm:t>
    </dgm:pt>
    <dgm:pt modelId="{48DFD417-6123-7F47-81FC-A998FDD55F8C}" type="parTrans" cxnId="{FFA3ADEA-9A41-D146-AE27-FDB29DA22755}">
      <dgm:prSet/>
      <dgm:spPr/>
      <dgm:t>
        <a:bodyPr/>
        <a:lstStyle/>
        <a:p>
          <a:endParaRPr lang="en-US" sz="3200"/>
        </a:p>
      </dgm:t>
    </dgm:pt>
    <dgm:pt modelId="{03F3C6E4-4161-474F-A505-CFDE0AEC54A5}" type="sibTrans" cxnId="{FFA3ADEA-9A41-D146-AE27-FDB29DA22755}">
      <dgm:prSet/>
      <dgm:spPr/>
      <dgm:t>
        <a:bodyPr/>
        <a:lstStyle/>
        <a:p>
          <a:endParaRPr lang="en-US" sz="3200"/>
        </a:p>
      </dgm:t>
    </dgm:pt>
    <dgm:pt modelId="{B6480A13-395B-C741-A89F-FBE64B989D9F}">
      <dgm:prSet phldrT="[Text]" custT="1"/>
      <dgm:spPr/>
      <dgm:t>
        <a:bodyPr/>
        <a:lstStyle/>
        <a:p>
          <a:r>
            <a:rPr lang="en-US" sz="3600" dirty="0">
              <a:solidFill>
                <a:schemeClr val="bg1"/>
              </a:solidFill>
            </a:rPr>
            <a:t>Evaluation of the content / approval</a:t>
          </a:r>
        </a:p>
      </dgm:t>
    </dgm:pt>
    <dgm:pt modelId="{A23B769F-1D32-BE48-A4E7-21163FE434E3}" type="parTrans" cxnId="{396E338F-8777-4145-9325-E184CCB909E0}">
      <dgm:prSet/>
      <dgm:spPr/>
      <dgm:t>
        <a:bodyPr/>
        <a:lstStyle/>
        <a:p>
          <a:endParaRPr lang="en-US" sz="3200"/>
        </a:p>
      </dgm:t>
    </dgm:pt>
    <dgm:pt modelId="{EBDC3E08-9608-1F45-805A-49EFADB8CE4A}" type="sibTrans" cxnId="{396E338F-8777-4145-9325-E184CCB909E0}">
      <dgm:prSet/>
      <dgm:spPr/>
      <dgm:t>
        <a:bodyPr/>
        <a:lstStyle/>
        <a:p>
          <a:endParaRPr lang="en-US" sz="3200"/>
        </a:p>
      </dgm:t>
    </dgm:pt>
    <dgm:pt modelId="{2B989ADD-0CEC-5D48-B6AB-2A835FE6D77B}">
      <dgm:prSet phldrT="[Text]" custT="1"/>
      <dgm:spPr/>
      <dgm:t>
        <a:bodyPr/>
        <a:lstStyle/>
        <a:p>
          <a:r>
            <a:rPr lang="en-US" sz="3200" dirty="0"/>
            <a:t>EC task forces</a:t>
          </a:r>
        </a:p>
      </dgm:t>
    </dgm:pt>
    <dgm:pt modelId="{218338DC-1786-DB45-908A-717E17EE5F55}" type="parTrans" cxnId="{D1C4BA92-4EEF-7B4E-AA55-04B8369EA838}">
      <dgm:prSet/>
      <dgm:spPr/>
      <dgm:t>
        <a:bodyPr/>
        <a:lstStyle/>
        <a:p>
          <a:endParaRPr lang="en-US" sz="3200"/>
        </a:p>
      </dgm:t>
    </dgm:pt>
    <dgm:pt modelId="{DD43D707-CD39-D74F-BE18-9CB3B9DFDFE1}" type="sibTrans" cxnId="{D1C4BA92-4EEF-7B4E-AA55-04B8369EA838}">
      <dgm:prSet/>
      <dgm:spPr/>
      <dgm:t>
        <a:bodyPr/>
        <a:lstStyle/>
        <a:p>
          <a:endParaRPr lang="en-US" sz="3200"/>
        </a:p>
      </dgm:t>
    </dgm:pt>
    <dgm:pt modelId="{7FC32405-4BE0-5A43-8D14-DED96DC0BD88}">
      <dgm:prSet phldrT="[Text]" custT="1"/>
      <dgm:spPr/>
      <dgm:t>
        <a:bodyPr/>
        <a:lstStyle/>
        <a:p>
          <a:r>
            <a:rPr lang="en-US" sz="3200" dirty="0"/>
            <a:t>Associates</a:t>
          </a:r>
        </a:p>
      </dgm:t>
    </dgm:pt>
    <dgm:pt modelId="{7036495A-47B8-AA4A-9EF8-727899BA983F}" type="parTrans" cxnId="{ACAF6DA5-D91A-AF4A-9FB2-45185305719B}">
      <dgm:prSet/>
      <dgm:spPr/>
      <dgm:t>
        <a:bodyPr/>
        <a:lstStyle/>
        <a:p>
          <a:endParaRPr lang="en-US" sz="3200"/>
        </a:p>
      </dgm:t>
    </dgm:pt>
    <dgm:pt modelId="{1D11B292-13AD-324F-8D25-7E788BB1F77B}" type="sibTrans" cxnId="{ACAF6DA5-D91A-AF4A-9FB2-45185305719B}">
      <dgm:prSet/>
      <dgm:spPr/>
      <dgm:t>
        <a:bodyPr/>
        <a:lstStyle/>
        <a:p>
          <a:endParaRPr lang="en-US" sz="3200"/>
        </a:p>
      </dgm:t>
    </dgm:pt>
    <dgm:pt modelId="{25A6B1AD-157A-2448-93F6-ED2B50883B9E}">
      <dgm:prSet phldrT="[Text]" custT="1"/>
      <dgm:spPr/>
      <dgm:t>
        <a:bodyPr/>
        <a:lstStyle/>
        <a:p>
          <a:endParaRPr lang="en-US" sz="4400" dirty="0"/>
        </a:p>
      </dgm:t>
    </dgm:pt>
    <dgm:pt modelId="{3CDB343D-6C7C-304D-8A3B-708C69C6623B}" type="parTrans" cxnId="{B633B8F9-9E77-F24F-9461-EF547364CB89}">
      <dgm:prSet/>
      <dgm:spPr/>
      <dgm:t>
        <a:bodyPr/>
        <a:lstStyle/>
        <a:p>
          <a:endParaRPr lang="en-US" sz="3200"/>
        </a:p>
      </dgm:t>
    </dgm:pt>
    <dgm:pt modelId="{FF679E45-9E51-E74F-966A-EB5C673B9688}" type="sibTrans" cxnId="{B633B8F9-9E77-F24F-9461-EF547364CB89}">
      <dgm:prSet/>
      <dgm:spPr/>
      <dgm:t>
        <a:bodyPr/>
        <a:lstStyle/>
        <a:p>
          <a:endParaRPr lang="en-US" sz="3200"/>
        </a:p>
      </dgm:t>
    </dgm:pt>
    <dgm:pt modelId="{F7B1D787-A0FE-2C49-B3F2-07E9E075E49C}">
      <dgm:prSet custT="1"/>
      <dgm:spPr/>
      <dgm:t>
        <a:bodyPr/>
        <a:lstStyle/>
        <a:p>
          <a:endParaRPr lang="en-US" sz="4400"/>
        </a:p>
      </dgm:t>
    </dgm:pt>
    <dgm:pt modelId="{1CA61BAD-B885-AD49-B79A-18646DB1A723}" type="parTrans" cxnId="{1B659D76-D6A1-B144-BF4D-242FAAD5F4B3}">
      <dgm:prSet/>
      <dgm:spPr/>
      <dgm:t>
        <a:bodyPr/>
        <a:lstStyle/>
        <a:p>
          <a:endParaRPr lang="en-US" sz="3200"/>
        </a:p>
      </dgm:t>
    </dgm:pt>
    <dgm:pt modelId="{A4DCB103-1917-874B-8BC1-A7D5D1C9F9BE}" type="sibTrans" cxnId="{1B659D76-D6A1-B144-BF4D-242FAAD5F4B3}">
      <dgm:prSet/>
      <dgm:spPr/>
      <dgm:t>
        <a:bodyPr/>
        <a:lstStyle/>
        <a:p>
          <a:endParaRPr lang="en-US" sz="3200"/>
        </a:p>
      </dgm:t>
    </dgm:pt>
    <dgm:pt modelId="{1FEC56EA-7BB2-1546-BD50-0EAD0877E423}">
      <dgm:prSet phldrT="[Text]" custT="1"/>
      <dgm:spPr/>
      <dgm:t>
        <a:bodyPr/>
        <a:lstStyle/>
        <a:p>
          <a:r>
            <a:rPr lang="en-US" sz="3200" dirty="0"/>
            <a:t>EBU office</a:t>
          </a:r>
        </a:p>
      </dgm:t>
    </dgm:pt>
    <dgm:pt modelId="{8B04770F-76B0-DF4F-89F9-4A1914FB1185}" type="parTrans" cxnId="{317FFD73-555D-224F-8EC2-3E8A43FDEC13}">
      <dgm:prSet/>
      <dgm:spPr/>
      <dgm:t>
        <a:bodyPr/>
        <a:lstStyle/>
        <a:p>
          <a:endParaRPr lang="en-US"/>
        </a:p>
      </dgm:t>
    </dgm:pt>
    <dgm:pt modelId="{759D0872-C74B-324F-818F-1F76E64A25B6}" type="sibTrans" cxnId="{317FFD73-555D-224F-8EC2-3E8A43FDEC13}">
      <dgm:prSet/>
      <dgm:spPr/>
      <dgm:t>
        <a:bodyPr/>
        <a:lstStyle/>
        <a:p>
          <a:endParaRPr lang="en-US"/>
        </a:p>
      </dgm:t>
    </dgm:pt>
    <dgm:pt modelId="{78B1D74F-7E94-F54B-BB8A-D01CB88BEEFF}" type="pres">
      <dgm:prSet presAssocID="{1E884BFA-BB47-6246-9E56-485F1DEC501A}" presName="rootnode" presStyleCnt="0">
        <dgm:presLayoutVars>
          <dgm:chMax/>
          <dgm:chPref/>
          <dgm:dir/>
          <dgm:animLvl val="lvl"/>
        </dgm:presLayoutVars>
      </dgm:prSet>
      <dgm:spPr/>
    </dgm:pt>
    <dgm:pt modelId="{586C5EED-9405-F24C-A629-345F724F6AD3}" type="pres">
      <dgm:prSet presAssocID="{743CE97D-E9AB-4046-BA70-D084AADBBAA1}" presName="composite" presStyleCnt="0"/>
      <dgm:spPr/>
    </dgm:pt>
    <dgm:pt modelId="{E469FCBD-BDDB-E641-89D5-53457AAFD180}" type="pres">
      <dgm:prSet presAssocID="{743CE97D-E9AB-4046-BA70-D084AADBBAA1}" presName="bentUpArrow1" presStyleLbl="alignImgPlace1" presStyleIdx="0" presStyleCnt="4"/>
      <dgm:spPr/>
    </dgm:pt>
    <dgm:pt modelId="{C8A40495-5AE7-7546-B51B-332D43FA4537}" type="pres">
      <dgm:prSet presAssocID="{743CE97D-E9AB-4046-BA70-D084AADBBAA1}" presName="ParentText" presStyleLbl="node1" presStyleIdx="0" presStyleCnt="5" custScaleX="96550" custScaleY="104866">
        <dgm:presLayoutVars>
          <dgm:chMax val="1"/>
          <dgm:chPref val="1"/>
          <dgm:bulletEnabled val="1"/>
        </dgm:presLayoutVars>
      </dgm:prSet>
      <dgm:spPr/>
    </dgm:pt>
    <dgm:pt modelId="{2C8FB19A-D333-0349-875C-998856F1442C}" type="pres">
      <dgm:prSet presAssocID="{743CE97D-E9AB-4046-BA70-D084AADBBAA1}" presName="ChildText" presStyleLbl="revTx" presStyleIdx="0" presStyleCnt="4" custScaleX="232001" custLinFactNeighborX="77801" custLinFactNeighborY="6845">
        <dgm:presLayoutVars>
          <dgm:chMax val="0"/>
          <dgm:chPref val="0"/>
          <dgm:bulletEnabled val="1"/>
        </dgm:presLayoutVars>
      </dgm:prSet>
      <dgm:spPr/>
    </dgm:pt>
    <dgm:pt modelId="{B6C3E5E7-7B37-4E44-9A0B-07EC0CF0F64D}" type="pres">
      <dgm:prSet presAssocID="{C0D00D79-BCBD-094F-ADAE-39D00CED87F1}" presName="sibTrans" presStyleCnt="0"/>
      <dgm:spPr/>
    </dgm:pt>
    <dgm:pt modelId="{867E81DA-60F0-B543-838D-23BEC3119E5B}" type="pres">
      <dgm:prSet presAssocID="{EA00A7C9-0887-8245-8399-F70B6D43D745}" presName="composite" presStyleCnt="0"/>
      <dgm:spPr/>
    </dgm:pt>
    <dgm:pt modelId="{10D1E010-E7BE-774F-A069-FE0EBFACF09E}" type="pres">
      <dgm:prSet presAssocID="{EA00A7C9-0887-8245-8399-F70B6D43D745}" presName="bentUpArrow1" presStyleLbl="alignImgPlace1" presStyleIdx="1" presStyleCnt="4"/>
      <dgm:spPr/>
    </dgm:pt>
    <dgm:pt modelId="{C9911EB2-595A-A64A-BC1A-45DE7F3D789C}" type="pres">
      <dgm:prSet presAssocID="{EA00A7C9-0887-8245-8399-F70B6D43D745}" presName="ParentText" presStyleLbl="node1" presStyleIdx="1" presStyleCnt="5" custScaleX="99895" custScaleY="78441" custLinFactNeighborX="-19800" custLinFactNeighborY="-858">
        <dgm:presLayoutVars>
          <dgm:chMax val="1"/>
          <dgm:chPref val="1"/>
          <dgm:bulletEnabled val="1"/>
        </dgm:presLayoutVars>
      </dgm:prSet>
      <dgm:spPr/>
    </dgm:pt>
    <dgm:pt modelId="{4159D34A-8733-AB4B-BB1A-34AB2B001314}" type="pres">
      <dgm:prSet presAssocID="{EA00A7C9-0887-8245-8399-F70B6D43D745}" presName="ChildText" presStyleLbl="revTx" presStyleIdx="1" presStyleCnt="4" custScaleX="211563" custLinFactNeighborX="46775" custLinFactNeighborY="-5412">
        <dgm:presLayoutVars>
          <dgm:chMax val="0"/>
          <dgm:chPref val="0"/>
          <dgm:bulletEnabled val="1"/>
        </dgm:presLayoutVars>
      </dgm:prSet>
      <dgm:spPr/>
    </dgm:pt>
    <dgm:pt modelId="{E4867B2C-90A3-8643-A2FE-3A8F0285238A}" type="pres">
      <dgm:prSet presAssocID="{8507173E-2792-8F44-BFD3-1AA8EFB9EF8F}" presName="sibTrans" presStyleCnt="0"/>
      <dgm:spPr/>
    </dgm:pt>
    <dgm:pt modelId="{CC78BCE3-C01B-0745-9B85-AC84BCF05345}" type="pres">
      <dgm:prSet presAssocID="{B6480A13-395B-C741-A89F-FBE64B989D9F}" presName="composite" presStyleCnt="0"/>
      <dgm:spPr/>
    </dgm:pt>
    <dgm:pt modelId="{2922B20F-FF61-C749-99ED-848EFBB0F914}" type="pres">
      <dgm:prSet presAssocID="{B6480A13-395B-C741-A89F-FBE64B989D9F}" presName="bentUpArrow1" presStyleLbl="alignImgPlace1" presStyleIdx="2" presStyleCnt="4"/>
      <dgm:spPr/>
    </dgm:pt>
    <dgm:pt modelId="{B88EA181-F4BA-9541-A60F-43D4A104E2DF}" type="pres">
      <dgm:prSet presAssocID="{B6480A13-395B-C741-A89F-FBE64B989D9F}" presName="ParentText" presStyleLbl="node1" presStyleIdx="2" presStyleCnt="5" custScaleX="132669" custLinFactNeighborX="-13800">
        <dgm:presLayoutVars>
          <dgm:chMax val="1"/>
          <dgm:chPref val="1"/>
          <dgm:bulletEnabled val="1"/>
        </dgm:presLayoutVars>
      </dgm:prSet>
      <dgm:spPr/>
    </dgm:pt>
    <dgm:pt modelId="{283A0848-BC56-0440-97CE-2AC97C35A733}" type="pres">
      <dgm:prSet presAssocID="{B6480A13-395B-C741-A89F-FBE64B989D9F}" presName="ChildText" presStyleLbl="revTx" presStyleIdx="2" presStyleCnt="4" custScaleX="177393" custScaleY="122986" custLinFactNeighborX="78592" custLinFactNeighborY="-4885">
        <dgm:presLayoutVars>
          <dgm:chMax val="0"/>
          <dgm:chPref val="0"/>
          <dgm:bulletEnabled val="1"/>
        </dgm:presLayoutVars>
      </dgm:prSet>
      <dgm:spPr/>
    </dgm:pt>
    <dgm:pt modelId="{AE3231AB-B51D-AB46-80CA-D8BA1C137A08}" type="pres">
      <dgm:prSet presAssocID="{EBDC3E08-9608-1F45-805A-49EFADB8CE4A}" presName="sibTrans" presStyleCnt="0"/>
      <dgm:spPr/>
    </dgm:pt>
    <dgm:pt modelId="{36F6B602-A3D1-9E40-8072-4C9090649C7A}" type="pres">
      <dgm:prSet presAssocID="{25A6B1AD-157A-2448-93F6-ED2B50883B9E}" presName="composite" presStyleCnt="0"/>
      <dgm:spPr/>
    </dgm:pt>
    <dgm:pt modelId="{EA38C68F-BBEA-0144-AE46-15CC599611EA}" type="pres">
      <dgm:prSet presAssocID="{25A6B1AD-157A-2448-93F6-ED2B50883B9E}" presName="bentUpArrow1" presStyleLbl="alignImgPlace1" presStyleIdx="3" presStyleCnt="4"/>
      <dgm:spPr/>
    </dgm:pt>
    <dgm:pt modelId="{E0801959-EE02-AA4A-BAD4-D0B00A01FFE9}" type="pres">
      <dgm:prSet presAssocID="{25A6B1AD-157A-2448-93F6-ED2B50883B9E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94F09757-C217-8E4B-91E2-5D5DB9092CC5}" type="pres">
      <dgm:prSet presAssocID="{25A6B1AD-157A-2448-93F6-ED2B50883B9E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A87C10C5-08FD-3545-B6CE-3E00F8CAB1B9}" type="pres">
      <dgm:prSet presAssocID="{FF679E45-9E51-E74F-966A-EB5C673B9688}" presName="sibTrans" presStyleCnt="0"/>
      <dgm:spPr/>
    </dgm:pt>
    <dgm:pt modelId="{3E065E51-7BD8-E74F-9C3E-D8486173C92C}" type="pres">
      <dgm:prSet presAssocID="{F7B1D787-A0FE-2C49-B3F2-07E9E075E49C}" presName="composite" presStyleCnt="0"/>
      <dgm:spPr/>
    </dgm:pt>
    <dgm:pt modelId="{7DB77839-F9C1-024C-9D45-37C3BF8C10B9}" type="pres">
      <dgm:prSet presAssocID="{F7B1D787-A0FE-2C49-B3F2-07E9E075E49C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23FE5B11-7444-F348-97B5-9A587BCA1F64}" type="presOf" srcId="{1FEC56EA-7BB2-1546-BD50-0EAD0877E423}" destId="{4159D34A-8733-AB4B-BB1A-34AB2B001314}" srcOrd="0" destOrd="1" presId="urn:microsoft.com/office/officeart/2005/8/layout/StepDownProcess"/>
    <dgm:cxn modelId="{9F9D9822-CB71-7146-9D9D-565243EBF586}" type="presOf" srcId="{7FC32405-4BE0-5A43-8D14-DED96DC0BD88}" destId="{2C8FB19A-D333-0349-875C-998856F1442C}" srcOrd="0" destOrd="0" presId="urn:microsoft.com/office/officeart/2005/8/layout/StepDownProcess"/>
    <dgm:cxn modelId="{40122132-6379-1449-AE9D-65707096208F}" srcId="{1E884BFA-BB47-6246-9E56-485F1DEC501A}" destId="{EA00A7C9-0887-8245-8399-F70B6D43D745}" srcOrd="1" destOrd="0" parTransId="{155DA566-5D35-3B45-9A11-A13608628CCC}" sibTransId="{8507173E-2792-8F44-BFD3-1AA8EFB9EF8F}"/>
    <dgm:cxn modelId="{5262CE4F-6C3C-AB47-B9CC-1E32A9B44313}" type="presOf" srcId="{6AAAF1D2-8CF7-B742-9CDE-0696D8C13934}" destId="{2C8FB19A-D333-0349-875C-998856F1442C}" srcOrd="0" destOrd="1" presId="urn:microsoft.com/office/officeart/2005/8/layout/StepDownProcess"/>
    <dgm:cxn modelId="{B98BED4F-1F0F-EB48-B7D0-E03C82C802FF}" srcId="{1E884BFA-BB47-6246-9E56-485F1DEC501A}" destId="{743CE97D-E9AB-4046-BA70-D084AADBBAA1}" srcOrd="0" destOrd="0" parTransId="{23A22DFD-F5DA-534C-9976-46584BA6B405}" sibTransId="{C0D00D79-BCBD-094F-ADAE-39D00CED87F1}"/>
    <dgm:cxn modelId="{76F02050-BFD5-A941-B39F-A079154D8CA2}" type="presOf" srcId="{0E8A3F69-D5FC-EF4F-BD59-D25505A39B81}" destId="{4159D34A-8733-AB4B-BB1A-34AB2B001314}" srcOrd="0" destOrd="0" presId="urn:microsoft.com/office/officeart/2005/8/layout/StepDownProcess"/>
    <dgm:cxn modelId="{BF9BED5E-1255-6149-A8F0-F759127D6DFD}" type="presOf" srcId="{25A6B1AD-157A-2448-93F6-ED2B50883B9E}" destId="{E0801959-EE02-AA4A-BAD4-D0B00A01FFE9}" srcOrd="0" destOrd="0" presId="urn:microsoft.com/office/officeart/2005/8/layout/StepDownProcess"/>
    <dgm:cxn modelId="{D015FC60-51FF-D548-9183-0B829B6438B8}" type="presOf" srcId="{1E884BFA-BB47-6246-9E56-485F1DEC501A}" destId="{78B1D74F-7E94-F54B-BB8A-D01CB88BEEFF}" srcOrd="0" destOrd="0" presId="urn:microsoft.com/office/officeart/2005/8/layout/StepDownProcess"/>
    <dgm:cxn modelId="{A267AC6A-7D4E-F340-8748-BB0FFBADF7D8}" type="presOf" srcId="{B6480A13-395B-C741-A89F-FBE64B989D9F}" destId="{B88EA181-F4BA-9541-A60F-43D4A104E2DF}" srcOrd="0" destOrd="0" presId="urn:microsoft.com/office/officeart/2005/8/layout/StepDownProcess"/>
    <dgm:cxn modelId="{317FFD73-555D-224F-8EC2-3E8A43FDEC13}" srcId="{EA00A7C9-0887-8245-8399-F70B6D43D745}" destId="{1FEC56EA-7BB2-1546-BD50-0EAD0877E423}" srcOrd="1" destOrd="0" parTransId="{8B04770F-76B0-DF4F-89F9-4A1914FB1185}" sibTransId="{759D0872-C74B-324F-818F-1F76E64A25B6}"/>
    <dgm:cxn modelId="{BCCFA775-734A-0A4B-BAC3-09B6D18DDE12}" srcId="{743CE97D-E9AB-4046-BA70-D084AADBBAA1}" destId="{6AAAF1D2-8CF7-B742-9CDE-0696D8C13934}" srcOrd="1" destOrd="0" parTransId="{60FCF3EB-CFA2-6A4F-841F-6BCD06249CE3}" sibTransId="{2E234EAE-852D-4A41-A206-A89EB20D25ED}"/>
    <dgm:cxn modelId="{1B659D76-D6A1-B144-BF4D-242FAAD5F4B3}" srcId="{1E884BFA-BB47-6246-9E56-485F1DEC501A}" destId="{F7B1D787-A0FE-2C49-B3F2-07E9E075E49C}" srcOrd="4" destOrd="0" parTransId="{1CA61BAD-B885-AD49-B79A-18646DB1A723}" sibTransId="{A4DCB103-1917-874B-8BC1-A7D5D1C9F9BE}"/>
    <dgm:cxn modelId="{3984707A-DDFF-5E49-931D-85060930FBE9}" type="presOf" srcId="{743CE97D-E9AB-4046-BA70-D084AADBBAA1}" destId="{C8A40495-5AE7-7546-B51B-332D43FA4537}" srcOrd="0" destOrd="0" presId="urn:microsoft.com/office/officeart/2005/8/layout/StepDownProcess"/>
    <dgm:cxn modelId="{8405C37A-0651-4342-AAE3-ABC62BA425B5}" type="presOf" srcId="{EA00A7C9-0887-8245-8399-F70B6D43D745}" destId="{C9911EB2-595A-A64A-BC1A-45DE7F3D789C}" srcOrd="0" destOrd="0" presId="urn:microsoft.com/office/officeart/2005/8/layout/StepDownProcess"/>
    <dgm:cxn modelId="{9121FB8C-3D4F-5C4A-8AED-E0F1CFB68DE2}" type="presOf" srcId="{2B989ADD-0CEC-5D48-B6AB-2A835FE6D77B}" destId="{283A0848-BC56-0440-97CE-2AC97C35A733}" srcOrd="0" destOrd="0" presId="urn:microsoft.com/office/officeart/2005/8/layout/StepDownProcess"/>
    <dgm:cxn modelId="{396E338F-8777-4145-9325-E184CCB909E0}" srcId="{1E884BFA-BB47-6246-9E56-485F1DEC501A}" destId="{B6480A13-395B-C741-A89F-FBE64B989D9F}" srcOrd="2" destOrd="0" parTransId="{A23B769F-1D32-BE48-A4E7-21163FE434E3}" sibTransId="{EBDC3E08-9608-1F45-805A-49EFADB8CE4A}"/>
    <dgm:cxn modelId="{D1C4BA92-4EEF-7B4E-AA55-04B8369EA838}" srcId="{B6480A13-395B-C741-A89F-FBE64B989D9F}" destId="{2B989ADD-0CEC-5D48-B6AB-2A835FE6D77B}" srcOrd="0" destOrd="0" parTransId="{218338DC-1786-DB45-908A-717E17EE5F55}" sibTransId="{DD43D707-CD39-D74F-BE18-9CB3B9DFDFE1}"/>
    <dgm:cxn modelId="{ACAF6DA5-D91A-AF4A-9FB2-45185305719B}" srcId="{743CE97D-E9AB-4046-BA70-D084AADBBAA1}" destId="{7FC32405-4BE0-5A43-8D14-DED96DC0BD88}" srcOrd="0" destOrd="0" parTransId="{7036495A-47B8-AA4A-9EF8-727899BA983F}" sibTransId="{1D11B292-13AD-324F-8D25-7E788BB1F77B}"/>
    <dgm:cxn modelId="{D0D931C3-303B-DF41-9228-9FC1D1E73F32}" type="presOf" srcId="{F7B1D787-A0FE-2C49-B3F2-07E9E075E49C}" destId="{7DB77839-F9C1-024C-9D45-37C3BF8C10B9}" srcOrd="0" destOrd="0" presId="urn:microsoft.com/office/officeart/2005/8/layout/StepDownProcess"/>
    <dgm:cxn modelId="{FFA3ADEA-9A41-D146-AE27-FDB29DA22755}" srcId="{EA00A7C9-0887-8245-8399-F70B6D43D745}" destId="{0E8A3F69-D5FC-EF4F-BD59-D25505A39B81}" srcOrd="0" destOrd="0" parTransId="{48DFD417-6123-7F47-81FC-A998FDD55F8C}" sibTransId="{03F3C6E4-4161-474F-A505-CFDE0AEC54A5}"/>
    <dgm:cxn modelId="{B633B8F9-9E77-F24F-9461-EF547364CB89}" srcId="{1E884BFA-BB47-6246-9E56-485F1DEC501A}" destId="{25A6B1AD-157A-2448-93F6-ED2B50883B9E}" srcOrd="3" destOrd="0" parTransId="{3CDB343D-6C7C-304D-8A3B-708C69C6623B}" sibTransId="{FF679E45-9E51-E74F-966A-EB5C673B9688}"/>
    <dgm:cxn modelId="{A6184424-7D60-6749-9041-EDC3C77CB1CB}" type="presParOf" srcId="{78B1D74F-7E94-F54B-BB8A-D01CB88BEEFF}" destId="{586C5EED-9405-F24C-A629-345F724F6AD3}" srcOrd="0" destOrd="0" presId="urn:microsoft.com/office/officeart/2005/8/layout/StepDownProcess"/>
    <dgm:cxn modelId="{D37F52B3-BF6D-8E4A-9F5A-B7A47F0FC8F9}" type="presParOf" srcId="{586C5EED-9405-F24C-A629-345F724F6AD3}" destId="{E469FCBD-BDDB-E641-89D5-53457AAFD180}" srcOrd="0" destOrd="0" presId="urn:microsoft.com/office/officeart/2005/8/layout/StepDownProcess"/>
    <dgm:cxn modelId="{D477B8ED-8E62-FC4F-8422-E3D31EE27135}" type="presParOf" srcId="{586C5EED-9405-F24C-A629-345F724F6AD3}" destId="{C8A40495-5AE7-7546-B51B-332D43FA4537}" srcOrd="1" destOrd="0" presId="urn:microsoft.com/office/officeart/2005/8/layout/StepDownProcess"/>
    <dgm:cxn modelId="{45352882-4C04-AF49-B181-A46CE0BD88BD}" type="presParOf" srcId="{586C5EED-9405-F24C-A629-345F724F6AD3}" destId="{2C8FB19A-D333-0349-875C-998856F1442C}" srcOrd="2" destOrd="0" presId="urn:microsoft.com/office/officeart/2005/8/layout/StepDownProcess"/>
    <dgm:cxn modelId="{C2CD0365-1F59-C047-BA33-E3203B06797B}" type="presParOf" srcId="{78B1D74F-7E94-F54B-BB8A-D01CB88BEEFF}" destId="{B6C3E5E7-7B37-4E44-9A0B-07EC0CF0F64D}" srcOrd="1" destOrd="0" presId="urn:microsoft.com/office/officeart/2005/8/layout/StepDownProcess"/>
    <dgm:cxn modelId="{E5A3BD97-02B5-FD4F-BD9D-8026AA22A03C}" type="presParOf" srcId="{78B1D74F-7E94-F54B-BB8A-D01CB88BEEFF}" destId="{867E81DA-60F0-B543-838D-23BEC3119E5B}" srcOrd="2" destOrd="0" presId="urn:microsoft.com/office/officeart/2005/8/layout/StepDownProcess"/>
    <dgm:cxn modelId="{76187677-6ADF-DF4D-838B-DA32873B2F3F}" type="presParOf" srcId="{867E81DA-60F0-B543-838D-23BEC3119E5B}" destId="{10D1E010-E7BE-774F-A069-FE0EBFACF09E}" srcOrd="0" destOrd="0" presId="urn:microsoft.com/office/officeart/2005/8/layout/StepDownProcess"/>
    <dgm:cxn modelId="{31A36E44-4DA6-C044-B836-6E54681D260B}" type="presParOf" srcId="{867E81DA-60F0-B543-838D-23BEC3119E5B}" destId="{C9911EB2-595A-A64A-BC1A-45DE7F3D789C}" srcOrd="1" destOrd="0" presId="urn:microsoft.com/office/officeart/2005/8/layout/StepDownProcess"/>
    <dgm:cxn modelId="{A724E4FF-26A7-144C-AA99-115FB4475D94}" type="presParOf" srcId="{867E81DA-60F0-B543-838D-23BEC3119E5B}" destId="{4159D34A-8733-AB4B-BB1A-34AB2B001314}" srcOrd="2" destOrd="0" presId="urn:microsoft.com/office/officeart/2005/8/layout/StepDownProcess"/>
    <dgm:cxn modelId="{CAB161AF-1B3A-B545-97F9-E1BF25B41F28}" type="presParOf" srcId="{78B1D74F-7E94-F54B-BB8A-D01CB88BEEFF}" destId="{E4867B2C-90A3-8643-A2FE-3A8F0285238A}" srcOrd="3" destOrd="0" presId="urn:microsoft.com/office/officeart/2005/8/layout/StepDownProcess"/>
    <dgm:cxn modelId="{12BAD9C9-8D57-6049-9E7C-2DC850B62EAD}" type="presParOf" srcId="{78B1D74F-7E94-F54B-BB8A-D01CB88BEEFF}" destId="{CC78BCE3-C01B-0745-9B85-AC84BCF05345}" srcOrd="4" destOrd="0" presId="urn:microsoft.com/office/officeart/2005/8/layout/StepDownProcess"/>
    <dgm:cxn modelId="{174267D5-5336-3B4E-9859-8112661C856E}" type="presParOf" srcId="{CC78BCE3-C01B-0745-9B85-AC84BCF05345}" destId="{2922B20F-FF61-C749-99ED-848EFBB0F914}" srcOrd="0" destOrd="0" presId="urn:microsoft.com/office/officeart/2005/8/layout/StepDownProcess"/>
    <dgm:cxn modelId="{57A4C0D4-386E-1448-AC98-10F43B08EF7C}" type="presParOf" srcId="{CC78BCE3-C01B-0745-9B85-AC84BCF05345}" destId="{B88EA181-F4BA-9541-A60F-43D4A104E2DF}" srcOrd="1" destOrd="0" presId="urn:microsoft.com/office/officeart/2005/8/layout/StepDownProcess"/>
    <dgm:cxn modelId="{405843BE-AC3C-124F-B668-D9F52F22B4E6}" type="presParOf" srcId="{CC78BCE3-C01B-0745-9B85-AC84BCF05345}" destId="{283A0848-BC56-0440-97CE-2AC97C35A733}" srcOrd="2" destOrd="0" presId="urn:microsoft.com/office/officeart/2005/8/layout/StepDownProcess"/>
    <dgm:cxn modelId="{04BFB329-CBF3-1144-AC39-303A5600AA64}" type="presParOf" srcId="{78B1D74F-7E94-F54B-BB8A-D01CB88BEEFF}" destId="{AE3231AB-B51D-AB46-80CA-D8BA1C137A08}" srcOrd="5" destOrd="0" presId="urn:microsoft.com/office/officeart/2005/8/layout/StepDownProcess"/>
    <dgm:cxn modelId="{64CA29E2-03EE-3146-82CC-6CB16337607E}" type="presParOf" srcId="{78B1D74F-7E94-F54B-BB8A-D01CB88BEEFF}" destId="{36F6B602-A3D1-9E40-8072-4C9090649C7A}" srcOrd="6" destOrd="0" presId="urn:microsoft.com/office/officeart/2005/8/layout/StepDownProcess"/>
    <dgm:cxn modelId="{56E69CB2-25DA-304B-8CD1-BD204C7E55EB}" type="presParOf" srcId="{36F6B602-A3D1-9E40-8072-4C9090649C7A}" destId="{EA38C68F-BBEA-0144-AE46-15CC599611EA}" srcOrd="0" destOrd="0" presId="urn:microsoft.com/office/officeart/2005/8/layout/StepDownProcess"/>
    <dgm:cxn modelId="{8D8CABA3-4748-E24F-BFA1-AC9C8882DBE8}" type="presParOf" srcId="{36F6B602-A3D1-9E40-8072-4C9090649C7A}" destId="{E0801959-EE02-AA4A-BAD4-D0B00A01FFE9}" srcOrd="1" destOrd="0" presId="urn:microsoft.com/office/officeart/2005/8/layout/StepDownProcess"/>
    <dgm:cxn modelId="{AD86B087-6DFD-C34D-A53D-E93CE3319F9B}" type="presParOf" srcId="{36F6B602-A3D1-9E40-8072-4C9090649C7A}" destId="{94F09757-C217-8E4B-91E2-5D5DB9092CC5}" srcOrd="2" destOrd="0" presId="urn:microsoft.com/office/officeart/2005/8/layout/StepDownProcess"/>
    <dgm:cxn modelId="{A2FFBD25-446A-E940-AABA-CB7ADCCD4778}" type="presParOf" srcId="{78B1D74F-7E94-F54B-BB8A-D01CB88BEEFF}" destId="{A87C10C5-08FD-3545-B6CE-3E00F8CAB1B9}" srcOrd="7" destOrd="0" presId="urn:microsoft.com/office/officeart/2005/8/layout/StepDownProcess"/>
    <dgm:cxn modelId="{1E4E036C-D4BA-0E46-ACC1-79F89DFBA052}" type="presParOf" srcId="{78B1D74F-7E94-F54B-BB8A-D01CB88BEEFF}" destId="{3E065E51-7BD8-E74F-9C3E-D8486173C92C}" srcOrd="8" destOrd="0" presId="urn:microsoft.com/office/officeart/2005/8/layout/StepDownProcess"/>
    <dgm:cxn modelId="{4A19E0B8-2B0C-E742-B85A-94E3E3080428}" type="presParOf" srcId="{3E065E51-7BD8-E74F-9C3E-D8486173C92C}" destId="{7DB77839-F9C1-024C-9D45-37C3BF8C10B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69FCBD-BDDB-E641-89D5-53457AAFD180}">
      <dsp:nvSpPr>
        <dsp:cNvPr id="0" name=""/>
        <dsp:cNvSpPr/>
      </dsp:nvSpPr>
      <dsp:spPr>
        <a:xfrm rot="5400000">
          <a:off x="2545599" y="1926234"/>
          <a:ext cx="1637798" cy="186457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8A40495-5AE7-7546-B51B-332D43FA4537}">
      <dsp:nvSpPr>
        <dsp:cNvPr id="0" name=""/>
        <dsp:cNvSpPr/>
      </dsp:nvSpPr>
      <dsp:spPr>
        <a:xfrm>
          <a:off x="2159242" y="63748"/>
          <a:ext cx="2661968" cy="202378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solidFill>
                <a:schemeClr val="bg1"/>
              </a:solidFill>
            </a:rPr>
            <a:t>MCQ writing </a:t>
          </a:r>
        </a:p>
      </dsp:txBody>
      <dsp:txXfrm>
        <a:off x="2258053" y="162559"/>
        <a:ext cx="2464346" cy="1826158"/>
      </dsp:txXfrm>
    </dsp:sp>
    <dsp:sp modelId="{2C8FB19A-D333-0349-875C-998856F1442C}">
      <dsp:nvSpPr>
        <dsp:cNvPr id="0" name=""/>
        <dsp:cNvSpPr/>
      </dsp:nvSpPr>
      <dsp:spPr>
        <a:xfrm>
          <a:off x="5105400" y="401528"/>
          <a:ext cx="4652184" cy="1559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Associates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EC members</a:t>
          </a:r>
        </a:p>
      </dsp:txBody>
      <dsp:txXfrm>
        <a:off x="5105400" y="401528"/>
        <a:ext cx="4652184" cy="1559808"/>
      </dsp:txXfrm>
    </dsp:sp>
    <dsp:sp modelId="{10D1E010-E7BE-774F-A069-FE0EBFACF09E}">
      <dsp:nvSpPr>
        <dsp:cNvPr id="0" name=""/>
        <dsp:cNvSpPr/>
      </dsp:nvSpPr>
      <dsp:spPr>
        <a:xfrm rot="5400000">
          <a:off x="5490068" y="3910060"/>
          <a:ext cx="1637798" cy="186457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1685679"/>
            <a:satOff val="-2314"/>
            <a:lumOff val="372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911EB2-595A-A64A-BC1A-45DE7F3D789C}">
      <dsp:nvSpPr>
        <dsp:cNvPr id="0" name=""/>
        <dsp:cNvSpPr/>
      </dsp:nvSpPr>
      <dsp:spPr>
        <a:xfrm>
          <a:off x="4511695" y="2286000"/>
          <a:ext cx="2754193" cy="151381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solidFill>
                <a:schemeClr val="bg1"/>
              </a:solidFill>
            </a:rPr>
            <a:t>Initial screening</a:t>
          </a:r>
        </a:p>
      </dsp:txBody>
      <dsp:txXfrm>
        <a:off x="4585606" y="2359911"/>
        <a:ext cx="2606371" cy="1365989"/>
      </dsp:txXfrm>
    </dsp:sp>
    <dsp:sp modelId="{4159D34A-8733-AB4B-BB1A-34AB2B001314}">
      <dsp:nvSpPr>
        <dsp:cNvPr id="0" name=""/>
        <dsp:cNvSpPr/>
      </dsp:nvSpPr>
      <dsp:spPr>
        <a:xfrm>
          <a:off x="7632637" y="2194168"/>
          <a:ext cx="4242353" cy="1559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WE/ISA chairs/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EBU office</a:t>
          </a:r>
        </a:p>
      </dsp:txBody>
      <dsp:txXfrm>
        <a:off x="7632637" y="2194168"/>
        <a:ext cx="4242353" cy="1559808"/>
      </dsp:txXfrm>
    </dsp:sp>
    <dsp:sp modelId="{2922B20F-FF61-C749-99ED-848EFBB0F914}">
      <dsp:nvSpPr>
        <dsp:cNvPr id="0" name=""/>
        <dsp:cNvSpPr/>
      </dsp:nvSpPr>
      <dsp:spPr>
        <a:xfrm rot="5400000">
          <a:off x="8840229" y="6077944"/>
          <a:ext cx="1637798" cy="186457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3371357"/>
            <a:satOff val="-4627"/>
            <a:lumOff val="745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88EA181-F4BA-9541-A60F-43D4A104E2DF}">
      <dsp:nvSpPr>
        <dsp:cNvPr id="0" name=""/>
        <dsp:cNvSpPr/>
      </dsp:nvSpPr>
      <dsp:spPr>
        <a:xfrm>
          <a:off x="7575477" y="4262411"/>
          <a:ext cx="3657801" cy="192987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bg1"/>
              </a:solidFill>
            </a:rPr>
            <a:t>Evaluation of the content / approval</a:t>
          </a:r>
        </a:p>
      </dsp:txBody>
      <dsp:txXfrm>
        <a:off x="7669703" y="4356637"/>
        <a:ext cx="3469349" cy="1741420"/>
      </dsp:txXfrm>
    </dsp:sp>
    <dsp:sp modelId="{283A0848-BC56-0440-97CE-2AC97C35A733}">
      <dsp:nvSpPr>
        <dsp:cNvPr id="0" name=""/>
        <dsp:cNvSpPr/>
      </dsp:nvSpPr>
      <dsp:spPr>
        <a:xfrm>
          <a:off x="11963402" y="4191003"/>
          <a:ext cx="3557161" cy="1918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EC task forces</a:t>
          </a:r>
        </a:p>
      </dsp:txBody>
      <dsp:txXfrm>
        <a:off x="11963402" y="4191003"/>
        <a:ext cx="3557161" cy="1918345"/>
      </dsp:txXfrm>
    </dsp:sp>
    <dsp:sp modelId="{EA38C68F-BBEA-0144-AE46-15CC599611EA}">
      <dsp:nvSpPr>
        <dsp:cNvPr id="0" name=""/>
        <dsp:cNvSpPr/>
      </dsp:nvSpPr>
      <dsp:spPr>
        <a:xfrm rot="5400000">
          <a:off x="11288229" y="8245828"/>
          <a:ext cx="1637798" cy="186457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5057036"/>
            <a:satOff val="-6941"/>
            <a:lumOff val="1117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0801959-EE02-AA4A-BAD4-D0B00A01FFE9}">
      <dsp:nvSpPr>
        <dsp:cNvPr id="0" name=""/>
        <dsp:cNvSpPr/>
      </dsp:nvSpPr>
      <dsp:spPr>
        <a:xfrm>
          <a:off x="10854312" y="6430295"/>
          <a:ext cx="2757088" cy="192987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 dirty="0"/>
        </a:p>
      </dsp:txBody>
      <dsp:txXfrm>
        <a:off x="10948538" y="6524521"/>
        <a:ext cx="2568636" cy="1741420"/>
      </dsp:txXfrm>
    </dsp:sp>
    <dsp:sp modelId="{94F09757-C217-8E4B-91E2-5D5DB9092CC5}">
      <dsp:nvSpPr>
        <dsp:cNvPr id="0" name=""/>
        <dsp:cNvSpPr/>
      </dsp:nvSpPr>
      <dsp:spPr>
        <a:xfrm>
          <a:off x="13611400" y="6614352"/>
          <a:ext cx="2005243" cy="1559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B77839-F9C1-024C-9D45-37C3BF8C10B9}">
      <dsp:nvSpPr>
        <dsp:cNvPr id="0" name=""/>
        <dsp:cNvSpPr/>
      </dsp:nvSpPr>
      <dsp:spPr>
        <a:xfrm>
          <a:off x="13752668" y="8598179"/>
          <a:ext cx="2757088" cy="192987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/>
        </a:p>
      </dsp:txBody>
      <dsp:txXfrm>
        <a:off x="13846894" y="8692405"/>
        <a:ext cx="2568636" cy="17414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0.80625</cdr:x>
      <cdr:y>0.1336</cdr:y>
    </cdr:from>
    <cdr:to>
      <cdr:x>0.91736</cdr:x>
      <cdr:y>0.33563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3705B46-7686-6148-B2F2-E8A2BC02F7E9}"/>
            </a:ext>
          </a:extLst>
        </cdr:cNvPr>
        <cdr:cNvSpPr txBox="1"/>
      </cdr:nvSpPr>
      <cdr:spPr>
        <a:xfrm xmlns:a="http://schemas.openxmlformats.org/drawingml/2006/main">
          <a:off x="6635080" y="60466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r-TR" sz="2400" dirty="0"/>
            <a:t>591</a:t>
          </a:r>
        </a:p>
      </cdr:txBody>
    </cdr:sp>
  </cdr:relSizeAnchor>
  <cdr:relSizeAnchor xmlns:cdr="http://schemas.openxmlformats.org/drawingml/2006/chartDrawing">
    <cdr:from>
      <cdr:x>0.88889</cdr:x>
      <cdr:y>0.46771</cdr:y>
    </cdr:from>
    <cdr:to>
      <cdr:x>1</cdr:x>
      <cdr:y>0.66974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3B0DB884-A667-B54F-BBA6-F34701DF5C99}"/>
            </a:ext>
          </a:extLst>
        </cdr:cNvPr>
        <cdr:cNvSpPr txBox="1"/>
      </cdr:nvSpPr>
      <cdr:spPr>
        <a:xfrm xmlns:a="http://schemas.openxmlformats.org/drawingml/2006/main">
          <a:off x="7355160" y="21168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r-TR" sz="2400" dirty="0"/>
            <a:t>381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D00E0-2E43-AC42-9FC5-B4554B3A0EED}" type="datetimeFigureOut">
              <a:rPr lang="en-GB" smtClean="0"/>
              <a:t>06/05/2023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2811B-88A4-FE4A-BAAE-F32F5FD925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761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811B-88A4-FE4A-BAAE-F32F5FD9252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798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626B81"/>
                </a:solidFill>
                <a:latin typeface="Lato Semibold"/>
                <a:cs typeface="Lato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626B81"/>
                </a:solidFill>
                <a:latin typeface="Lato Semibold"/>
                <a:cs typeface="Lato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626B81"/>
                </a:solidFill>
                <a:latin typeface="Lato Semibold"/>
                <a:cs typeface="Lato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0" y="0"/>
            <a:ext cx="4320540" cy="11308715"/>
          </a:xfrm>
          <a:custGeom>
            <a:avLst/>
            <a:gdLst/>
            <a:ahLst/>
            <a:cxnLst/>
            <a:rect l="l" t="t" r="r" b="b"/>
            <a:pathLst>
              <a:path w="4320540" h="11308715">
                <a:moveTo>
                  <a:pt x="4320350" y="0"/>
                </a:moveTo>
                <a:lnTo>
                  <a:pt x="0" y="0"/>
                </a:lnTo>
                <a:lnTo>
                  <a:pt x="0" y="11308556"/>
                </a:lnTo>
                <a:lnTo>
                  <a:pt x="2990547" y="11308556"/>
                </a:lnTo>
                <a:lnTo>
                  <a:pt x="4320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76951" y="376951"/>
            <a:ext cx="2787210" cy="1187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86A28-A1FA-6E48-97F0-B5C9EEE12F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2742996"/>
            <a:ext cx="15078075" cy="3045193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1C663A-F157-1447-85AD-34B30F073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609077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C509A-1A48-AB42-A12C-9A68D90F7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7EBB2053-D32C-D646-AA9E-05840EFA4326}" type="datetimeFigureOut">
              <a:rPr lang="en-GB" smtClean="0"/>
              <a:t>06/05/2023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8E2DD-8D9F-6641-B602-1155DE059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FB874-3D57-FB48-8AAD-4C767E16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DC9F42F6-104C-4943-867A-A7A9889AC4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7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6939936" y="376951"/>
            <a:ext cx="2787210" cy="11872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4251" y="585709"/>
            <a:ext cx="19375596" cy="779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626B81"/>
                </a:solidFill>
                <a:latin typeface="Lato Semibold"/>
                <a:cs typeface="Lato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283498" y="4704705"/>
            <a:ext cx="13571220" cy="3134133"/>
          </a:xfrm>
          <a:prstGeom prst="rect">
            <a:avLst/>
          </a:prstGeom>
        </p:spPr>
        <p:txBody>
          <a:bodyPr vert="horz" lIns="150791" tIns="75396" rIns="150791" bIns="7539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937" b="1" dirty="0"/>
              <a:t>Click here to add text</a:t>
            </a:r>
          </a:p>
        </p:txBody>
      </p:sp>
      <p:sp>
        <p:nvSpPr>
          <p:cNvPr id="6" name="bk object 16">
            <a:extLst>
              <a:ext uri="{FF2B5EF4-FFF2-40B4-BE49-F238E27FC236}">
                <a16:creationId xmlns:a16="http://schemas.microsoft.com/office/drawing/2014/main" id="{A508B3B9-1495-D045-B5B8-7943B1A8CEAE}"/>
              </a:ext>
            </a:extLst>
          </p:cNvPr>
          <p:cNvSpPr/>
          <p:nvPr/>
        </p:nvSpPr>
        <p:spPr>
          <a:xfrm>
            <a:off x="5018274" y="878498"/>
            <a:ext cx="10101667" cy="63531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968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C6573F-43A2-12D1-780A-175CAAC1724C}"/>
              </a:ext>
            </a:extLst>
          </p:cNvPr>
          <p:cNvSpPr txBox="1">
            <a:spLocks/>
          </p:cNvSpPr>
          <p:nvPr/>
        </p:nvSpPr>
        <p:spPr>
          <a:xfrm>
            <a:off x="3340865" y="7435873"/>
            <a:ext cx="13513854" cy="2137437"/>
          </a:xfrm>
          <a:prstGeom prst="rect">
            <a:avLst/>
          </a:prstGeom>
        </p:spPr>
        <p:txBody>
          <a:bodyPr vert="horz" lIns="150791" tIns="75396" rIns="150791" bIns="7539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6600" b="1" dirty="0">
              <a:solidFill>
                <a:srgbClr val="8EB4E3"/>
              </a:solidFill>
            </a:endParaRPr>
          </a:p>
          <a:p>
            <a:endParaRPr lang="nl-NL" sz="6600" b="1" dirty="0">
              <a:solidFill>
                <a:srgbClr val="8EB4E3"/>
              </a:solidFill>
            </a:endParaRPr>
          </a:p>
          <a:p>
            <a:r>
              <a:rPr lang="nl-NL" sz="4000" dirty="0"/>
              <a:t>Prof. Dr. Serdar Tekgül</a:t>
            </a:r>
          </a:p>
          <a:p>
            <a:r>
              <a:rPr lang="nl-NL" sz="4000" dirty="0"/>
              <a:t>Chairman Examination Committee</a:t>
            </a:r>
          </a:p>
          <a:p>
            <a:endParaRPr lang="nl-NL" sz="6600" b="1" dirty="0">
              <a:solidFill>
                <a:srgbClr val="8EB4E3"/>
              </a:solidFill>
            </a:endParaRPr>
          </a:p>
          <a:p>
            <a:endParaRPr lang="nl-NL" sz="6600" b="1" dirty="0">
              <a:solidFill>
                <a:srgbClr val="8EB4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07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7313-AE62-7C45-8132-F4803022C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508959D-D3FE-6E49-B29B-34A5CD68DE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8131549"/>
              </p:ext>
            </p:extLst>
          </p:nvPr>
        </p:nvGraphicFramePr>
        <p:xfrm>
          <a:off x="3266440" y="2638849"/>
          <a:ext cx="13571220" cy="7463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0875546-1004-8B4C-B136-D00E5C07D9F4}"/>
              </a:ext>
            </a:extLst>
          </p:cNvPr>
          <p:cNvSpPr txBox="1"/>
          <p:nvPr/>
        </p:nvSpPr>
        <p:spPr>
          <a:xfrm>
            <a:off x="16376650" y="4816475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506</a:t>
            </a:r>
          </a:p>
        </p:txBody>
      </p:sp>
    </p:spTree>
    <p:extLst>
      <p:ext uri="{BB962C8B-B14F-4D97-AF65-F5344CB8AC3E}">
        <p14:creationId xmlns:p14="http://schemas.microsoft.com/office/powerpoint/2010/main" val="1147048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869EF-56A4-C94A-A9D0-60E1EA2BB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52" y="1172604"/>
            <a:ext cx="19375596" cy="779780"/>
          </a:xfrm>
        </p:spPr>
        <p:txBody>
          <a:bodyPr/>
          <a:lstStyle/>
          <a:p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52E917-18FF-2C48-9F84-F1F0F7557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065686"/>
              </p:ext>
            </p:extLst>
          </p:nvPr>
        </p:nvGraphicFramePr>
        <p:xfrm>
          <a:off x="4565650" y="2378075"/>
          <a:ext cx="11582400" cy="7852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9047">
                  <a:extLst>
                    <a:ext uri="{9D8B030D-6E8A-4147-A177-3AD203B41FA5}">
                      <a16:colId xmlns:a16="http://schemas.microsoft.com/office/drawing/2014/main" val="2758163836"/>
                    </a:ext>
                  </a:extLst>
                </a:gridCol>
                <a:gridCol w="3210379">
                  <a:extLst>
                    <a:ext uri="{9D8B030D-6E8A-4147-A177-3AD203B41FA5}">
                      <a16:colId xmlns:a16="http://schemas.microsoft.com/office/drawing/2014/main" val="2734529231"/>
                    </a:ext>
                  </a:extLst>
                </a:gridCol>
                <a:gridCol w="1796636">
                  <a:extLst>
                    <a:ext uri="{9D8B030D-6E8A-4147-A177-3AD203B41FA5}">
                      <a16:colId xmlns:a16="http://schemas.microsoft.com/office/drawing/2014/main" val="3347638017"/>
                    </a:ext>
                  </a:extLst>
                </a:gridCol>
                <a:gridCol w="795232">
                  <a:extLst>
                    <a:ext uri="{9D8B030D-6E8A-4147-A177-3AD203B41FA5}">
                      <a16:colId xmlns:a16="http://schemas.microsoft.com/office/drawing/2014/main" val="1361075380"/>
                    </a:ext>
                  </a:extLst>
                </a:gridCol>
                <a:gridCol w="647965">
                  <a:extLst>
                    <a:ext uri="{9D8B030D-6E8A-4147-A177-3AD203B41FA5}">
                      <a16:colId xmlns:a16="http://schemas.microsoft.com/office/drawing/2014/main" val="3389155905"/>
                    </a:ext>
                  </a:extLst>
                </a:gridCol>
                <a:gridCol w="773141">
                  <a:extLst>
                    <a:ext uri="{9D8B030D-6E8A-4147-A177-3AD203B41FA5}">
                      <a16:colId xmlns:a16="http://schemas.microsoft.com/office/drawing/2014/main" val="1974944175"/>
                    </a:ext>
                  </a:extLst>
                </a:gridCol>
              </a:tblGrid>
              <a:tr h="283633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FEBU Written Exam 2022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Delivery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Candidates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Pass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Fail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%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69555658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Europe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Test Centre + OnVUE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303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266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37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87,8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412998678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Austria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Test Centre  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34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29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5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85,3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30092052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Egypt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Test Centre + OnVUE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 dirty="0">
                          <a:effectLst/>
                        </a:rPr>
                        <a:t>24</a:t>
                      </a:r>
                      <a:endParaRPr lang="tr-TR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12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12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50,0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63004912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Hungary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Test Centre  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13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12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1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92,3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30186103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Poland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Paper exam 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63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51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12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81,0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33608434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Switzerland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Test Centre  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37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36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1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97,3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18441693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Turkey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Test Centre + OnVUE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32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31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1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96,9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43824803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TOTAL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 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506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406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68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 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117348031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69998884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Scoring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 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24910008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AVG score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68,23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88106466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Standard Deviation 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8,79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 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581502840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Passmark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61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990638066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946194110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Pearson VUE delivery mode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451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036506513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Test Centres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298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715652362"/>
                  </a:ext>
                </a:extLst>
              </a:tr>
              <a:tr h="283633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OnVUE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153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628356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4808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A3371-BEAE-CF4A-A8B7-D813A6353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0D096-89DD-3A44-AC36-1F5951DC7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6093976"/>
          </a:xfrm>
        </p:spPr>
        <p:txBody>
          <a:bodyPr/>
          <a:lstStyle/>
          <a:p>
            <a:endParaRPr lang="en-GB" sz="6600" dirty="0"/>
          </a:p>
          <a:p>
            <a:r>
              <a:rPr lang="en-GB" sz="6600" dirty="0"/>
              <a:t>Chair:     </a:t>
            </a:r>
            <a:r>
              <a:rPr lang="en-GB" sz="6600" dirty="0" err="1"/>
              <a:t>Tekgul</a:t>
            </a:r>
            <a:r>
              <a:rPr lang="en-GB" sz="6600" dirty="0"/>
              <a:t>. </a:t>
            </a:r>
          </a:p>
          <a:p>
            <a:endParaRPr lang="en-GB" sz="6600" dirty="0"/>
          </a:p>
          <a:p>
            <a:r>
              <a:rPr lang="en-GB" sz="6600" dirty="0"/>
              <a:t>Oral TF  </a:t>
            </a:r>
            <a:r>
              <a:rPr lang="en-GB" sz="6600" dirty="0" err="1"/>
              <a:t>Tekgul</a:t>
            </a:r>
            <a:r>
              <a:rPr lang="en-GB" sz="6600" dirty="0"/>
              <a:t> / </a:t>
            </a:r>
            <a:r>
              <a:rPr lang="en-GB" sz="6600" dirty="0" err="1"/>
              <a:t>Doornweerd</a:t>
            </a:r>
            <a:r>
              <a:rPr lang="en-GB" sz="6600" dirty="0"/>
              <a:t>; De </a:t>
            </a:r>
            <a:r>
              <a:rPr lang="en-GB" sz="6600" dirty="0" err="1"/>
              <a:t>Naeyer</a:t>
            </a:r>
            <a:r>
              <a:rPr lang="en-GB" sz="6600" dirty="0"/>
              <a:t> </a:t>
            </a:r>
          </a:p>
          <a:p>
            <a:r>
              <a:rPr lang="en-GB" sz="6600" dirty="0"/>
              <a:t>WE  TF   Muller / Hennessey,  </a:t>
            </a:r>
            <a:r>
              <a:rPr lang="en-GB" sz="6600" dirty="0" err="1"/>
              <a:t>Diogo</a:t>
            </a:r>
            <a:endParaRPr lang="en-GB" sz="6600" dirty="0"/>
          </a:p>
          <a:p>
            <a:r>
              <a:rPr lang="en-GB" sz="6600" dirty="0"/>
              <a:t>ISA   TF   </a:t>
            </a:r>
            <a:r>
              <a:rPr lang="en-GB" sz="6600" dirty="0" err="1"/>
              <a:t>Tomaskovic</a:t>
            </a:r>
            <a:r>
              <a:rPr lang="en-GB" sz="6600" dirty="0"/>
              <a:t>/ Hennessey, </a:t>
            </a:r>
            <a:r>
              <a:rPr lang="en-GB" sz="6600" dirty="0" err="1"/>
              <a:t>Diogo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3647896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C731D-39B2-8F42-B4AD-2C8833234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Strategic </a:t>
            </a:r>
            <a:r>
              <a:rPr lang="tr-TR" dirty="0" err="1"/>
              <a:t>planning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04EE2-197C-394A-90DC-65C383A62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205" y="2601150"/>
            <a:ext cx="18093690" cy="8771632"/>
          </a:xfrm>
        </p:spPr>
        <p:txBody>
          <a:bodyPr/>
          <a:lstStyle/>
          <a:p>
            <a:endParaRPr lang="tr-TR" sz="66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6600" dirty="0"/>
              <a:t>Increasing efficiency 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6600" dirty="0"/>
              <a:t>Higher in quality in content and procedures</a:t>
            </a:r>
          </a:p>
          <a:p>
            <a:pPr lvl="1"/>
            <a:endParaRPr lang="en-GB" sz="6600" dirty="0"/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GB" sz="6000" dirty="0"/>
              <a:t>Structure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GB" sz="6000" dirty="0"/>
              <a:t>Technical upgrade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r>
              <a:rPr lang="en-GB" sz="6000" dirty="0"/>
              <a:t>Scientific update</a:t>
            </a:r>
          </a:p>
          <a:p>
            <a:pPr marL="1314450" lvl="1" indent="-857250">
              <a:buFont typeface="Arial" panose="020B0604020202020204" pitchFamily="34" charset="0"/>
              <a:buChar char="•"/>
            </a:pPr>
            <a:endParaRPr lang="en-GB" sz="6000" dirty="0"/>
          </a:p>
          <a:p>
            <a:endParaRPr lang="tr-TR" sz="6600" dirty="0"/>
          </a:p>
        </p:txBody>
      </p:sp>
    </p:spTree>
    <p:extLst>
      <p:ext uri="{BB962C8B-B14F-4D97-AF65-F5344CB8AC3E}">
        <p14:creationId xmlns:p14="http://schemas.microsoft.com/office/powerpoint/2010/main" val="554337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7072328"/>
              </p:ext>
            </p:extLst>
          </p:nvPr>
        </p:nvGraphicFramePr>
        <p:xfrm>
          <a:off x="-1149350" y="717550"/>
          <a:ext cx="18669000" cy="1059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377066" y="759640"/>
            <a:ext cx="5745932" cy="191924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968" dirty="0"/>
              <a:t>Strict criteria will be followed</a:t>
            </a:r>
          </a:p>
          <a:p>
            <a:pPr marL="514350" indent="-514350">
              <a:buAutoNum type="arabicPeriod"/>
            </a:pPr>
            <a:r>
              <a:rPr lang="en-US" sz="2968" dirty="0"/>
              <a:t>Adherence to MCQ w. guidelines</a:t>
            </a:r>
          </a:p>
          <a:p>
            <a:pPr marL="514350" indent="-514350">
              <a:buAutoNum type="arabicPeriod"/>
            </a:pPr>
            <a:r>
              <a:rPr lang="en-US" sz="2968" dirty="0"/>
              <a:t>Validation comment</a:t>
            </a:r>
          </a:p>
          <a:p>
            <a:pPr marL="514350" indent="-514350">
              <a:buAutoNum type="arabicPeriod"/>
            </a:pPr>
            <a:r>
              <a:rPr lang="en-US" sz="2968" dirty="0"/>
              <a:t>Reference standards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73D4DC-85BC-6C42-BF88-78E54ACA147A}"/>
              </a:ext>
            </a:extLst>
          </p:cNvPr>
          <p:cNvSpPr txBox="1"/>
          <p:nvPr/>
        </p:nvSpPr>
        <p:spPr>
          <a:xfrm>
            <a:off x="13328650" y="987908"/>
            <a:ext cx="3337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Online instructions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68D769-34D9-6E4F-9069-2D267DFE4B36}"/>
              </a:ext>
            </a:extLst>
          </p:cNvPr>
          <p:cNvSpPr txBox="1"/>
          <p:nvPr/>
        </p:nvSpPr>
        <p:spPr>
          <a:xfrm>
            <a:off x="13594802" y="3597275"/>
            <a:ext cx="1375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Online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6A545E-900F-D349-99AA-DA3699FCA1E4}"/>
              </a:ext>
            </a:extLst>
          </p:cNvPr>
          <p:cNvSpPr txBox="1"/>
          <p:nvPr/>
        </p:nvSpPr>
        <p:spPr>
          <a:xfrm>
            <a:off x="10266061" y="7712075"/>
            <a:ext cx="1901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Selection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C54829-207A-8840-A41D-B81098E1122E}"/>
              </a:ext>
            </a:extLst>
          </p:cNvPr>
          <p:cNvSpPr txBox="1"/>
          <p:nvPr/>
        </p:nvSpPr>
        <p:spPr>
          <a:xfrm>
            <a:off x="12957267" y="9921875"/>
            <a:ext cx="19838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translation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C20CF4-E8E5-364A-9821-CA33BE19700B}"/>
              </a:ext>
            </a:extLst>
          </p:cNvPr>
          <p:cNvSpPr txBox="1"/>
          <p:nvPr/>
        </p:nvSpPr>
        <p:spPr>
          <a:xfrm>
            <a:off x="14997632" y="5563854"/>
            <a:ext cx="1676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Meeting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1E75A2-AFDA-7A4E-9E22-06BB3E22BB61}"/>
              </a:ext>
            </a:extLst>
          </p:cNvPr>
          <p:cNvSpPr txBox="1"/>
          <p:nvPr/>
        </p:nvSpPr>
        <p:spPr>
          <a:xfrm>
            <a:off x="13328650" y="7712075"/>
            <a:ext cx="1334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Chairs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226478-3DFE-6642-90BF-4730A6D0CEE2}"/>
              </a:ext>
            </a:extLst>
          </p:cNvPr>
          <p:cNvSpPr txBox="1"/>
          <p:nvPr/>
        </p:nvSpPr>
        <p:spPr>
          <a:xfrm>
            <a:off x="15804124" y="9798763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Polish / Austrian /Swiss Hungarian/Turkish  delegates </a:t>
            </a:r>
          </a:p>
        </p:txBody>
      </p:sp>
    </p:spTree>
    <p:extLst>
      <p:ext uri="{BB962C8B-B14F-4D97-AF65-F5344CB8AC3E}">
        <p14:creationId xmlns:p14="http://schemas.microsoft.com/office/powerpoint/2010/main" val="1587331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FEBU ORAL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6076" y="3141664"/>
            <a:ext cx="13671949" cy="6933975"/>
          </a:xfrm>
          <a:ln>
            <a:solidFill>
              <a:srgbClr val="800000"/>
            </a:solidFill>
          </a:ln>
        </p:spPr>
        <p:txBody>
          <a:bodyPr>
            <a:normAutofit/>
          </a:bodyPr>
          <a:lstStyle/>
          <a:p>
            <a:r>
              <a:rPr lang="en-US" sz="5400" dirty="0"/>
              <a:t>Offering a standardized exam enhances the reliability and objectivity</a:t>
            </a:r>
          </a:p>
          <a:p>
            <a:r>
              <a:rPr lang="en-US" sz="5400" dirty="0"/>
              <a:t>Each candidate scored by 2 reviewers</a:t>
            </a:r>
            <a:br>
              <a:rPr lang="en-US" sz="5400" dirty="0"/>
            </a:br>
            <a:r>
              <a:rPr lang="en-US" sz="5400" dirty="0"/>
              <a:t>independently</a:t>
            </a:r>
          </a:p>
          <a:p>
            <a:r>
              <a:rPr lang="en-US" sz="5400" dirty="0"/>
              <a:t>Candidate with a </a:t>
            </a:r>
            <a:br>
              <a:rPr lang="en-US" sz="5400" dirty="0"/>
            </a:br>
            <a:r>
              <a:rPr lang="en-US" sz="5400" dirty="0"/>
              <a:t>marginal score is</a:t>
            </a:r>
            <a:br>
              <a:rPr lang="en-US" sz="5400" dirty="0"/>
            </a:br>
            <a:r>
              <a:rPr lang="en-US" sz="5400" dirty="0"/>
              <a:t>subjected to </a:t>
            </a:r>
            <a:br>
              <a:rPr lang="en-US" sz="5400" dirty="0"/>
            </a:br>
            <a:r>
              <a:rPr lang="en-US" sz="5400" dirty="0"/>
              <a:t>a third review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Obraz 19">
            <a:extLst>
              <a:ext uri="{FF2B5EF4-FFF2-40B4-BE49-F238E27FC236}">
                <a16:creationId xmlns:a16="http://schemas.microsoft.com/office/drawing/2014/main" id="{2CC523B9-FAE0-F5E8-CE3F-B7419B20C9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279" y="5786501"/>
            <a:ext cx="5488746" cy="428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67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38A2CB-1146-3F49-A484-5D52C991E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497" y="397"/>
            <a:ext cx="14180850" cy="94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03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D6ADB0A-D111-154E-8007-75F85B80105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58928" y="3517390"/>
          <a:ext cx="12942464" cy="46307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17656">
                  <a:extLst>
                    <a:ext uri="{9D8B030D-6E8A-4147-A177-3AD203B41FA5}">
                      <a16:colId xmlns:a16="http://schemas.microsoft.com/office/drawing/2014/main" val="2442370536"/>
                    </a:ext>
                  </a:extLst>
                </a:gridCol>
                <a:gridCol w="2762404">
                  <a:extLst>
                    <a:ext uri="{9D8B030D-6E8A-4147-A177-3AD203B41FA5}">
                      <a16:colId xmlns:a16="http://schemas.microsoft.com/office/drawing/2014/main" val="1247029339"/>
                    </a:ext>
                  </a:extLst>
                </a:gridCol>
                <a:gridCol w="2762404">
                  <a:extLst>
                    <a:ext uri="{9D8B030D-6E8A-4147-A177-3AD203B41FA5}">
                      <a16:colId xmlns:a16="http://schemas.microsoft.com/office/drawing/2014/main" val="3872321148"/>
                    </a:ext>
                  </a:extLst>
                </a:gridCol>
              </a:tblGrid>
              <a:tr h="75613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FO-22</a:t>
                      </a:r>
                      <a:endParaRPr lang="en-GB" sz="46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113086" marR="11308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600" b="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333</a:t>
                      </a:r>
                    </a:p>
                  </a:txBody>
                  <a:tcPr marL="113086" marR="11308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600" b="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Pass rate</a:t>
                      </a:r>
                    </a:p>
                  </a:txBody>
                  <a:tcPr marL="113086" marR="11308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5906982"/>
                  </a:ext>
                </a:extLst>
              </a:tr>
              <a:tr h="7989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WARSAW (main)</a:t>
                      </a:r>
                      <a:endParaRPr lang="en-GB" sz="46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113086" marR="113086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600" b="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216</a:t>
                      </a:r>
                    </a:p>
                  </a:txBody>
                  <a:tcPr marL="113086" marR="113086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600" b="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88.5%</a:t>
                      </a:r>
                    </a:p>
                  </a:txBody>
                  <a:tcPr marL="113086" marR="113086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2402958"/>
                  </a:ext>
                </a:extLst>
              </a:tr>
              <a:tr h="75613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HUNGARY</a:t>
                      </a:r>
                      <a:endParaRPr lang="en-GB" sz="46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113086" marR="11308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600" b="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13086" marR="11308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600" b="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100 %</a:t>
                      </a:r>
                    </a:p>
                  </a:txBody>
                  <a:tcPr marL="113086" marR="11308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1041922"/>
                  </a:ext>
                </a:extLst>
              </a:tr>
              <a:tr h="75613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POLAND</a:t>
                      </a:r>
                    </a:p>
                  </a:txBody>
                  <a:tcPr marL="113086" marR="11308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600" b="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en-GB" sz="4600" b="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113086" marR="11308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600" b="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113086" marR="11308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4487843"/>
                  </a:ext>
                </a:extLst>
              </a:tr>
              <a:tr h="156345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6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TURKEY</a:t>
                      </a:r>
                      <a:endParaRPr lang="en-GB" sz="4600" b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113086" marR="11308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600" b="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n-GB" sz="4600" b="0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ea typeface="Batang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 marL="113086" marR="11308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4600" b="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Batang" panose="02030600000101010101" pitchFamily="18" charset="-127"/>
                          <a:cs typeface="Arial" panose="020B0604020202020204" pitchFamily="34" charset="0"/>
                        </a:rPr>
                        <a:t>88%</a:t>
                      </a:r>
                    </a:p>
                  </a:txBody>
                  <a:tcPr marL="113086" marR="11308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9963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233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E6649-B06F-1846-853F-DF5968715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52" y="930275"/>
            <a:ext cx="14640798" cy="1015663"/>
          </a:xfrm>
          <a:solidFill>
            <a:srgbClr val="626B81"/>
          </a:solidFill>
        </p:spPr>
        <p:txBody>
          <a:bodyPr/>
          <a:lstStyle/>
          <a:p>
            <a:r>
              <a:rPr lang="en-GB" sz="6600" dirty="0">
                <a:solidFill>
                  <a:schemeClr val="bg1"/>
                </a:solidFill>
              </a:rPr>
              <a:t>FO 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2C710-6BB9-184D-B31A-D001AD687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8771632"/>
          </a:xfrm>
        </p:spPr>
        <p:txBody>
          <a:bodyPr/>
          <a:lstStyle/>
          <a:p>
            <a:r>
              <a:rPr lang="tr-TR" sz="6000" b="1" dirty="0" err="1">
                <a:latin typeface="Verdana" panose="020B0604030504040204" pitchFamily="34" charset="0"/>
              </a:rPr>
              <a:t>Date</a:t>
            </a:r>
            <a:r>
              <a:rPr lang="tr-TR" sz="6000" dirty="0">
                <a:latin typeface="Verdana" panose="020B0604030504040204" pitchFamily="34" charset="0"/>
              </a:rPr>
              <a:t>: </a:t>
            </a:r>
            <a:r>
              <a:rPr lang="tr-TR" sz="6000" dirty="0" err="1">
                <a:latin typeface="Verdana" panose="020B0604030504040204" pitchFamily="34" charset="0"/>
              </a:rPr>
              <a:t>Saturday</a:t>
            </a:r>
            <a:r>
              <a:rPr lang="tr-TR" sz="6000" dirty="0">
                <a:latin typeface="Verdana" panose="020B0604030504040204" pitchFamily="34" charset="0"/>
              </a:rPr>
              <a:t> 3 </a:t>
            </a:r>
            <a:r>
              <a:rPr lang="tr-TR" sz="6000" dirty="0" err="1">
                <a:latin typeface="Verdana" panose="020B0604030504040204" pitchFamily="34" charset="0"/>
              </a:rPr>
              <a:t>June</a:t>
            </a:r>
            <a:r>
              <a:rPr lang="tr-TR" sz="6000" dirty="0">
                <a:latin typeface="Verdana" panose="020B0604030504040204" pitchFamily="34" charset="0"/>
              </a:rPr>
              <a:t> 2023</a:t>
            </a:r>
          </a:p>
          <a:p>
            <a:endParaRPr lang="tr-TR" sz="6000" dirty="0">
              <a:latin typeface="Verdana" panose="020B0604030504040204" pitchFamily="34" charset="0"/>
            </a:endParaRPr>
          </a:p>
          <a:p>
            <a:r>
              <a:rPr lang="tr-TR" sz="6000" dirty="0">
                <a:latin typeface="Verdana" panose="020B0604030504040204" pitchFamily="34" charset="0"/>
              </a:rPr>
              <a:t> </a:t>
            </a:r>
            <a:r>
              <a:rPr lang="tr-TR" sz="6000" b="1" dirty="0" err="1">
                <a:latin typeface="Verdana" panose="020B0604030504040204" pitchFamily="34" charset="0"/>
              </a:rPr>
              <a:t>Venues</a:t>
            </a:r>
            <a:r>
              <a:rPr lang="tr-TR" sz="6000" b="1" dirty="0">
                <a:latin typeface="Verdana" panose="020B0604030504040204" pitchFamily="34" charset="0"/>
              </a:rPr>
              <a:t>:</a:t>
            </a:r>
            <a:br>
              <a:rPr lang="tr-TR" sz="6000" b="1" dirty="0">
                <a:latin typeface="Verdana" panose="020B0604030504040204" pitchFamily="34" charset="0"/>
              </a:rPr>
            </a:br>
            <a:r>
              <a:rPr lang="tr-TR" sz="6000" dirty="0">
                <a:latin typeface="Verdana" panose="020B0604030504040204" pitchFamily="34" charset="0"/>
              </a:rPr>
              <a:t>- </a:t>
            </a:r>
            <a:r>
              <a:rPr lang="tr-TR" sz="4400" dirty="0" err="1">
                <a:latin typeface="Verdana" panose="020B0604030504040204" pitchFamily="34" charset="0"/>
              </a:rPr>
              <a:t>European</a:t>
            </a:r>
            <a:r>
              <a:rPr lang="tr-TR" sz="4400" dirty="0">
                <a:latin typeface="Verdana" panose="020B0604030504040204" pitchFamily="34" charset="0"/>
              </a:rPr>
              <a:t> </a:t>
            </a:r>
            <a:r>
              <a:rPr lang="tr-TR" sz="4400" dirty="0" err="1">
                <a:latin typeface="Verdana" panose="020B0604030504040204" pitchFamily="34" charset="0"/>
              </a:rPr>
              <a:t>exam</a:t>
            </a:r>
            <a:r>
              <a:rPr lang="tr-TR" sz="4400" dirty="0">
                <a:latin typeface="Verdana" panose="020B0604030504040204" pitchFamily="34" charset="0"/>
              </a:rPr>
              <a:t>: </a:t>
            </a:r>
            <a:r>
              <a:rPr lang="tr-TR" sz="4400" dirty="0" err="1">
                <a:latin typeface="Verdana" panose="020B0604030504040204" pitchFamily="34" charset="0"/>
              </a:rPr>
              <a:t>Leuven</a:t>
            </a:r>
            <a:endParaRPr lang="tr-TR" sz="4400" dirty="0">
              <a:latin typeface="Verdana" panose="020B0604030504040204" pitchFamily="34" charset="0"/>
            </a:endParaRPr>
          </a:p>
          <a:p>
            <a:r>
              <a:rPr lang="tr-TR" sz="4400" dirty="0">
                <a:latin typeface="Verdana" panose="020B0604030504040204" pitchFamily="34" charset="0"/>
              </a:rPr>
              <a:t>- </a:t>
            </a:r>
            <a:r>
              <a:rPr lang="tr-TR" sz="4400" dirty="0" err="1">
                <a:latin typeface="Verdana" panose="020B0604030504040204" pitchFamily="34" charset="0"/>
              </a:rPr>
              <a:t>Hungarian</a:t>
            </a:r>
            <a:r>
              <a:rPr lang="tr-TR" sz="4400" dirty="0">
                <a:latin typeface="Verdana" panose="020B0604030504040204" pitchFamily="34" charset="0"/>
              </a:rPr>
              <a:t> </a:t>
            </a:r>
            <a:r>
              <a:rPr lang="tr-TR" sz="4400" dirty="0" err="1">
                <a:latin typeface="Verdana" panose="020B0604030504040204" pitchFamily="34" charset="0"/>
              </a:rPr>
              <a:t>exam</a:t>
            </a:r>
            <a:r>
              <a:rPr lang="tr-TR" sz="4400" dirty="0">
                <a:latin typeface="Verdana" panose="020B0604030504040204" pitchFamily="34" charset="0"/>
              </a:rPr>
              <a:t>: </a:t>
            </a:r>
            <a:r>
              <a:rPr lang="tr-TR" sz="4400" dirty="0" err="1">
                <a:latin typeface="Verdana" panose="020B0604030504040204" pitchFamily="34" charset="0"/>
              </a:rPr>
              <a:t>Budapest</a:t>
            </a:r>
            <a:r>
              <a:rPr lang="tr-TR" sz="4400" dirty="0">
                <a:latin typeface="Verdana" panose="020B0604030504040204" pitchFamily="34" charset="0"/>
              </a:rPr>
              <a:t> </a:t>
            </a:r>
          </a:p>
          <a:p>
            <a:r>
              <a:rPr lang="tr-TR" sz="4400" dirty="0">
                <a:latin typeface="Verdana" panose="020B0604030504040204" pitchFamily="34" charset="0"/>
              </a:rPr>
              <a:t>- </a:t>
            </a:r>
            <a:r>
              <a:rPr lang="tr-TR" sz="4400" dirty="0" err="1">
                <a:latin typeface="Verdana" panose="020B0604030504040204" pitchFamily="34" charset="0"/>
              </a:rPr>
              <a:t>Turkish</a:t>
            </a:r>
            <a:r>
              <a:rPr lang="tr-TR" sz="4400" dirty="0">
                <a:latin typeface="Verdana" panose="020B0604030504040204" pitchFamily="34" charset="0"/>
              </a:rPr>
              <a:t> </a:t>
            </a:r>
            <a:r>
              <a:rPr lang="tr-TR" sz="4400" dirty="0" err="1">
                <a:latin typeface="Verdana" panose="020B0604030504040204" pitchFamily="34" charset="0"/>
              </a:rPr>
              <a:t>exam</a:t>
            </a:r>
            <a:r>
              <a:rPr lang="tr-TR" sz="4400" dirty="0">
                <a:latin typeface="Verdana" panose="020B0604030504040204" pitchFamily="34" charset="0"/>
              </a:rPr>
              <a:t>: </a:t>
            </a:r>
            <a:r>
              <a:rPr lang="tr-TR" sz="4400" dirty="0" err="1">
                <a:latin typeface="Verdana" panose="020B0604030504040204" pitchFamily="34" charset="0"/>
              </a:rPr>
              <a:t>Istanbul</a:t>
            </a:r>
            <a:r>
              <a:rPr lang="tr-TR" sz="4400" dirty="0">
                <a:latin typeface="Verdana" panose="020B0604030504040204" pitchFamily="34" charset="0"/>
              </a:rPr>
              <a:t> </a:t>
            </a:r>
            <a:endParaRPr lang="tr-TR" sz="7200" dirty="0"/>
          </a:p>
          <a:p>
            <a:pPr marL="285750" indent="-285750">
              <a:buFontTx/>
              <a:buChar char="-"/>
            </a:pPr>
            <a:r>
              <a:rPr lang="tr-TR" sz="4400" dirty="0">
                <a:latin typeface="Verdana" panose="020B0604030504040204" pitchFamily="34" charset="0"/>
              </a:rPr>
              <a:t> </a:t>
            </a:r>
            <a:r>
              <a:rPr lang="tr-TR" sz="4400" dirty="0" err="1">
                <a:latin typeface="Verdana" panose="020B0604030504040204" pitchFamily="34" charset="0"/>
              </a:rPr>
              <a:t>Polish</a:t>
            </a:r>
            <a:r>
              <a:rPr lang="tr-TR" sz="4400" dirty="0">
                <a:latin typeface="Verdana" panose="020B0604030504040204" pitchFamily="34" charset="0"/>
              </a:rPr>
              <a:t> </a:t>
            </a:r>
            <a:r>
              <a:rPr lang="tr-TR" sz="4400" dirty="0" err="1">
                <a:latin typeface="Verdana" panose="020B0604030504040204" pitchFamily="34" charset="0"/>
              </a:rPr>
              <a:t>exam</a:t>
            </a:r>
            <a:r>
              <a:rPr lang="tr-TR" sz="4400" dirty="0">
                <a:latin typeface="Verdana" panose="020B0604030504040204" pitchFamily="34" charset="0"/>
              </a:rPr>
              <a:t>: </a:t>
            </a:r>
            <a:r>
              <a:rPr lang="tr-TR" sz="4400" dirty="0" err="1">
                <a:latin typeface="Verdana" panose="020B0604030504040204" pitchFamily="34" charset="0"/>
              </a:rPr>
              <a:t>Warsaw</a:t>
            </a:r>
            <a:endParaRPr lang="tr-TR" sz="4400" dirty="0">
              <a:latin typeface="Verdana" panose="020B0604030504040204" pitchFamily="34" charset="0"/>
            </a:endParaRPr>
          </a:p>
          <a:p>
            <a:br>
              <a:rPr lang="tr-TR" sz="6000" dirty="0">
                <a:latin typeface="Verdana" panose="020B0604030504040204" pitchFamily="34" charset="0"/>
              </a:rPr>
            </a:br>
            <a:r>
              <a:rPr lang="tr-TR" sz="6000" b="1" dirty="0">
                <a:latin typeface="Verdana" panose="020B0604030504040204" pitchFamily="34" charset="0"/>
              </a:rPr>
              <a:t>Format: </a:t>
            </a:r>
            <a:r>
              <a:rPr lang="tr-TR" sz="6000" dirty="0" err="1">
                <a:latin typeface="Verdana" panose="020B0604030504040204" pitchFamily="34" charset="0"/>
              </a:rPr>
              <a:t>Taken</a:t>
            </a:r>
            <a:r>
              <a:rPr lang="tr-TR" sz="6000" dirty="0">
                <a:latin typeface="Verdana" panose="020B0604030504040204" pitchFamily="34" charset="0"/>
              </a:rPr>
              <a:t> </a:t>
            </a:r>
            <a:r>
              <a:rPr lang="tr-TR" sz="6000" dirty="0" err="1">
                <a:latin typeface="Verdana" panose="020B0604030504040204" pitchFamily="34" charset="0"/>
              </a:rPr>
              <a:t>onsite</a:t>
            </a:r>
            <a:r>
              <a:rPr lang="tr-TR" sz="6000" dirty="0">
                <a:latin typeface="Verdana" panose="020B0604030504040204" pitchFamily="34" charset="0"/>
              </a:rPr>
              <a:t> </a:t>
            </a:r>
            <a:r>
              <a:rPr lang="tr-TR" sz="6000" dirty="0" err="1">
                <a:latin typeface="Verdana" panose="020B0604030504040204" pitchFamily="34" charset="0"/>
              </a:rPr>
              <a:t>via</a:t>
            </a:r>
            <a:r>
              <a:rPr lang="tr-TR" sz="6000" dirty="0">
                <a:latin typeface="Verdana" panose="020B0604030504040204" pitchFamily="34" charset="0"/>
              </a:rPr>
              <a:t> </a:t>
            </a:r>
            <a:r>
              <a:rPr lang="tr-TR" sz="6000" dirty="0" err="1">
                <a:latin typeface="Verdana" panose="020B0604030504040204" pitchFamily="34" charset="0"/>
              </a:rPr>
              <a:t>the</a:t>
            </a:r>
            <a:r>
              <a:rPr lang="tr-TR" sz="6000" dirty="0">
                <a:latin typeface="Verdana" panose="020B0604030504040204" pitchFamily="34" charset="0"/>
              </a:rPr>
              <a:t> internet </a:t>
            </a:r>
          </a:p>
          <a:p>
            <a:pPr marL="457200" indent="-457200">
              <a:buFontTx/>
              <a:buChar char="-"/>
            </a:pPr>
            <a:r>
              <a:rPr lang="tr-TR" sz="6000" dirty="0" err="1">
                <a:latin typeface="Verdana" panose="020B0604030504040204" pitchFamily="34" charset="0"/>
              </a:rPr>
              <a:t>One</a:t>
            </a:r>
            <a:r>
              <a:rPr lang="tr-TR" sz="6000" dirty="0">
                <a:latin typeface="Verdana" panose="020B0604030504040204" pitchFamily="34" charset="0"/>
              </a:rPr>
              <a:t> </a:t>
            </a:r>
            <a:r>
              <a:rPr lang="tr-TR" sz="6000" dirty="0" err="1">
                <a:latin typeface="Verdana" panose="020B0604030504040204" pitchFamily="34" charset="0"/>
              </a:rPr>
              <a:t>examiner</a:t>
            </a:r>
            <a:r>
              <a:rPr lang="tr-TR" sz="6000" dirty="0">
                <a:latin typeface="Verdana" panose="020B0604030504040204" pitchFamily="34" charset="0"/>
              </a:rPr>
              <a:t> ( </a:t>
            </a:r>
            <a:r>
              <a:rPr lang="tr-TR" sz="6000" dirty="0" err="1">
                <a:latin typeface="Verdana" panose="020B0604030504040204" pitchFamily="34" charset="0"/>
              </a:rPr>
              <a:t>more</a:t>
            </a:r>
            <a:r>
              <a:rPr lang="tr-TR" sz="6000" dirty="0">
                <a:latin typeface="Verdana" panose="020B0604030504040204" pitchFamily="34" charset="0"/>
              </a:rPr>
              <a:t> </a:t>
            </a:r>
            <a:r>
              <a:rPr lang="tr-TR" sz="6000" dirty="0" err="1">
                <a:latin typeface="Verdana" panose="020B0604030504040204" pitchFamily="34" charset="0"/>
              </a:rPr>
              <a:t>active</a:t>
            </a:r>
            <a:r>
              <a:rPr lang="tr-TR" sz="6000" dirty="0">
                <a:latin typeface="Verdana" panose="020B0604030504040204" pitchFamily="34" charset="0"/>
              </a:rPr>
              <a:t>) </a:t>
            </a:r>
            <a:endParaRPr lang="tr-TR" sz="9600" dirty="0"/>
          </a:p>
        </p:txBody>
      </p:sp>
    </p:spTree>
    <p:extLst>
      <p:ext uri="{BB962C8B-B14F-4D97-AF65-F5344CB8AC3E}">
        <p14:creationId xmlns:p14="http://schemas.microsoft.com/office/powerpoint/2010/main" val="2506502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01B0B-2005-A74F-A15E-FE58501F6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17E0F-990A-A64C-BF1A-1CA9465F3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541" y="4289585"/>
            <a:ext cx="29835741" cy="4308872"/>
          </a:xfrm>
        </p:spPr>
        <p:txBody>
          <a:bodyPr/>
          <a:lstStyle/>
          <a:p>
            <a:endParaRPr lang="en-GB" sz="4000" dirty="0"/>
          </a:p>
          <a:p>
            <a:r>
              <a:rPr lang="en-GB" sz="4000" dirty="0"/>
              <a:t>Cases are presented and questions are asked by the computer .. </a:t>
            </a:r>
            <a:r>
              <a:rPr lang="en-GB" sz="4000" dirty="0" err="1"/>
              <a:t>prerecorded</a:t>
            </a:r>
            <a:endParaRPr lang="en-GB" sz="4000" dirty="0"/>
          </a:p>
          <a:p>
            <a:r>
              <a:rPr lang="en-GB" sz="4000" dirty="0"/>
              <a:t>4 long cases ( 15 min </a:t>
            </a:r>
            <a:r>
              <a:rPr lang="en-GB" sz="4000" dirty="0" err="1"/>
              <a:t>ea</a:t>
            </a:r>
            <a:r>
              <a:rPr lang="en-GB" sz="4000" dirty="0"/>
              <a:t>) ..</a:t>
            </a:r>
          </a:p>
          <a:p>
            <a:r>
              <a:rPr lang="en-GB" sz="4000" dirty="0"/>
              <a:t>Answers are recorded by the system for a 2</a:t>
            </a:r>
            <a:r>
              <a:rPr lang="en-GB" sz="4000" baseline="30000" dirty="0"/>
              <a:t>nd</a:t>
            </a:r>
            <a:r>
              <a:rPr lang="en-GB" sz="4000" dirty="0"/>
              <a:t> or 3</a:t>
            </a:r>
            <a:r>
              <a:rPr lang="en-GB" sz="4000" baseline="30000" dirty="0"/>
              <a:t>rd </a:t>
            </a:r>
            <a:r>
              <a:rPr lang="en-GB" sz="4000" dirty="0"/>
              <a:t>review !</a:t>
            </a:r>
          </a:p>
          <a:p>
            <a:r>
              <a:rPr lang="en-GB" sz="4000" dirty="0"/>
              <a:t>One examiner conducting the whole exam</a:t>
            </a:r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381824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83387" y="1617293"/>
            <a:ext cx="13571220" cy="1884892"/>
          </a:xfrm>
        </p:spPr>
        <p:txBody>
          <a:bodyPr>
            <a:normAutofit/>
          </a:bodyPr>
          <a:lstStyle/>
          <a:p>
            <a:r>
              <a:rPr lang="nl-NL" sz="5937" dirty="0"/>
              <a:t>Committee Members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002022" y="4470541"/>
            <a:ext cx="7125085" cy="146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230" indent="-471230">
              <a:buFont typeface="Arial" panose="020B0604020202020204" pitchFamily="34" charset="0"/>
              <a:buChar char="•"/>
            </a:pPr>
            <a:r>
              <a:rPr lang="nl-NL" sz="2968" dirty="0"/>
              <a:t>Full members: 22</a:t>
            </a:r>
          </a:p>
          <a:p>
            <a:pPr marL="471230" indent="-471230">
              <a:buFont typeface="Arial" panose="020B0604020202020204" pitchFamily="34" charset="0"/>
              <a:buChar char="•"/>
            </a:pPr>
            <a:r>
              <a:rPr lang="nl-NL" sz="2968" dirty="0"/>
              <a:t>Associate members: 62</a:t>
            </a:r>
          </a:p>
          <a:p>
            <a:pPr marL="471230" indent="-471230">
              <a:buFont typeface="Arial" panose="020B0604020202020204" pitchFamily="34" charset="0"/>
              <a:buChar char="•"/>
            </a:pPr>
            <a:endParaRPr lang="nl-NL" sz="2968" dirty="0"/>
          </a:p>
        </p:txBody>
      </p:sp>
      <p:sp>
        <p:nvSpPr>
          <p:cNvPr id="8" name="Footer Placeholder 2"/>
          <p:cNvSpPr txBox="1">
            <a:spLocks noGrp="1"/>
          </p:cNvSpPr>
          <p:nvPr/>
        </p:nvSpPr>
        <p:spPr bwMode="auto">
          <a:xfrm>
            <a:off x="3209423" y="9085444"/>
            <a:ext cx="13534569" cy="60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0775" tIns="75387" rIns="150775" bIns="75387" anchor="ctr"/>
          <a:lstStyle>
            <a:lvl1pPr defTabSz="455613" eaLnBrk="0" hangingPunct="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 sz="22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1pPr>
            <a:lvl2pPr marL="742950" indent="-285750" defTabSz="455613" eaLnBrk="0" hangingPunct="0">
              <a:spcBef>
                <a:spcPct val="20000"/>
              </a:spcBef>
              <a:buClr>
                <a:srgbClr val="949FBF"/>
              </a:buClr>
              <a:buSzPct val="90000"/>
              <a:buFont typeface="Wingdings 2" pitchFamily="18" charset="2"/>
              <a:buChar char="Ü"/>
              <a:defRPr sz="20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2pPr>
            <a:lvl3pPr marL="1143000" indent="-228600" defTabSz="455613" eaLnBrk="0" hangingPunct="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3pPr>
            <a:lvl4pPr marL="1600200" indent="-228600" defTabSz="455613" eaLnBrk="0" hangingPunct="0">
              <a:spcBef>
                <a:spcPct val="20000"/>
              </a:spcBef>
              <a:buClr>
                <a:srgbClr val="949FBF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4pPr>
            <a:lvl5pPr marL="2057400" indent="-228600" defTabSz="455613" eaLnBrk="0" hangingPunct="0">
              <a:spcBef>
                <a:spcPct val="20000"/>
              </a:spcBef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90000"/>
              <a:buFont typeface="Wingdings 2" pitchFamily="18" charset="2"/>
              <a:buChar char="Ü"/>
              <a:defRPr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Arial" charset="0"/>
              </a:defRPr>
            </a:lvl9pPr>
          </a:lstStyle>
          <a:p>
            <a:pPr algn="ctr" defTabSz="751351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fr-FR" altLang="nl-NL" sz="1814" kern="0" dirty="0">
                <a:solidFill>
                  <a:srgbClr val="FFFFFF"/>
                </a:solidFill>
              </a:rPr>
              <a:t>U N I O N   E U R O P É E N N E  D E S   M É D E C I N S   S P É C I A L I S T E S   ( U . E . M . S . )</a:t>
            </a:r>
            <a:endParaRPr lang="en-AU" altLang="nl-NL" sz="1814" kern="0" dirty="0">
              <a:solidFill>
                <a:srgbClr val="FFFFFF"/>
              </a:solidFill>
            </a:endParaRP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341C2AC4-EC3D-CE45-AB8A-9980BA3A7A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0619898"/>
              </p:ext>
            </p:extLst>
          </p:nvPr>
        </p:nvGraphicFramePr>
        <p:xfrm>
          <a:off x="1365250" y="2030717"/>
          <a:ext cx="5340527" cy="6410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0959">
                  <a:extLst>
                    <a:ext uri="{9D8B030D-6E8A-4147-A177-3AD203B41FA5}">
                      <a16:colId xmlns:a16="http://schemas.microsoft.com/office/drawing/2014/main" val="3925949180"/>
                    </a:ext>
                  </a:extLst>
                </a:gridCol>
                <a:gridCol w="3279712">
                  <a:extLst>
                    <a:ext uri="{9D8B030D-6E8A-4147-A177-3AD203B41FA5}">
                      <a16:colId xmlns:a16="http://schemas.microsoft.com/office/drawing/2014/main" val="1500079979"/>
                    </a:ext>
                  </a:extLst>
                </a:gridCol>
                <a:gridCol w="1639856">
                  <a:extLst>
                    <a:ext uri="{9D8B030D-6E8A-4147-A177-3AD203B41FA5}">
                      <a16:colId xmlns:a16="http://schemas.microsoft.com/office/drawing/2014/main" val="3863760110"/>
                    </a:ext>
                  </a:extLst>
                </a:gridCol>
              </a:tblGrid>
              <a:tr h="317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Last name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First name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 anchor="b"/>
                </a:tc>
                <a:extLst>
                  <a:ext uri="{0D108BD9-81ED-4DB2-BD59-A6C34878D82A}">
                    <a16:rowId xmlns:a16="http://schemas.microsoft.com/office/drawing/2014/main" val="3005346067"/>
                  </a:ext>
                </a:extLst>
              </a:tr>
              <a:tr h="317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Tekgül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</a:rPr>
                        <a:t>Serdar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extLst>
                  <a:ext uri="{0D108BD9-81ED-4DB2-BD59-A6C34878D82A}">
                    <a16:rowId xmlns:a16="http://schemas.microsoft.com/office/drawing/2014/main" val="3021782823"/>
                  </a:ext>
                </a:extLst>
              </a:tr>
              <a:tr h="317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Bogaert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Guy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extLst>
                  <a:ext uri="{0D108BD9-81ED-4DB2-BD59-A6C34878D82A}">
                    <a16:rowId xmlns:a16="http://schemas.microsoft.com/office/drawing/2014/main" val="258381938"/>
                  </a:ext>
                </a:extLst>
              </a:tr>
              <a:tr h="317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Domínguez Escrig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José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extLst>
                  <a:ext uri="{0D108BD9-81ED-4DB2-BD59-A6C34878D82A}">
                    <a16:rowId xmlns:a16="http://schemas.microsoft.com/office/drawing/2014/main" val="1908194074"/>
                  </a:ext>
                </a:extLst>
              </a:tr>
              <a:tr h="317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4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Figueiredo (Expert) 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Arnaldo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extLst>
                  <a:ext uri="{0D108BD9-81ED-4DB2-BD59-A6C34878D82A}">
                    <a16:rowId xmlns:a16="http://schemas.microsoft.com/office/drawing/2014/main" val="881925909"/>
                  </a:ext>
                </a:extLst>
              </a:tr>
              <a:tr h="317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7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Baumanis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Edgars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extLst>
                  <a:ext uri="{0D108BD9-81ED-4DB2-BD59-A6C34878D82A}">
                    <a16:rowId xmlns:a16="http://schemas.microsoft.com/office/drawing/2014/main" val="1364053758"/>
                  </a:ext>
                </a:extLst>
              </a:tr>
              <a:tr h="317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8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Chkhotua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Archil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extLst>
                  <a:ext uri="{0D108BD9-81ED-4DB2-BD59-A6C34878D82A}">
                    <a16:rowId xmlns:a16="http://schemas.microsoft.com/office/drawing/2014/main" val="3992159225"/>
                  </a:ext>
                </a:extLst>
              </a:tr>
              <a:tr h="317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9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Correia de Almeida Pinto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Rui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extLst>
                  <a:ext uri="{0D108BD9-81ED-4DB2-BD59-A6C34878D82A}">
                    <a16:rowId xmlns:a16="http://schemas.microsoft.com/office/drawing/2014/main" val="2846301640"/>
                  </a:ext>
                </a:extLst>
              </a:tr>
              <a:tr h="317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11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Henningsohn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Lars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extLst>
                  <a:ext uri="{0D108BD9-81ED-4DB2-BD59-A6C34878D82A}">
                    <a16:rowId xmlns:a16="http://schemas.microsoft.com/office/drawing/2014/main" val="2022048028"/>
                  </a:ext>
                </a:extLst>
              </a:tr>
              <a:tr h="317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12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Kouriefs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Chrysanthos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extLst>
                  <a:ext uri="{0D108BD9-81ED-4DB2-BD59-A6C34878D82A}">
                    <a16:rowId xmlns:a16="http://schemas.microsoft.com/office/drawing/2014/main" val="1681233799"/>
                  </a:ext>
                </a:extLst>
              </a:tr>
              <a:tr h="317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13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Marszalek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Martin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extLst>
                  <a:ext uri="{0D108BD9-81ED-4DB2-BD59-A6C34878D82A}">
                    <a16:rowId xmlns:a16="http://schemas.microsoft.com/office/drawing/2014/main" val="1732293978"/>
                  </a:ext>
                </a:extLst>
              </a:tr>
              <a:tr h="317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14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Mattocks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Stephen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extLst>
                  <a:ext uri="{0D108BD9-81ED-4DB2-BD59-A6C34878D82A}">
                    <a16:rowId xmlns:a16="http://schemas.microsoft.com/office/drawing/2014/main" val="1588553850"/>
                  </a:ext>
                </a:extLst>
              </a:tr>
              <a:tr h="317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15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Müller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Stig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extLst>
                  <a:ext uri="{0D108BD9-81ED-4DB2-BD59-A6C34878D82A}">
                    <a16:rowId xmlns:a16="http://schemas.microsoft.com/office/drawing/2014/main" val="243400576"/>
                  </a:ext>
                </a:extLst>
              </a:tr>
              <a:tr h="317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16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Özgök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Yaşar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extLst>
                  <a:ext uri="{0D108BD9-81ED-4DB2-BD59-A6C34878D82A}">
                    <a16:rowId xmlns:a16="http://schemas.microsoft.com/office/drawing/2014/main" val="3993439267"/>
                  </a:ext>
                </a:extLst>
              </a:tr>
              <a:tr h="317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17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Rauchenwald (Expert)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Michael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extLst>
                  <a:ext uri="{0D108BD9-81ED-4DB2-BD59-A6C34878D82A}">
                    <a16:rowId xmlns:a16="http://schemas.microsoft.com/office/drawing/2014/main" val="678854875"/>
                  </a:ext>
                </a:extLst>
              </a:tr>
              <a:tr h="317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18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Scholtz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Bianca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extLst>
                  <a:ext uri="{0D108BD9-81ED-4DB2-BD59-A6C34878D82A}">
                    <a16:rowId xmlns:a16="http://schemas.microsoft.com/office/drawing/2014/main" val="16622522"/>
                  </a:ext>
                </a:extLst>
              </a:tr>
              <a:tr h="317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19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Skrzypczyk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Michał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extLst>
                  <a:ext uri="{0D108BD9-81ED-4DB2-BD59-A6C34878D82A}">
                    <a16:rowId xmlns:a16="http://schemas.microsoft.com/office/drawing/2014/main" val="3159921573"/>
                  </a:ext>
                </a:extLst>
              </a:tr>
              <a:tr h="317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Steffens 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Joachim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extLst>
                  <a:ext uri="{0D108BD9-81ED-4DB2-BD59-A6C34878D82A}">
                    <a16:rowId xmlns:a16="http://schemas.microsoft.com/office/drawing/2014/main" val="2066440992"/>
                  </a:ext>
                </a:extLst>
              </a:tr>
              <a:tr h="317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21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Tomašković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Igor 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extLst>
                  <a:ext uri="{0D108BD9-81ED-4DB2-BD59-A6C34878D82A}">
                    <a16:rowId xmlns:a16="http://schemas.microsoft.com/office/drawing/2014/main" val="2671386480"/>
                  </a:ext>
                </a:extLst>
              </a:tr>
              <a:tr h="317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22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van Moorselaar</a:t>
                      </a:r>
                      <a:endParaRPr lang="tr-T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Jeroen</a:t>
                      </a: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707" marR="15707" marT="15707" marB="0"/>
                </a:tc>
                <a:extLst>
                  <a:ext uri="{0D108BD9-81ED-4DB2-BD59-A6C34878D82A}">
                    <a16:rowId xmlns:a16="http://schemas.microsoft.com/office/drawing/2014/main" val="566417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6339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0B112D95-0167-9C0D-29A4-0CD7E4341EC4}"/>
              </a:ext>
            </a:extLst>
          </p:cNvPr>
          <p:cNvGrpSpPr/>
          <p:nvPr/>
        </p:nvGrpSpPr>
        <p:grpSpPr>
          <a:xfrm>
            <a:off x="-2216150" y="-4097211"/>
            <a:ext cx="26203295" cy="18707983"/>
            <a:chOff x="1245716" y="0"/>
            <a:chExt cx="7772400" cy="5494845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D2847A9F-E158-1EF6-486D-5D0100D00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5716" y="0"/>
              <a:ext cx="7772400" cy="5494845"/>
            </a:xfrm>
            <a:prstGeom prst="rect">
              <a:avLst/>
            </a:prstGeom>
          </p:spPr>
        </p:pic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E6886CF5-1808-34BF-2FDC-95BF118CCF6A}"/>
                </a:ext>
              </a:extLst>
            </p:cNvPr>
            <p:cNvSpPr/>
            <p:nvPr/>
          </p:nvSpPr>
          <p:spPr>
            <a:xfrm>
              <a:off x="1245716" y="151075"/>
              <a:ext cx="5997922" cy="14789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968"/>
            </a:p>
          </p:txBody>
        </p:sp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8DD12C5D-8CB3-858C-5E87-869ABFA7A13C}"/>
                </a:ext>
              </a:extLst>
            </p:cNvPr>
            <p:cNvSpPr/>
            <p:nvPr/>
          </p:nvSpPr>
          <p:spPr>
            <a:xfrm>
              <a:off x="1494845" y="1574357"/>
              <a:ext cx="1280160" cy="2075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968"/>
            </a:p>
          </p:txBody>
        </p:sp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2FF48E27-8F49-6265-27C8-58A06D277BC7}"/>
                </a:ext>
              </a:extLst>
            </p:cNvPr>
            <p:cNvSpPr/>
            <p:nvPr/>
          </p:nvSpPr>
          <p:spPr>
            <a:xfrm>
              <a:off x="1470991" y="3649649"/>
              <a:ext cx="5311472" cy="10018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968"/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4CB44A44-241F-FD6F-4589-5C5DBFE6131C}"/>
              </a:ext>
            </a:extLst>
          </p:cNvPr>
          <p:cNvSpPr txBox="1"/>
          <p:nvPr/>
        </p:nvSpPr>
        <p:spPr>
          <a:xfrm>
            <a:off x="3811402" y="8900649"/>
            <a:ext cx="1507808" cy="1107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6596" dirty="0"/>
              <a:t>14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5CF0060-BC14-7610-6309-73C2D9970062}"/>
              </a:ext>
            </a:extLst>
          </p:cNvPr>
          <p:cNvSpPr txBox="1"/>
          <p:nvPr/>
        </p:nvSpPr>
        <p:spPr>
          <a:xfrm>
            <a:off x="8355766" y="8942533"/>
            <a:ext cx="1507808" cy="1107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6596" dirty="0"/>
              <a:t>14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52B58E0-F581-0DF5-17C4-613B5BD685EE}"/>
              </a:ext>
            </a:extLst>
          </p:cNvPr>
          <p:cNvSpPr txBox="1"/>
          <p:nvPr/>
        </p:nvSpPr>
        <p:spPr>
          <a:xfrm>
            <a:off x="12711655" y="8900649"/>
            <a:ext cx="1507808" cy="1107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6596" dirty="0"/>
              <a:t>14</a:t>
            </a:r>
          </a:p>
        </p:txBody>
      </p:sp>
      <p:pic>
        <p:nvPicPr>
          <p:cNvPr id="15" name="Afbeelding 14" descr="Afbeelding met muur, binnen, apparaat&#10;&#10;Automatisch gegenereerde beschrijving">
            <a:extLst>
              <a:ext uri="{FF2B5EF4-FFF2-40B4-BE49-F238E27FC236}">
                <a16:creationId xmlns:a16="http://schemas.microsoft.com/office/drawing/2014/main" id="{4F869505-66F6-33D3-4158-8543D83CE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761754" y="500386"/>
            <a:ext cx="3999880" cy="2999910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E2F8CAED-8AB9-8CC4-B52A-DD6213353524}"/>
              </a:ext>
            </a:extLst>
          </p:cNvPr>
          <p:cNvSpPr txBox="1"/>
          <p:nvPr/>
        </p:nvSpPr>
        <p:spPr>
          <a:xfrm>
            <a:off x="6424475" y="48777"/>
            <a:ext cx="7255150" cy="2325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511" b="1" dirty="0"/>
              <a:t>42 - 45</a:t>
            </a:r>
          </a:p>
        </p:txBody>
      </p:sp>
      <p:sp>
        <p:nvSpPr>
          <p:cNvPr id="17" name="Pijl rechts 16">
            <a:extLst>
              <a:ext uri="{FF2B5EF4-FFF2-40B4-BE49-F238E27FC236}">
                <a16:creationId xmlns:a16="http://schemas.microsoft.com/office/drawing/2014/main" id="{B9412DF9-900F-A378-0AAA-E47210B97D90}"/>
              </a:ext>
            </a:extLst>
          </p:cNvPr>
          <p:cNvSpPr/>
          <p:nvPr/>
        </p:nvSpPr>
        <p:spPr>
          <a:xfrm>
            <a:off x="2889964" y="5256781"/>
            <a:ext cx="1465924" cy="3978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968"/>
          </a:p>
        </p:txBody>
      </p:sp>
      <p:sp>
        <p:nvSpPr>
          <p:cNvPr id="18" name="Pijl rechts 17">
            <a:extLst>
              <a:ext uri="{FF2B5EF4-FFF2-40B4-BE49-F238E27FC236}">
                <a16:creationId xmlns:a16="http://schemas.microsoft.com/office/drawing/2014/main" id="{622D012F-05FE-D370-1FE2-FB9357055D75}"/>
              </a:ext>
            </a:extLst>
          </p:cNvPr>
          <p:cNvSpPr/>
          <p:nvPr/>
        </p:nvSpPr>
        <p:spPr>
          <a:xfrm rot="10800000">
            <a:off x="4874784" y="5265005"/>
            <a:ext cx="1465924" cy="3978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968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06E6A53E-032E-BBF7-E918-4EA17C301FC3}"/>
              </a:ext>
            </a:extLst>
          </p:cNvPr>
          <p:cNvSpPr txBox="1"/>
          <p:nvPr/>
        </p:nvSpPr>
        <p:spPr>
          <a:xfrm>
            <a:off x="2115119" y="10638817"/>
            <a:ext cx="9214379" cy="8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617" dirty="0"/>
              <a:t>Every exam room = IN + OUT door</a:t>
            </a:r>
          </a:p>
        </p:txBody>
      </p:sp>
    </p:spTree>
    <p:extLst>
      <p:ext uri="{BB962C8B-B14F-4D97-AF65-F5344CB8AC3E}">
        <p14:creationId xmlns:p14="http://schemas.microsoft.com/office/powerpoint/2010/main" val="170314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6" grpId="0"/>
      <p:bldP spid="17" grpId="0" animBg="1"/>
      <p:bldP spid="18" grpId="0" animBg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E65DB709-E093-CAFE-EA96-5DFA4D99C6FE}"/>
              </a:ext>
            </a:extLst>
          </p:cNvPr>
          <p:cNvGrpSpPr/>
          <p:nvPr/>
        </p:nvGrpSpPr>
        <p:grpSpPr>
          <a:xfrm>
            <a:off x="1388142" y="-750513"/>
            <a:ext cx="18715959" cy="12813371"/>
            <a:chOff x="1730829" y="370115"/>
            <a:chExt cx="8251371" cy="562547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4D8543B7-9056-7DF8-9BBA-5BAF03ED5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9800" y="500743"/>
              <a:ext cx="7772400" cy="5494845"/>
            </a:xfrm>
            <a:prstGeom prst="rect">
              <a:avLst/>
            </a:prstGeom>
          </p:spPr>
        </p:pic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47CC77F0-9518-5CFE-7780-135BD825A9BA}"/>
                </a:ext>
              </a:extLst>
            </p:cNvPr>
            <p:cNvSpPr/>
            <p:nvPr/>
          </p:nvSpPr>
          <p:spPr>
            <a:xfrm>
              <a:off x="1730829" y="2068286"/>
              <a:ext cx="6836228" cy="1992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968"/>
            </a:p>
          </p:txBody>
        </p:sp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0396AFD4-18DE-0A74-5C83-F60DA79F4CF4}"/>
                </a:ext>
              </a:extLst>
            </p:cNvPr>
            <p:cNvSpPr/>
            <p:nvPr/>
          </p:nvSpPr>
          <p:spPr>
            <a:xfrm>
              <a:off x="1998133" y="370115"/>
              <a:ext cx="2082800" cy="662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968"/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0C5C3088-3070-7FEA-25DA-84CB34EBF2A7}"/>
              </a:ext>
            </a:extLst>
          </p:cNvPr>
          <p:cNvSpPr txBox="1"/>
          <p:nvPr/>
        </p:nvSpPr>
        <p:spPr>
          <a:xfrm>
            <a:off x="510737" y="723752"/>
            <a:ext cx="5696162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968" dirty="0"/>
              <a:t>Back office examinors area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0DE38FB-D323-E48E-2710-49782A459122}"/>
              </a:ext>
            </a:extLst>
          </p:cNvPr>
          <p:cNvSpPr txBox="1"/>
          <p:nvPr/>
        </p:nvSpPr>
        <p:spPr>
          <a:xfrm>
            <a:off x="314126" y="7952471"/>
            <a:ext cx="4690957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968" dirty="0"/>
              <a:t>Candidates area </a:t>
            </a:r>
          </a:p>
        </p:txBody>
      </p:sp>
      <p:pic>
        <p:nvPicPr>
          <p:cNvPr id="10" name="Afbeelding 9" descr="Afbeelding met tekst, binnen, vloer, plafond&#10;&#10;Automatisch gegenereerde beschrijving">
            <a:extLst>
              <a:ext uri="{FF2B5EF4-FFF2-40B4-BE49-F238E27FC236}">
                <a16:creationId xmlns:a16="http://schemas.microsoft.com/office/drawing/2014/main" id="{F946CFC6-27C2-F9EC-3458-B9EA581BC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445" y="5101307"/>
            <a:ext cx="3404837" cy="2553628"/>
          </a:xfrm>
          <a:prstGeom prst="rect">
            <a:avLst/>
          </a:prstGeom>
        </p:spPr>
      </p:pic>
      <p:pic>
        <p:nvPicPr>
          <p:cNvPr id="12" name="Afbeelding 11" descr="Afbeelding met vloer, binnen, plafond, kamer&#10;&#10;Automatisch gegenereerde beschrijving">
            <a:extLst>
              <a:ext uri="{FF2B5EF4-FFF2-40B4-BE49-F238E27FC236}">
                <a16:creationId xmlns:a16="http://schemas.microsoft.com/office/drawing/2014/main" id="{DFE1E0C0-F381-B382-812B-102982ABA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123" y="5101305"/>
            <a:ext cx="3404837" cy="2553628"/>
          </a:xfrm>
          <a:prstGeom prst="rect">
            <a:avLst/>
          </a:prstGeom>
        </p:spPr>
      </p:pic>
      <p:pic>
        <p:nvPicPr>
          <p:cNvPr id="18" name="Afbeelding 17" descr="Afbeelding met binnen, plafond, vloer, persoon&#10;&#10;Automatisch gegenereerde beschrijving">
            <a:extLst>
              <a:ext uri="{FF2B5EF4-FFF2-40B4-BE49-F238E27FC236}">
                <a16:creationId xmlns:a16="http://schemas.microsoft.com/office/drawing/2014/main" id="{50F19247-439F-7A78-CF68-BCC3D4076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9376" y="397"/>
            <a:ext cx="3444559" cy="2583420"/>
          </a:xfrm>
          <a:prstGeom prst="rect">
            <a:avLst/>
          </a:prstGeom>
        </p:spPr>
      </p:pic>
      <p:pic>
        <p:nvPicPr>
          <p:cNvPr id="24" name="Afbeelding 23" descr="Afbeelding met binnen&#10;&#10;Automatisch gegenereerde beschrijving">
            <a:extLst>
              <a:ext uri="{FF2B5EF4-FFF2-40B4-BE49-F238E27FC236}">
                <a16:creationId xmlns:a16="http://schemas.microsoft.com/office/drawing/2014/main" id="{25AA8BC3-22BC-9CA1-43E5-36BC44C2C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6573467" y="2904590"/>
            <a:ext cx="2566167" cy="1924625"/>
          </a:xfrm>
          <a:prstGeom prst="rect">
            <a:avLst/>
          </a:prstGeom>
        </p:spPr>
      </p:pic>
      <p:pic>
        <p:nvPicPr>
          <p:cNvPr id="26" name="Afbeelding 25" descr="Afbeelding met kast, keuken, binnen, vloer&#10;&#10;Automatisch gegenereerde beschrijving">
            <a:extLst>
              <a:ext uri="{FF2B5EF4-FFF2-40B4-BE49-F238E27FC236}">
                <a16:creationId xmlns:a16="http://schemas.microsoft.com/office/drawing/2014/main" id="{E391772C-548F-7F01-DB63-5BDA70067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90924" y="2604759"/>
            <a:ext cx="3404837" cy="2553628"/>
          </a:xfrm>
          <a:prstGeom prst="rect">
            <a:avLst/>
          </a:prstGeom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33DCDE1B-79C0-5B85-A2AB-FC8A5C900B77}"/>
              </a:ext>
            </a:extLst>
          </p:cNvPr>
          <p:cNvSpPr txBox="1"/>
          <p:nvPr/>
        </p:nvSpPr>
        <p:spPr>
          <a:xfrm>
            <a:off x="873695" y="1478466"/>
            <a:ext cx="2334645" cy="2832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202" indent="-471202">
              <a:buFont typeface="Arial" panose="020B0604020202020204" pitchFamily="34" charset="0"/>
              <a:buChar char="•"/>
            </a:pPr>
            <a:r>
              <a:rPr lang="nl-BE" sz="2968" dirty="0"/>
              <a:t>Office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nl-BE" sz="2968" dirty="0"/>
              <a:t>Printers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nl-BE" sz="2968" dirty="0"/>
              <a:t>Kitchen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nl-BE" sz="2968" dirty="0"/>
              <a:t>Coffee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nl-BE" sz="2968" dirty="0"/>
              <a:t>Water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nl-BE" sz="2968" dirty="0"/>
              <a:t>Terrace 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378FD4CA-E3EA-A11A-D0F8-149D34427C48}"/>
              </a:ext>
            </a:extLst>
          </p:cNvPr>
          <p:cNvSpPr txBox="1"/>
          <p:nvPr/>
        </p:nvSpPr>
        <p:spPr>
          <a:xfrm>
            <a:off x="502602" y="8942534"/>
            <a:ext cx="7811282" cy="2375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202" indent="-471202">
              <a:buFont typeface="Arial" panose="020B0604020202020204" pitchFamily="34" charset="0"/>
              <a:buChar char="•"/>
            </a:pPr>
            <a:r>
              <a:rPr lang="nl-BE" sz="2968" dirty="0"/>
              <a:t>Spacious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nl-BE" sz="2968" dirty="0"/>
              <a:t>Day light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nl-BE" sz="2968" dirty="0"/>
              <a:t>Water fountains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nl-BE" sz="2968" dirty="0"/>
              <a:t>Administrative support amongst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nl-BE" sz="2968" dirty="0"/>
              <a:t>Screens with information</a:t>
            </a:r>
          </a:p>
        </p:txBody>
      </p:sp>
    </p:spTree>
    <p:extLst>
      <p:ext uri="{BB962C8B-B14F-4D97-AF65-F5344CB8AC3E}">
        <p14:creationId xmlns:p14="http://schemas.microsoft.com/office/powerpoint/2010/main" val="210693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 CERTIFICATION ORAL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2050" y="3729943"/>
            <a:ext cx="13672909" cy="693446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Open to urologists certified outside Europe</a:t>
            </a:r>
          </a:p>
          <a:p>
            <a:r>
              <a:rPr lang="en-US" sz="4000" dirty="0"/>
              <a:t>2021 exam had 56 candidates registered by the Egyptian Urological Association</a:t>
            </a:r>
          </a:p>
          <a:p>
            <a:endParaRPr lang="en-US" sz="4000" dirty="0"/>
          </a:p>
          <a:p>
            <a:r>
              <a:rPr lang="en-US" sz="4000" dirty="0"/>
              <a:t>Due to technical issues </a:t>
            </a:r>
            <a:br>
              <a:rPr lang="en-US" sz="4000" dirty="0"/>
            </a:br>
            <a:r>
              <a:rPr lang="en-US" sz="4000" dirty="0"/>
              <a:t>majority did not pass</a:t>
            </a:r>
          </a:p>
          <a:p>
            <a:endParaRPr lang="en-US" sz="4000" dirty="0"/>
          </a:p>
          <a:p>
            <a:r>
              <a:rPr lang="en-US" sz="4000" dirty="0"/>
              <a:t>Re-exam held in Cairo</a:t>
            </a:r>
            <a:br>
              <a:rPr lang="en-US" sz="4000" dirty="0"/>
            </a:br>
            <a:r>
              <a:rPr lang="en-US" sz="4000" dirty="0"/>
              <a:t>on 12 March 22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  <p:pic>
        <p:nvPicPr>
          <p:cNvPr id="5" name="Picture 4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034A69B5-EA9E-A5BA-DC06-B69CED5ECC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544" y="5179689"/>
            <a:ext cx="6052456" cy="403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62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 CERTIFICATION ORAL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6440" y="2638850"/>
            <a:ext cx="13672909" cy="693446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400" dirty="0"/>
              <a:t>Out of 56 candidates 48 passed (86%)</a:t>
            </a:r>
          </a:p>
          <a:p>
            <a:endParaRPr lang="en-US" sz="4400" dirty="0"/>
          </a:p>
          <a:p>
            <a:r>
              <a:rPr lang="en-US" sz="4400" dirty="0"/>
              <a:t>Successful candidates receive the</a:t>
            </a:r>
            <a:br>
              <a:rPr lang="en-US" sz="4400" dirty="0"/>
            </a:br>
            <a:r>
              <a:rPr lang="en-US" sz="4400" dirty="0"/>
              <a:t>EBU International</a:t>
            </a:r>
          </a:p>
          <a:p>
            <a:r>
              <a:rPr lang="en-US" sz="4400" dirty="0"/>
              <a:t>    Certification </a:t>
            </a:r>
            <a:br>
              <a:rPr lang="en-US" sz="4400" dirty="0"/>
            </a:br>
            <a:r>
              <a:rPr lang="en-US" sz="4400" dirty="0"/>
              <a:t>    </a:t>
            </a:r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</p:txBody>
      </p:sp>
      <p:pic>
        <p:nvPicPr>
          <p:cNvPr id="6" name="Picture 5" descr="A group of people holding certificates&#10;&#10;Description automatically generated with medium confidence">
            <a:extLst>
              <a:ext uri="{FF2B5EF4-FFF2-40B4-BE49-F238E27FC236}">
                <a16:creationId xmlns:a16="http://schemas.microsoft.com/office/drawing/2014/main" id="{6DEEEAE1-1A55-1307-D801-8238ED9772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513" y="5121275"/>
            <a:ext cx="7616836" cy="50778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723572-51DA-F347-AF7D-F7D784E0B8D3}"/>
              </a:ext>
            </a:extLst>
          </p:cNvPr>
          <p:cNvSpPr txBox="1"/>
          <p:nvPr/>
        </p:nvSpPr>
        <p:spPr>
          <a:xfrm>
            <a:off x="679450" y="6782847"/>
            <a:ext cx="8114423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sz="3600" dirty="0"/>
          </a:p>
          <a:p>
            <a:pPr algn="ctr"/>
            <a:r>
              <a:rPr lang="en-GB" sz="3600" dirty="0"/>
              <a:t>Upcoming exam in Cairo. </a:t>
            </a:r>
          </a:p>
          <a:p>
            <a:pPr algn="ctr"/>
            <a:r>
              <a:rPr lang="en-GB" sz="3600" dirty="0"/>
              <a:t>13 May 2023.</a:t>
            </a:r>
          </a:p>
          <a:p>
            <a:pPr algn="ctr"/>
            <a:endParaRPr lang="en-GB" sz="3600" dirty="0"/>
          </a:p>
          <a:p>
            <a:pPr algn="ctr"/>
            <a:r>
              <a:rPr lang="en-GB" sz="3600" dirty="0"/>
              <a:t>25 participants</a:t>
            </a:r>
          </a:p>
          <a:p>
            <a:pPr algn="ctr"/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082512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D95CD8C-AD41-BA4B-84ED-81541435631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46006" y="548574"/>
          <a:ext cx="6768550" cy="175094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3947">
                  <a:extLst>
                    <a:ext uri="{9D8B030D-6E8A-4147-A177-3AD203B41FA5}">
                      <a16:colId xmlns:a16="http://schemas.microsoft.com/office/drawing/2014/main" val="98213292"/>
                    </a:ext>
                  </a:extLst>
                </a:gridCol>
                <a:gridCol w="2208057">
                  <a:extLst>
                    <a:ext uri="{9D8B030D-6E8A-4147-A177-3AD203B41FA5}">
                      <a16:colId xmlns:a16="http://schemas.microsoft.com/office/drawing/2014/main" val="3870126895"/>
                    </a:ext>
                  </a:extLst>
                </a:gridCol>
                <a:gridCol w="2535023">
                  <a:extLst>
                    <a:ext uri="{9D8B030D-6E8A-4147-A177-3AD203B41FA5}">
                      <a16:colId xmlns:a16="http://schemas.microsoft.com/office/drawing/2014/main" val="2021282176"/>
                    </a:ext>
                  </a:extLst>
                </a:gridCol>
                <a:gridCol w="1681523">
                  <a:extLst>
                    <a:ext uri="{9D8B030D-6E8A-4147-A177-3AD203B41FA5}">
                      <a16:colId xmlns:a16="http://schemas.microsoft.com/office/drawing/2014/main" val="1608786917"/>
                    </a:ext>
                  </a:extLst>
                </a:gridCol>
              </a:tblGrid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1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Al Jaafari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Feras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United Kingdom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1473836849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2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Alnajjar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Hussain M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United Kingdom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61657659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3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Anastasiadis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Anastasios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Greece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982806187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4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Antunes-Lopes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Tiago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Portugal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4762898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5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Aragón Chamizo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Juan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Spain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1558988959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6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Aziz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Atiqullah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Germany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039042126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7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Ballestero Diego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Roberto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Spain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326140086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8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Bañuelos Marco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Beatriz 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Germany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424993663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9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Belej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Kamil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Czech Rep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472272262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10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Branchereau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Julien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France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315168919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11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Bube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Sarah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Denmark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9682978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12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Busuttil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Gerald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Malta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580444880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13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Cakir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Omer Onur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Turkey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34621625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14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Campos-Juanatey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Felix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Spain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174655891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15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Carballo Quintá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Manuel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Spain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4007198562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16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Castiglione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Fabio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United Kingdom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59137191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17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Cocci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Andrea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Italy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4088324039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18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Czech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Anna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Poland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1122904003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19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D'Andrea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David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Italy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5299001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20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De Naeyer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Gert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Belgium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801093085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21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Dellis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Athanasios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Greece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579437972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22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Diogo Gameiro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Catarina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Portugal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329676238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23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Doornweerd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Benjamin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The Netherlands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978045123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24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El-Husseiny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Tamer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United Kingdom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4269625346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25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Elmussareh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Muhammad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United Kingdom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727600100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26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Emiliani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Esteban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Spain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011105193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27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Esperto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Francesco 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Italy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282731163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28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Fedorko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Michal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Czech Rep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043202885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29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Ferriero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Maria Consiglia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Italy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681365340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30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Gomez Gomez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Enrique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Spain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033824007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31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Grivas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Nikolaos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Greece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1595365850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32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Gronostaj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Katarzyna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Poland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402426490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33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Gul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Murat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Turkey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271023121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34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Hanchanale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Vishwanath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United Kingdom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430199260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35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Heck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Matthias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Germany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1430379467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36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Heidegger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Isabel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Austria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50008675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37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Hennessey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Derek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Ireland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899959976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38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Hernández Hernández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David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Spain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768814474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39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Jouret 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Victor-Emmanuel 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Luxembourg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266319202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40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Kallidonis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Panagiotis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Greece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076639917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41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Karavitakis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Markos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Greece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509490848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42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Keller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Etienne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Switzerland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1604051524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43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Kizilay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Fuat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Turkey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161940420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44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Klatte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Tobias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United Kingdom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939684462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45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Korotõtš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Dmitri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Estonia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1510637907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46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Mangera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Altaf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United Kingdom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558908474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47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Mangır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Naşide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Turkey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145974678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48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Martens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Frank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The Netherlands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038203596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49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Mehralivand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Sherif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Germany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786705644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50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Moreno Alarcón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Cristóbal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Spain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1043731709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51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Ogaya Pinies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Gabriel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Spain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1771061663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52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Özkan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Tayyar Alp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Turkey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888954769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53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Pacheco-Figueiredo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Luís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Portugal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114858486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54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Piotrowicz 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Sebastian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Poland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00140796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55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Rahnama'i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Mohammad Sajjad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The Netherlands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128106511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56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Randazzo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Marco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Switzerland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301774644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57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Sen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Volkan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Turkey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1800690910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58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Sener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Emre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Turkey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1870957018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59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Spinoit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Anne-Françoise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Belgium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998189332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60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Świniarski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Piotr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Poland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880513206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61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Van den Bergh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Roderick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The Netherlands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645531057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62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Vila Reyes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 dirty="0">
                          <a:effectLst/>
                        </a:rPr>
                        <a:t>Helena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 dirty="0" err="1">
                          <a:effectLst/>
                        </a:rPr>
                        <a:t>Spain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159244062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16D019-BA42-0942-93E9-EDBAA9CE215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408292" y="-8476162"/>
          <a:ext cx="6768550" cy="175094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3947">
                  <a:extLst>
                    <a:ext uri="{9D8B030D-6E8A-4147-A177-3AD203B41FA5}">
                      <a16:colId xmlns:a16="http://schemas.microsoft.com/office/drawing/2014/main" val="98213292"/>
                    </a:ext>
                  </a:extLst>
                </a:gridCol>
                <a:gridCol w="2208057">
                  <a:extLst>
                    <a:ext uri="{9D8B030D-6E8A-4147-A177-3AD203B41FA5}">
                      <a16:colId xmlns:a16="http://schemas.microsoft.com/office/drawing/2014/main" val="3870126895"/>
                    </a:ext>
                  </a:extLst>
                </a:gridCol>
                <a:gridCol w="2535023">
                  <a:extLst>
                    <a:ext uri="{9D8B030D-6E8A-4147-A177-3AD203B41FA5}">
                      <a16:colId xmlns:a16="http://schemas.microsoft.com/office/drawing/2014/main" val="2021282176"/>
                    </a:ext>
                  </a:extLst>
                </a:gridCol>
                <a:gridCol w="1681523">
                  <a:extLst>
                    <a:ext uri="{9D8B030D-6E8A-4147-A177-3AD203B41FA5}">
                      <a16:colId xmlns:a16="http://schemas.microsoft.com/office/drawing/2014/main" val="1608786917"/>
                    </a:ext>
                  </a:extLst>
                </a:gridCol>
              </a:tblGrid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1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Al Jaafari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Feras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United Kingdom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1473836849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2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Alnajjar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Hussain M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United Kingdom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61657659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3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Anastasiadis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Anastasios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Greece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982806187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4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Antunes-Lopes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Tiago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Portugal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4762898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5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Aragón Chamizo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Juan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Spain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1558988959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6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Aziz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Atiqullah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Germany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039042126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7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Ballestero Diego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Roberto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Spain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326140086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8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Bañuelos Marco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Beatriz 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Germany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424993663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9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Belej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Kamil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Czech Rep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472272262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10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Branchereau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Julien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France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315168919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11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Bube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Sarah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Denmark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9682978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12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Busuttil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Gerald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Malta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580444880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13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Cakir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Omer Onur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Turkey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34621625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14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Campos-Juanatey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Felix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Spain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174655891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15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Carballo Quintá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Manuel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Spain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4007198562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16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Castiglione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Fabio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United Kingdom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59137191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17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Cocci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Andrea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Italy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4088324039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18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Czech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Anna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Poland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1122904003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19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D'Andrea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David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Italy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5299001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20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De Naeyer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Gert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Belgium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801093085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21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Dellis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Athanasios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Greece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579437972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22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Diogo Gameiro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Catarina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Portugal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329676238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23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 dirty="0" err="1">
                          <a:effectLst/>
                        </a:rPr>
                        <a:t>Doornweerd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Benjamin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The Netherlands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978045123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24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 dirty="0">
                          <a:effectLst/>
                        </a:rPr>
                        <a:t>El-</a:t>
                      </a:r>
                      <a:r>
                        <a:rPr lang="tr-TR" sz="1800" u="none" strike="noStrike" dirty="0" err="1">
                          <a:effectLst/>
                        </a:rPr>
                        <a:t>Husseiny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Tamer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United Kingdom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4269625346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25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 dirty="0" err="1">
                          <a:effectLst/>
                        </a:rPr>
                        <a:t>Elmussareh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Muhammad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United Kingdom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727600100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26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 dirty="0" err="1">
                          <a:effectLst/>
                        </a:rPr>
                        <a:t>Emiliani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Esteban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Spain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011105193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27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 dirty="0" err="1">
                          <a:effectLst/>
                        </a:rPr>
                        <a:t>Esperto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Francesco 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Italy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282731163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28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Fedorko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Michal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Czech Rep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043202885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29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Ferriero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Maria Consiglia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Italy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681365340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30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Gomez Gomez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Enrique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Spain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033824007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31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Grivas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Nikolaos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Greece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1595365850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32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Gronostaj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Katarzyna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Poland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402426490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33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Gul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Murat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Turkey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271023121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34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Hanchanale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Vishwanath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United Kingdom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430199260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35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Heck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Matthias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Germany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1430379467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36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Heidegger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Isabel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Austria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50008675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37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Hennessey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Derek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Ireland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899959976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38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Hernández Hernández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David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Spain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768814474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39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Jouret 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Victor-Emmanuel 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Luxembourg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266319202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40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Kallidonis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Panagiotis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Greece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076639917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41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Karavitakis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Markos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Greece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509490848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42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Keller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Etienne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Switzerland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1604051524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43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Kizilay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Fuat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Turkey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161940420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44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Klatte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Tobias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United Kingdom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939684462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45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Korotõtš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Dmitri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Estonia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1510637907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46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Mangera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Altaf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United Kingdom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558908474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47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Mangır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Naşide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Turkey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145974678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48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Martens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Frank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The Netherlands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038203596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49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Mehralivand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Sherif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Germany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786705644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50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Moreno Alarcón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Cristóbal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Spain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1043731709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51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Ogaya Pinies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Gabriel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Spain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1771061663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52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Özkan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Tayyar Alp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Turkey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888954769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53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Pacheco-Figueiredo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Luís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Portugal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114858486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54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Piotrowicz 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Sebastian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Poland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00140796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55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Rahnama'i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Mohammad Sajjad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The Netherlands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128106511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56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Randazzo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Marco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Switzerland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301774644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57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Sen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Volkan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Turkey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1800690910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58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Sener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Emre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Turkey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1870957018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59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Spinoit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Anne-Françoise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Belgium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2998189332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60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Świniarski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Piotr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Poland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880513206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61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Van den Bergh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Roderick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The Netherlands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3645531057"/>
                  </a:ext>
                </a:extLst>
              </a:tr>
              <a:tr h="282411">
                <a:tc>
                  <a:txBody>
                    <a:bodyPr/>
                    <a:lstStyle/>
                    <a:p>
                      <a:pPr algn="r" fontAlgn="t"/>
                      <a:r>
                        <a:rPr lang="tr-TR" sz="1800" u="none" strike="noStrike">
                          <a:effectLst/>
                        </a:rPr>
                        <a:t>62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Vila Reyes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 dirty="0">
                          <a:effectLst/>
                        </a:rPr>
                        <a:t>Helena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 dirty="0" err="1">
                          <a:effectLst/>
                        </a:rPr>
                        <a:t>Spain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60" marR="5960" marT="5960" marB="0"/>
                </a:tc>
                <a:extLst>
                  <a:ext uri="{0D108BD9-81ED-4DB2-BD59-A6C34878D82A}">
                    <a16:rowId xmlns:a16="http://schemas.microsoft.com/office/drawing/2014/main" val="1592440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1624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86A479-2B76-9F4F-AEB4-0035245913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600" r="42743" b="33387"/>
          <a:stretch/>
        </p:blipFill>
        <p:spPr>
          <a:xfrm>
            <a:off x="4565650" y="1463675"/>
            <a:ext cx="12622728" cy="57060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059DDF-EDA4-F548-8B54-6616AF09E6EA}"/>
              </a:ext>
            </a:extLst>
          </p:cNvPr>
          <p:cNvSpPr txBox="1"/>
          <p:nvPr/>
        </p:nvSpPr>
        <p:spPr>
          <a:xfrm>
            <a:off x="7743731" y="311081"/>
            <a:ext cx="4862678" cy="80284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r-TR" sz="4617" dirty="0" err="1"/>
              <a:t>Associate</a:t>
            </a:r>
            <a:r>
              <a:rPr lang="tr-TR" sz="4617" dirty="0"/>
              <a:t> </a:t>
            </a:r>
            <a:r>
              <a:rPr lang="tr-TR" sz="4617" dirty="0" err="1"/>
              <a:t>members</a:t>
            </a:r>
            <a:endParaRPr lang="tr-TR" sz="4617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BE0A4E-D7DC-7A4C-BE45-EDA6D14075EB}"/>
              </a:ext>
            </a:extLst>
          </p:cNvPr>
          <p:cNvSpPr txBox="1"/>
          <p:nvPr/>
        </p:nvSpPr>
        <p:spPr>
          <a:xfrm>
            <a:off x="2355850" y="7788275"/>
            <a:ext cx="570822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/>
              <a:t>24  </a:t>
            </a:r>
            <a:r>
              <a:rPr lang="tr-TR" sz="3200" dirty="0" err="1"/>
              <a:t>from</a:t>
            </a:r>
            <a:r>
              <a:rPr lang="tr-TR" sz="3200" dirty="0"/>
              <a:t> 2020  38  </a:t>
            </a:r>
            <a:r>
              <a:rPr lang="tr-TR" sz="3200" dirty="0" err="1"/>
              <a:t>from</a:t>
            </a:r>
            <a:r>
              <a:rPr lang="tr-TR" sz="3200" dirty="0"/>
              <a:t> 2021</a:t>
            </a:r>
          </a:p>
          <a:p>
            <a:r>
              <a:rPr lang="tr-TR" sz="3200" dirty="0"/>
              <a:t>Great </a:t>
            </a:r>
            <a:r>
              <a:rPr lang="tr-TR" sz="3200" dirty="0" err="1"/>
              <a:t>contribution</a:t>
            </a:r>
            <a:r>
              <a:rPr lang="tr-TR" sz="3200" dirty="0"/>
              <a:t> !! </a:t>
            </a:r>
            <a:r>
              <a:rPr lang="tr-TR" sz="3200" dirty="0">
                <a:sym typeface="Wingdings" pitchFamily="2" charset="2"/>
              </a:rPr>
              <a:t></a:t>
            </a:r>
          </a:p>
          <a:p>
            <a:endParaRPr lang="tr-TR" sz="3200" dirty="0"/>
          </a:p>
          <a:p>
            <a:r>
              <a:rPr lang="tr-TR" sz="3200" dirty="0"/>
              <a:t>     </a:t>
            </a:r>
            <a:r>
              <a:rPr lang="tr-TR" sz="3200" dirty="0" err="1"/>
              <a:t>More</a:t>
            </a:r>
            <a:r>
              <a:rPr lang="tr-TR" sz="3200" dirty="0"/>
              <a:t> </a:t>
            </a:r>
            <a:r>
              <a:rPr lang="tr-TR" sz="3200" dirty="0" err="1"/>
              <a:t>than</a:t>
            </a:r>
            <a:r>
              <a:rPr lang="tr-TR" sz="3200" dirty="0"/>
              <a:t> 700 </a:t>
            </a:r>
            <a:r>
              <a:rPr lang="tr-TR" sz="3200" dirty="0" err="1"/>
              <a:t>mcq’s</a:t>
            </a:r>
            <a:endParaRPr lang="tr-TR" sz="3200" dirty="0"/>
          </a:p>
          <a:p>
            <a:r>
              <a:rPr lang="tr-TR" sz="3200" dirty="0"/>
              <a:t>     </a:t>
            </a:r>
            <a:r>
              <a:rPr lang="tr-TR" sz="3200" dirty="0" err="1"/>
              <a:t>Nearly</a:t>
            </a:r>
            <a:r>
              <a:rPr lang="tr-TR" sz="3200" dirty="0"/>
              <a:t> 40  </a:t>
            </a:r>
            <a:r>
              <a:rPr lang="tr-TR" sz="3200" dirty="0" err="1"/>
              <a:t>cases</a:t>
            </a:r>
            <a:r>
              <a:rPr lang="tr-TR" sz="3200" dirty="0"/>
              <a:t>  </a:t>
            </a:r>
            <a:r>
              <a:rPr lang="tr-TR" sz="3200" dirty="0" err="1"/>
              <a:t>for</a:t>
            </a:r>
            <a:r>
              <a:rPr lang="tr-TR" sz="3200" dirty="0"/>
              <a:t> oral </a:t>
            </a:r>
            <a:r>
              <a:rPr lang="tr-TR" sz="3200" dirty="0" err="1"/>
              <a:t>exam</a:t>
            </a:r>
            <a:endParaRPr lang="tr-TR" sz="3200" dirty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976846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EXAMINATION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6440" y="2638850"/>
            <a:ext cx="13672909" cy="693446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400" dirty="0"/>
              <a:t>85 members:</a:t>
            </a:r>
          </a:p>
          <a:p>
            <a:pPr lvl="1"/>
            <a:r>
              <a:rPr lang="en-US" sz="4400" dirty="0"/>
              <a:t>22 delegates</a:t>
            </a:r>
          </a:p>
          <a:p>
            <a:pPr lvl="1"/>
            <a:r>
              <a:rPr lang="en-US" sz="4400" dirty="0"/>
              <a:t>62 Associate Members</a:t>
            </a:r>
          </a:p>
          <a:p>
            <a:endParaRPr lang="en-US" sz="4400" dirty="0"/>
          </a:p>
          <a:p>
            <a:r>
              <a:rPr lang="en-US" sz="4400" dirty="0"/>
              <a:t>Associate Members are young FEBUs</a:t>
            </a:r>
          </a:p>
          <a:p>
            <a:r>
              <a:rPr lang="en-US" sz="4400" dirty="0"/>
              <a:t>Associate Members write content which is reviewed/edited by the committee</a:t>
            </a:r>
          </a:p>
          <a:p>
            <a:endParaRPr lang="en-US" sz="4400" dirty="0"/>
          </a:p>
          <a:p>
            <a:r>
              <a:rPr lang="en-US" sz="4400" dirty="0"/>
              <a:t>Special contributors are to be part of exam committee</a:t>
            </a:r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31639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096" y="1463675"/>
            <a:ext cx="11999154" cy="779780"/>
          </a:xfrm>
          <a:solidFill>
            <a:schemeClr val="tx2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DEVELOPMENTS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4450" y="3292475"/>
            <a:ext cx="13672909" cy="693446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/>
              <a:t>   Recruiting younger work force </a:t>
            </a:r>
          </a:p>
          <a:p>
            <a:endParaRPr lang="en-US" sz="3600" dirty="0"/>
          </a:p>
          <a:p>
            <a:r>
              <a:rPr lang="en-US" sz="3600" dirty="0"/>
              <a:t>    Developing an efficient  and objective exams  that is ready for the next generation.  / </a:t>
            </a:r>
            <a:r>
              <a:rPr lang="en-US" sz="3600" b="1" dirty="0"/>
              <a:t>continuous process</a:t>
            </a:r>
          </a:p>
          <a:p>
            <a:endParaRPr lang="en-US" sz="3600" dirty="0"/>
          </a:p>
          <a:p>
            <a:r>
              <a:rPr lang="en-US" sz="3600" dirty="0"/>
              <a:t>     Substantial changes on the oral exam after Online exam in 2021.</a:t>
            </a:r>
          </a:p>
          <a:p>
            <a:endParaRPr lang="en-US" sz="3600" dirty="0"/>
          </a:p>
          <a:p>
            <a:r>
              <a:rPr lang="en-US" sz="3600" dirty="0"/>
              <a:t>     Revisiting our structure and mode of operation  for the written exam and ISA.  Upgrading our technical infrastructure.</a:t>
            </a:r>
          </a:p>
          <a:p>
            <a:endParaRPr lang="en-US" sz="3600" dirty="0"/>
          </a:p>
          <a:p>
            <a:r>
              <a:rPr lang="en-US" sz="3600" dirty="0"/>
              <a:t>      Liaising with international societies to use  our exams-     International Certification  /  Interest from Middle East and India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44865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75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IN-SERVICE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6850" y="3140075"/>
            <a:ext cx="13571220" cy="6646722"/>
          </a:xfrm>
          <a:ln>
            <a:noFill/>
          </a:ln>
        </p:spPr>
        <p:txBody>
          <a:bodyPr>
            <a:normAutofit fontScale="70000" lnSpcReduction="20000"/>
          </a:bodyPr>
          <a:lstStyle/>
          <a:p>
            <a:r>
              <a:rPr lang="en-US" sz="5442" dirty="0"/>
              <a:t>100 single correct answer MCQ on the entire range of urological topics</a:t>
            </a:r>
          </a:p>
          <a:p>
            <a:endParaRPr lang="en-US" sz="5442" dirty="0"/>
          </a:p>
          <a:p>
            <a:r>
              <a:rPr lang="en-US" sz="5442" dirty="0"/>
              <a:t>Not a necessarily preparation exam; an interim assessment during training which helps</a:t>
            </a:r>
          </a:p>
          <a:p>
            <a:pPr lvl="1"/>
            <a:r>
              <a:rPr lang="en-US" sz="5442" dirty="0"/>
              <a:t>Candidate to compare and learn</a:t>
            </a:r>
          </a:p>
          <a:p>
            <a:pPr lvl="1"/>
            <a:r>
              <a:rPr lang="en-US" sz="5442" dirty="0"/>
              <a:t>Programme Director to monitor progress</a:t>
            </a:r>
          </a:p>
          <a:p>
            <a:pPr lvl="1"/>
            <a:endParaRPr lang="en-US" sz="5442" dirty="0"/>
          </a:p>
          <a:p>
            <a:r>
              <a:rPr lang="en-US" sz="6102" dirty="0"/>
              <a:t>Available for 5 days (Monday to Friday)</a:t>
            </a:r>
          </a:p>
          <a:p>
            <a:endParaRPr lang="en-US" sz="5442" dirty="0"/>
          </a:p>
          <a:p>
            <a:r>
              <a:rPr lang="en-US" sz="5442" dirty="0"/>
              <a:t>Since 2021 offered as a Learning Tool</a:t>
            </a:r>
          </a:p>
          <a:p>
            <a:endParaRPr lang="en-US" sz="5442" dirty="0"/>
          </a:p>
          <a:p>
            <a:r>
              <a:rPr lang="en-US" sz="5442" dirty="0"/>
              <a:t>Candidate is given access to the MCQs with detailed validation comments for educational purposes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565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75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IN-SERVICE ASSESSMENT.  2023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170B297-226C-7045-8BD1-71FBB87E42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075189"/>
              </p:ext>
            </p:extLst>
          </p:nvPr>
        </p:nvGraphicFramePr>
        <p:xfrm>
          <a:off x="2279650" y="1768475"/>
          <a:ext cx="3255729" cy="124198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4894">
                  <a:extLst>
                    <a:ext uri="{9D8B030D-6E8A-4147-A177-3AD203B41FA5}">
                      <a16:colId xmlns:a16="http://schemas.microsoft.com/office/drawing/2014/main" val="4252567919"/>
                    </a:ext>
                  </a:extLst>
                </a:gridCol>
                <a:gridCol w="1380835">
                  <a:extLst>
                    <a:ext uri="{9D8B030D-6E8A-4147-A177-3AD203B41FA5}">
                      <a16:colId xmlns:a16="http://schemas.microsoft.com/office/drawing/2014/main" val="1414768600"/>
                    </a:ext>
                  </a:extLst>
                </a:gridCol>
              </a:tblGrid>
              <a:tr h="448808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In-Service Assessment 2023</a:t>
                      </a:r>
                      <a:endParaRPr lang="tr-TR" sz="1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Candidates</a:t>
                      </a:r>
                      <a:endParaRPr lang="tr-TR" sz="1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723397477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Austria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37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700047617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Belgium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33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1498225441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Croatia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3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3409858768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Czechia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35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4242982655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Denmark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36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962159826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Estonia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1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1935128676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France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1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6071160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Germany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52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1651235664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Greece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34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890404237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Italy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16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777643402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Lithuania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14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052134994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Malta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4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4257270532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Netherlands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21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395475254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Norway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21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756961289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Poland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79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646684923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Portugal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15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340718273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Slovenia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2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383752090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Spain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98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3262640962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Sweden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20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401356914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Switzerland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81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4247502594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Turkey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32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232705675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United Kingdom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21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1213957439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 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 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3905609956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Indonesia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9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1575481210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Lebanon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35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620949443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Malysia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44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3153166786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Pakistan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8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573889348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Singapore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16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3279492371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Thailand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10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3497074320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ROW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11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290791083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TOTAL </a:t>
                      </a:r>
                      <a:endParaRPr lang="tr-TR" sz="1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789</a:t>
                      </a:r>
                      <a:endParaRPr lang="tr-TR" sz="1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601934182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3400851087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Scoring</a:t>
                      </a:r>
                      <a:endParaRPr lang="tr-TR" sz="1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 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981821377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Average score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64,7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757732396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Low score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22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4275550682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High scoree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90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3259819283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 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1699043682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Candidates</a:t>
                      </a:r>
                      <a:endParaRPr lang="tr-TR" sz="1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789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335807711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Residents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720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668065867"/>
                  </a:ext>
                </a:extLst>
              </a:tr>
              <a:tr h="228700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Urologist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69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1567979108"/>
                  </a:ext>
                </a:extLst>
              </a:tr>
              <a:tr h="448808"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>
                          <a:effectLst/>
                        </a:rPr>
                        <a:t>From EBU certified centres</a:t>
                      </a:r>
                      <a:endParaRPr lang="tr-TR" sz="1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800" u="none" strike="noStrike" dirty="0">
                          <a:effectLst/>
                        </a:rPr>
                        <a:t>206</a:t>
                      </a:r>
                      <a:endParaRPr lang="tr-TR" sz="1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58499584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FFCBB4A-E008-5E48-AC4B-F6F5CD3B3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237448"/>
              </p:ext>
            </p:extLst>
          </p:nvPr>
        </p:nvGraphicFramePr>
        <p:xfrm>
          <a:off x="8909050" y="3825875"/>
          <a:ext cx="6019800" cy="43421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66654">
                  <a:extLst>
                    <a:ext uri="{9D8B030D-6E8A-4147-A177-3AD203B41FA5}">
                      <a16:colId xmlns:a16="http://schemas.microsoft.com/office/drawing/2014/main" val="4252567919"/>
                    </a:ext>
                  </a:extLst>
                </a:gridCol>
                <a:gridCol w="2553146">
                  <a:extLst>
                    <a:ext uri="{9D8B030D-6E8A-4147-A177-3AD203B41FA5}">
                      <a16:colId xmlns:a16="http://schemas.microsoft.com/office/drawing/2014/main" val="1414768600"/>
                    </a:ext>
                  </a:extLst>
                </a:gridCol>
              </a:tblGrid>
              <a:tr h="405074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Scoring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 dirty="0">
                          <a:effectLst/>
                        </a:rPr>
                        <a:t> </a:t>
                      </a:r>
                      <a:endParaRPr lang="tr-TR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981821377"/>
                  </a:ext>
                </a:extLst>
              </a:tr>
              <a:tr h="405074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Average score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64,7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757732396"/>
                  </a:ext>
                </a:extLst>
              </a:tr>
              <a:tr h="405074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Low score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22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4275550682"/>
                  </a:ext>
                </a:extLst>
              </a:tr>
              <a:tr h="405074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High scoree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90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3259819283"/>
                  </a:ext>
                </a:extLst>
              </a:tr>
              <a:tr h="405074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 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1699043682"/>
                  </a:ext>
                </a:extLst>
              </a:tr>
              <a:tr h="405074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Candidates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789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335807711"/>
                  </a:ext>
                </a:extLst>
              </a:tr>
              <a:tr h="405074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Residents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720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668065867"/>
                  </a:ext>
                </a:extLst>
              </a:tr>
              <a:tr h="405074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Urologist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69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1567979108"/>
                  </a:ext>
                </a:extLst>
              </a:tr>
              <a:tr h="796769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From EBU certified centres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 dirty="0">
                          <a:effectLst/>
                        </a:rPr>
                        <a:t>206</a:t>
                      </a:r>
                      <a:endParaRPr lang="tr-TR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584995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2076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75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WRITTEN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6440" y="2665553"/>
            <a:ext cx="13571220" cy="6646722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US" sz="4400" dirty="0"/>
              <a:t>100 single correct answer MCQ on the entire range of urological topics </a:t>
            </a:r>
          </a:p>
          <a:p>
            <a:endParaRPr lang="en-US" sz="4400" dirty="0"/>
          </a:p>
          <a:p>
            <a:r>
              <a:rPr lang="en-US" sz="4400" dirty="0"/>
              <a:t>English, German, Hungarian, Polish &amp; Turkish</a:t>
            </a:r>
          </a:p>
          <a:p>
            <a:r>
              <a:rPr lang="en-US" sz="4400" dirty="0"/>
              <a:t>Organised with Pearson VUE, either taken </a:t>
            </a:r>
          </a:p>
          <a:p>
            <a:pPr lvl="1"/>
            <a:r>
              <a:rPr lang="en-US" sz="4400" dirty="0"/>
              <a:t>At a secured test centre</a:t>
            </a:r>
          </a:p>
          <a:p>
            <a:pPr lvl="1"/>
            <a:r>
              <a:rPr lang="en-US" sz="4400" dirty="0"/>
              <a:t>Online</a:t>
            </a:r>
          </a:p>
          <a:p>
            <a:pPr lvl="1"/>
            <a:endParaRPr lang="en-US" sz="4400" dirty="0"/>
          </a:p>
          <a:p>
            <a:r>
              <a:rPr lang="en-US" sz="4400" dirty="0"/>
              <a:t>Only who scores above the passing score will be able to take the oral exam</a:t>
            </a:r>
          </a:p>
          <a:p>
            <a:pPr marL="753969" lvl="1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23330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6968</TotalTime>
  <Words>1447</Words>
  <Application>Microsoft Macintosh PowerPoint</Application>
  <PresentationFormat>Custom</PresentationFormat>
  <Paragraphs>899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Batang</vt:lpstr>
      <vt:lpstr>ＭＳ Ｐゴシック</vt:lpstr>
      <vt:lpstr>Arial</vt:lpstr>
      <vt:lpstr>Calibri</vt:lpstr>
      <vt:lpstr>Century Gothic</vt:lpstr>
      <vt:lpstr>Lato Semibold</vt:lpstr>
      <vt:lpstr>Times New Roman</vt:lpstr>
      <vt:lpstr>Verdana</vt:lpstr>
      <vt:lpstr>Wingdings</vt:lpstr>
      <vt:lpstr>Wingdings 2</vt:lpstr>
      <vt:lpstr>Office Theme</vt:lpstr>
      <vt:lpstr>PowerPoint Presentation</vt:lpstr>
      <vt:lpstr>Committee Members</vt:lpstr>
      <vt:lpstr>PowerPoint Presentation</vt:lpstr>
      <vt:lpstr>PowerPoint Presentation</vt:lpstr>
      <vt:lpstr>EXAMINATION COMMITTEE</vt:lpstr>
      <vt:lpstr>DEVELOPMENTS</vt:lpstr>
      <vt:lpstr>IN-SERVICE ASSESSMENT</vt:lpstr>
      <vt:lpstr>IN-SERVICE ASSESSMENT.  2023</vt:lpstr>
      <vt:lpstr>WRITTEN EXAM</vt:lpstr>
      <vt:lpstr>PowerPoint Presentation</vt:lpstr>
      <vt:lpstr>PowerPoint Presentation</vt:lpstr>
      <vt:lpstr>PowerPoint Presentation</vt:lpstr>
      <vt:lpstr>Strategic planning</vt:lpstr>
      <vt:lpstr>PowerPoint Presentation</vt:lpstr>
      <vt:lpstr>FEBU ORAL EXAM</vt:lpstr>
      <vt:lpstr>PowerPoint Presentation</vt:lpstr>
      <vt:lpstr>PowerPoint Presentation</vt:lpstr>
      <vt:lpstr>FO 23</vt:lpstr>
      <vt:lpstr>Format</vt:lpstr>
      <vt:lpstr>PowerPoint Presentation</vt:lpstr>
      <vt:lpstr>PowerPoint Presentation</vt:lpstr>
      <vt:lpstr>INT CERTIFICATION ORAL EXAM</vt:lpstr>
      <vt:lpstr>INT CERTIFICATION ORAL EXAM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cp:lastModifiedBy>SERDAR TEKGUL</cp:lastModifiedBy>
  <cp:revision>85</cp:revision>
  <dcterms:created xsi:type="dcterms:W3CDTF">2018-09-14T12:47:11Z</dcterms:created>
  <dcterms:modified xsi:type="dcterms:W3CDTF">2023-05-06T03:46:47Z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2018-09-14T00:00:00Z</vt:filetime>
  </property>
  <property fmtid="{D5CDD505-2E9C-101B-9397-08002B2CF9AE}" pid="3" name="Creator">
    <vt:lpwstr>Adobe InDesign CC 13.1 (Windows)</vt:lpwstr>
  </property>
  <property fmtid="{D5CDD505-2E9C-101B-9397-08002B2CF9AE}" pid="4" name="LastSaved">
    <vt:filetime>2018-09-14T00:00:00Z</vt:filetime>
  </property>
</Properties>
</file>