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76" r:id="rId2"/>
    <p:sldId id="277" r:id="rId3"/>
    <p:sldId id="272" r:id="rId4"/>
    <p:sldId id="278" r:id="rId5"/>
    <p:sldId id="268" r:id="rId6"/>
    <p:sldId id="271" r:id="rId7"/>
    <p:sldId id="269" r:id="rId8"/>
    <p:sldId id="274" r:id="rId9"/>
    <p:sldId id="273" r:id="rId10"/>
    <p:sldId id="270" r:id="rId11"/>
    <p:sldId id="275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B6E99-70C5-4000-8B0A-AC29A8149B02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F6337-9FFF-48D1-AFEB-43776F7A43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64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22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02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92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50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45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44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2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90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04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7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10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3009-A0B2-4607-970A-F8BD11868F51}" type="datetimeFigureOut">
              <a:rPr lang="nl-NL" smtClean="0"/>
              <a:t>6-5-2023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2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Board Meeting 6 May 2023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772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4000" dirty="0"/>
              <a:t>Prof. Archil Chkhotua</a:t>
            </a:r>
          </a:p>
          <a:p>
            <a:pPr marL="0" indent="0" algn="ctr">
              <a:buNone/>
            </a:pPr>
            <a:r>
              <a:rPr lang="nl-NL" sz="4000" dirty="0"/>
              <a:t>Secretary</a:t>
            </a:r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5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Edgars Baumanis</a:t>
            </a:r>
            <a:br>
              <a:rPr lang="nl-NL" dirty="0"/>
            </a:br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4427984" y="1053385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Appointed by the </a:t>
            </a:r>
            <a:r>
              <a:rPr lang="en-GB" sz="2400" b="0" i="0" dirty="0">
                <a:effectLst/>
              </a:rPr>
              <a:t>Latvian Urological Association</a:t>
            </a:r>
            <a:br>
              <a:rPr lang="en-GB" sz="2400" b="0" i="0" dirty="0">
                <a:effectLst/>
              </a:rPr>
            </a:br>
            <a:r>
              <a:rPr lang="nl-NL" sz="2400" dirty="0"/>
              <a:t>in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Member Examination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9" name="Content Placeholder 8" descr="A person holding a watch&#10;&#10;Description automatically generated with low confidence">
            <a:extLst>
              <a:ext uri="{FF2B5EF4-FFF2-40B4-BE49-F238E27FC236}">
                <a16:creationId xmlns:a16="http://schemas.microsoft.com/office/drawing/2014/main" id="{2C13F747-5CC0-5C91-11E8-AAA3BF287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34434"/>
            <a:ext cx="2668198" cy="4525963"/>
          </a:xfrm>
        </p:spPr>
      </p:pic>
    </p:spTree>
    <p:extLst>
      <p:ext uri="{BB962C8B-B14F-4D97-AF65-F5344CB8AC3E}">
        <p14:creationId xmlns:p14="http://schemas.microsoft.com/office/powerpoint/2010/main" val="335595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6A75-FB0D-D291-170E-CE0D28A1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E" dirty="0"/>
              <a:t>THANK YOU!</a:t>
            </a:r>
          </a:p>
        </p:txBody>
      </p:sp>
      <p:pic>
        <p:nvPicPr>
          <p:cNvPr id="4" name="Content Placeholder 8" descr="A person in a suit holding a red and white award&#10;&#10;Description automatically generated with low confidence">
            <a:extLst>
              <a:ext uri="{FF2B5EF4-FFF2-40B4-BE49-F238E27FC236}">
                <a16:creationId xmlns:a16="http://schemas.microsoft.com/office/drawing/2014/main" id="{E6EC92EC-BEC1-CF84-BDDB-130E55A89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2860937" cy="3346686"/>
          </a:xfrm>
        </p:spPr>
      </p:pic>
      <p:pic>
        <p:nvPicPr>
          <p:cNvPr id="5" name="Content Placeholder 12" descr="A person in a white shirt&#10;&#10;Description automatically generated with medium confidence">
            <a:extLst>
              <a:ext uri="{FF2B5EF4-FFF2-40B4-BE49-F238E27FC236}">
                <a16:creationId xmlns:a16="http://schemas.microsoft.com/office/drawing/2014/main" id="{98AD4EF7-C6B4-0E15-1B9C-04CD9F297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51" y="2051684"/>
            <a:ext cx="2462725" cy="3350406"/>
          </a:xfrm>
          <a:prstGeom prst="rect">
            <a:avLst/>
          </a:prstGeom>
        </p:spPr>
      </p:pic>
      <p:pic>
        <p:nvPicPr>
          <p:cNvPr id="6" name="Content Placeholder 8" descr="A person holding a watch&#10;&#10;Description automatically generated with low confidence">
            <a:extLst>
              <a:ext uri="{FF2B5EF4-FFF2-40B4-BE49-F238E27FC236}">
                <a16:creationId xmlns:a16="http://schemas.microsoft.com/office/drawing/2014/main" id="{9E21D4E4-A99B-7410-83A9-C4F167E20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58" y="2039080"/>
            <a:ext cx="1998642" cy="33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7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1386"/>
            <a:ext cx="8229600" cy="1143000"/>
          </a:xfrm>
        </p:spPr>
        <p:txBody>
          <a:bodyPr/>
          <a:lstStyle/>
          <a:p>
            <a:r>
              <a:rPr lang="nl-NL" dirty="0"/>
              <a:t>New Board Members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772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772808"/>
            <a:ext cx="8470169" cy="415187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b="0" i="0" dirty="0">
                <a:solidFill>
                  <a:schemeClr val="bg1">
                    <a:lumMod val="10000"/>
                  </a:schemeClr>
                </a:solidFill>
                <a:effectLst/>
                <a:latin typeface="Lato" panose="020F0502020204030203" pitchFamily="34" charset="0"/>
              </a:rPr>
              <a:t> Philipp Baumeister, 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</a:rPr>
              <a:t>Switzerland, CERT</a:t>
            </a:r>
          </a:p>
          <a:p>
            <a:pPr>
              <a:buFont typeface="Wingdings" pitchFamily="2" charset="2"/>
              <a:buChar char="v"/>
            </a:pPr>
            <a:r>
              <a:rPr lang="en-GB" b="0" i="0" dirty="0">
                <a:solidFill>
                  <a:schemeClr val="bg1">
                    <a:lumMod val="10000"/>
                  </a:schemeClr>
                </a:solidFill>
                <a:effectLst/>
                <a:latin typeface="Lato" panose="020F0502020204030203" pitchFamily="34" charset="0"/>
              </a:rPr>
              <a:t> Michal Fedorko, Czechia, EXAM</a:t>
            </a:r>
          </a:p>
          <a:p>
            <a:pPr>
              <a:buFont typeface="Wingdings" pitchFamily="2" charset="2"/>
              <a:buChar char="v"/>
            </a:pPr>
            <a:r>
              <a:rPr lang="en-GB" b="0" i="0" dirty="0">
                <a:solidFill>
                  <a:schemeClr val="bg1">
                    <a:lumMod val="10000"/>
                  </a:schemeClr>
                </a:solidFill>
                <a:effectLst/>
                <a:latin typeface="Lato" panose="020F0502020204030203" pitchFamily="34" charset="0"/>
              </a:rPr>
              <a:t> Manuela Petra Hiess, Austria, EXAM</a:t>
            </a:r>
            <a:endParaRPr lang="ka-GE" b="0" i="0" dirty="0">
              <a:solidFill>
                <a:schemeClr val="bg1">
                  <a:lumMod val="10000"/>
                </a:schemeClr>
              </a:solidFill>
              <a:effectLst/>
              <a:latin typeface="Lato" panose="020F0502020204030203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b="0" i="0" dirty="0">
                <a:solidFill>
                  <a:schemeClr val="bg1">
                    <a:lumMod val="10000"/>
                  </a:schemeClr>
                </a:solidFill>
                <a:effectLst/>
                <a:latin typeface="Lato" panose="020F0502020204030203" pitchFamily="34" charset="0"/>
              </a:rPr>
              <a:t>Thomas 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</a:rPr>
              <a:t>Quack, Germany, ACC</a:t>
            </a:r>
          </a:p>
          <a:p>
            <a:pPr>
              <a:buFont typeface="Wingdings" pitchFamily="2" charset="2"/>
              <a:buChar char="v"/>
            </a:pPr>
            <a:r>
              <a:rPr lang="en-GB" b="0" i="0" dirty="0">
                <a:solidFill>
                  <a:schemeClr val="bg1">
                    <a:lumMod val="10000"/>
                  </a:schemeClr>
                </a:solidFill>
                <a:effectLst/>
                <a:latin typeface="Lato" panose="020F0502020204030203" pitchFamily="34" charset="0"/>
              </a:rPr>
              <a:t>  Aleks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</a:rPr>
              <a:t>ander </a:t>
            </a:r>
            <a:r>
              <a:rPr lang="en-GB" dirty="0" err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</a:rPr>
              <a:t>Khelaia</a:t>
            </a:r>
            <a:r>
              <a:rPr lang="en-GB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</a:rPr>
              <a:t>, Georgia</a:t>
            </a:r>
            <a:r>
              <a:rPr lang="en-GB" dirty="0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0"/>
              </a:rPr>
              <a:t>, ACC</a:t>
            </a:r>
            <a:endParaRPr lang="en-GB" b="0" i="0" dirty="0">
              <a:solidFill>
                <a:schemeClr val="bg1">
                  <a:lumMod val="10000"/>
                </a:schemeClr>
              </a:solidFill>
              <a:effectLst/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n-GB" b="0" i="0" dirty="0">
              <a:solidFill>
                <a:schemeClr val="bg1">
                  <a:lumMod val="10000"/>
                </a:schemeClr>
              </a:solidFill>
              <a:effectLst/>
              <a:latin typeface="Lato" panose="020F0502020204030203" pitchFamily="34" charset="0"/>
            </a:endParaRPr>
          </a:p>
          <a:p>
            <a:pPr>
              <a:buFont typeface="Wingdings" pitchFamily="2" charset="2"/>
              <a:buChar char="v"/>
            </a:pPr>
            <a:endParaRPr lang="nl-NL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6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EBU representative </a:t>
            </a:r>
            <a:br>
              <a:rPr lang="nl-NL" dirty="0"/>
            </a:br>
            <a:r>
              <a:rPr lang="nl-NL" dirty="0"/>
              <a:t>European Board of Paediatric Urology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772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nl-NL" dirty="0"/>
              <a:t> </a:t>
            </a:r>
            <a:r>
              <a:rPr lang="nl-NL" dirty="0" err="1"/>
              <a:t>Nomination</a:t>
            </a:r>
            <a:r>
              <a:rPr lang="nl-NL" dirty="0"/>
              <a:t>: </a:t>
            </a:r>
            <a:r>
              <a:rPr lang="en-GB" dirty="0"/>
              <a:t>Yazan F. Rawashdeh as Expert Member (not an EBU board member)</a:t>
            </a:r>
            <a:endParaRPr lang="nl-NL" dirty="0"/>
          </a:p>
          <a:p>
            <a:pPr>
              <a:buFont typeface="Wingdings" pitchFamily="2" charset="2"/>
              <a:buChar char="Ø"/>
            </a:pP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 </a:t>
            </a:r>
            <a:r>
              <a:rPr lang="nl-NL" dirty="0" err="1"/>
              <a:t>Nomination</a:t>
            </a:r>
            <a:r>
              <a:rPr lang="nl-NL" dirty="0"/>
              <a:t>: Manuela Petra </a:t>
            </a:r>
            <a:r>
              <a:rPr lang="nl-NL" dirty="0" err="1"/>
              <a:t>Hiess</a:t>
            </a:r>
            <a:endParaRPr lang="nl-NL" dirty="0"/>
          </a:p>
          <a:p>
            <a:pPr>
              <a:buFont typeface="Wingdings" pitchFamily="2" charset="2"/>
              <a:buChar char="Ø"/>
            </a:pPr>
            <a:endParaRPr lang="nl-NL" dirty="0"/>
          </a:p>
          <a:p>
            <a:pPr>
              <a:buFont typeface="Wingdings" pitchFamily="2" charset="2"/>
              <a:buChar char="Ø"/>
            </a:pPr>
            <a:endParaRPr lang="nl-NL" dirty="0"/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90F1-A018-8E44-215C-991D415B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2555"/>
            <a:ext cx="8229600" cy="1143000"/>
          </a:xfrm>
        </p:spPr>
        <p:txBody>
          <a:bodyPr/>
          <a:lstStyle/>
          <a:p>
            <a:r>
              <a:rPr lang="en-GB" dirty="0"/>
              <a:t>Calendar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70D3F-6238-AF84-AD5A-52AC6EBC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00446"/>
            <a:ext cx="8568952" cy="47662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dirty="0"/>
              <a:t> In-Service Assessment: March 11-15, 2024 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/>
              <a:t> Board Meeting Spring 2024: May 10, Online (?) TBC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/>
              <a:t> Board Meeting Autumn 2024: October 11-12(?) TBC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/>
              <a:t> FEBU Oral Exam: June 8, 2024, Leuven, Warsaw, Budapest, Ankara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/>
              <a:t> FEBU Written Exam: November 14, 2024, Online exam 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/>
              <a:t> International Certification Oral Exam: April, Cairo, Egypt </a:t>
            </a:r>
          </a:p>
          <a:p>
            <a:pPr>
              <a:buFont typeface="Wingdings" pitchFamily="2" charset="2"/>
              <a:buChar char="v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7863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Jan Nawrocki</a:t>
            </a:r>
            <a:br>
              <a:rPr lang="nl-NL"/>
            </a:br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4961767" y="920909"/>
            <a:ext cx="3600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Appointed by the British Association of </a:t>
            </a:r>
            <a:r>
              <a:rPr lang="nl-NL" sz="2000" dirty="0" err="1"/>
              <a:t>Urologcial</a:t>
            </a:r>
            <a:r>
              <a:rPr lang="nl-NL" sz="2000" dirty="0"/>
              <a:t> </a:t>
            </a:r>
            <a:r>
              <a:rPr lang="nl-NL" sz="2000" dirty="0" err="1"/>
              <a:t>Surgeons</a:t>
            </a:r>
            <a:r>
              <a:rPr lang="nl-NL" sz="2000" dirty="0"/>
              <a:t> in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Member Executive Board May 2014-2021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President May 2016-2018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/>
              <a:t>Served</a:t>
            </a:r>
            <a:r>
              <a:rPr lang="nl-NL" sz="2000" dirty="0"/>
              <a:t> on the Examination, Certification and Accreditation Committees</a:t>
            </a:r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 Examiner FEBU Oral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9" name="Content Placeholder 8" descr="A person in a suit holding a red and white award&#10;&#10;Description automatically generated with low confidence">
            <a:extLst>
              <a:ext uri="{FF2B5EF4-FFF2-40B4-BE49-F238E27FC236}">
                <a16:creationId xmlns:a16="http://schemas.microsoft.com/office/drawing/2014/main" id="{E0B6878B-2BA3-3266-3DE7-59AC03FD3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9" y="919262"/>
            <a:ext cx="3869049" cy="4525962"/>
          </a:xfrm>
        </p:spPr>
      </p:pic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</a:t>
            </a:r>
            <a:r>
              <a:rPr kumimoji="0" lang="fr-FR" altLang="nl-NL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N</a:t>
            </a: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 E  D E S   M É D E C I N S   </a:t>
            </a:r>
            <a:r>
              <a:rPr kumimoji="0" lang="fr-FR" altLang="nl-NL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S</a:t>
            </a:r>
            <a:r>
              <a:rPr kumimoji="0" lang="fr-FR" alt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8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7AFB2C2-FB0C-44C2-A311-86919098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80" y="2377445"/>
            <a:ext cx="8229600" cy="1143000"/>
          </a:xfrm>
        </p:spPr>
        <p:txBody>
          <a:bodyPr/>
          <a:lstStyle/>
          <a:p>
            <a:r>
              <a:rPr lang="en-US" dirty="0"/>
              <a:t>EBU Meeting Tbilisi,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1DF5C-5BE5-4850-B498-53DA5F6E4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61922" cy="2588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6B43B4-8194-4D3C-B615-5312310E2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34" y="-50566"/>
            <a:ext cx="4582867" cy="2639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270CD7-3FBC-488A-B30A-74E7739C5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" y="2588568"/>
            <a:ext cx="4860540" cy="3240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A6C80C-B888-4507-80C3-3C355095E0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00" y="2588568"/>
            <a:ext cx="4860540" cy="3240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4CB263-8DC5-4244-B727-E4A402369A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9811"/>
            <a:ext cx="6984776" cy="46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Arnaldo Figueiredo</a:t>
            </a:r>
            <a:br>
              <a:rPr lang="nl-NL" dirty="0"/>
            </a:br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4860032" y="1066602"/>
            <a:ext cx="3600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Appointed by the </a:t>
            </a:r>
            <a:r>
              <a:rPr lang="en-GB" sz="2000" b="0" i="0" dirty="0">
                <a:effectLst/>
                <a:latin typeface="Lato" panose="020F0502020204030203" pitchFamily="34" charset="0"/>
              </a:rPr>
              <a:t>Portuguese Association of Urology</a:t>
            </a:r>
            <a:r>
              <a:rPr lang="nl-NL" sz="2000" dirty="0"/>
              <a:t> in 2005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Member Executive Committee May 2012-2023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President May 2018-2021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Member Examination Committee and Examiner FEBU Oral Exam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395536" y="5445224"/>
            <a:ext cx="8207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1pPr>
            <a:lvl2pPr marL="742950" indent="-28575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 sz="20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Clr>
                <a:srgbClr val="949FBF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Char char="Ü"/>
              <a:defRPr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ctr" defTabSz="4556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nl-NL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ＭＳ Ｐゴシック" pitchFamily="34" charset="-128"/>
                <a:cs typeface="Arial" charset="0"/>
              </a:rPr>
              <a:t>U N I O N   E U R O P É E N N E  D E S   M É D E C I N S   S P É C I A L I S T E S   ( U . E . M . S . )</a:t>
            </a:r>
            <a:endParaRPr kumimoji="0" lang="en-AU" altLang="nl-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3" name="Content Placeholder 12" descr="A person in a white shirt&#10;&#10;Description automatically generated with medium confidence">
            <a:extLst>
              <a:ext uri="{FF2B5EF4-FFF2-40B4-BE49-F238E27FC236}">
                <a16:creationId xmlns:a16="http://schemas.microsoft.com/office/drawing/2014/main" id="{13A8B7D1-D3CE-B631-E17D-B49D3703E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46138"/>
            <a:ext cx="3326821" cy="4525963"/>
          </a:xfrm>
        </p:spPr>
      </p:pic>
    </p:spTree>
    <p:extLst>
      <p:ext uri="{BB962C8B-B14F-4D97-AF65-F5344CB8AC3E}">
        <p14:creationId xmlns:p14="http://schemas.microsoft.com/office/powerpoint/2010/main" val="267569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A07B-687B-450B-8AD0-69705323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643"/>
            <a:ext cx="8229600" cy="850106"/>
          </a:xfrm>
        </p:spPr>
        <p:txBody>
          <a:bodyPr/>
          <a:lstStyle/>
          <a:p>
            <a:r>
              <a:rPr lang="en-US" dirty="0"/>
              <a:t>EBU Meeting Coimbra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F0178-C4ED-4F02-9FBB-5CC1EA513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254552" cy="46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2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74AB5-E83F-4E53-893E-F3E35E10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266BD4-1E46-433F-9697-55E97605E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2" y="-3700"/>
            <a:ext cx="3888430" cy="2916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D34630-6773-4C6D-8ED8-14E4E5BD0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0" y="-3699"/>
            <a:ext cx="3886800" cy="291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9344CC-A72A-4B59-94D4-00BDB40EE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56965"/>
            <a:ext cx="4246489" cy="3184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28A8F6-413E-48BB-BB36-F9A1062EED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5141"/>
            <a:ext cx="4427984" cy="3313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DF082-318C-422F-B520-CBE80A71E7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2354728"/>
            <a:ext cx="4706162" cy="35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533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Lato</vt:lpstr>
      <vt:lpstr>Wingdings</vt:lpstr>
      <vt:lpstr>Office Theme</vt:lpstr>
      <vt:lpstr>Board Meeting 6 May 2023</vt:lpstr>
      <vt:lpstr>New Board Members</vt:lpstr>
      <vt:lpstr>EBU representative  European Board of Paediatric Urology</vt:lpstr>
      <vt:lpstr>Calendar 2024</vt:lpstr>
      <vt:lpstr>Jan Nawrocki </vt:lpstr>
      <vt:lpstr>EBU Meeting Tbilisi, 2017</vt:lpstr>
      <vt:lpstr>Arnaldo Figueiredo </vt:lpstr>
      <vt:lpstr>EBU Meeting Coimbra 2022</vt:lpstr>
      <vt:lpstr>PowerPoint Presentation</vt:lpstr>
      <vt:lpstr>Edgars Baumanis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 PC</dc:creator>
  <cp:lastModifiedBy>Wilma Gietman</cp:lastModifiedBy>
  <cp:revision>45</cp:revision>
  <dcterms:created xsi:type="dcterms:W3CDTF">2014-04-17T12:46:58Z</dcterms:created>
  <dcterms:modified xsi:type="dcterms:W3CDTF">2023-05-06T04:52:42Z</dcterms:modified>
</cp:coreProperties>
</file>