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2"/>
  </p:notesMasterIdLst>
  <p:sldIdLst>
    <p:sldId id="257" r:id="rId2"/>
    <p:sldId id="260" r:id="rId3"/>
    <p:sldId id="262" r:id="rId4"/>
    <p:sldId id="272" r:id="rId5"/>
    <p:sldId id="273" r:id="rId6"/>
    <p:sldId id="274" r:id="rId7"/>
    <p:sldId id="275" r:id="rId8"/>
    <p:sldId id="278" r:id="rId9"/>
    <p:sldId id="276" r:id="rId10"/>
    <p:sldId id="27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788" autoAdjust="0"/>
  </p:normalViewPr>
  <p:slideViewPr>
    <p:cSldViewPr snapToGrid="0">
      <p:cViewPr varScale="1">
        <p:scale>
          <a:sx n="54" d="100"/>
          <a:sy n="54" d="100"/>
        </p:scale>
        <p:origin x="10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AC7E2-FC03-409E-94A2-EFF1ABA78F21}" type="datetimeFigureOut">
              <a:rPr lang="nl-NL" smtClean="0"/>
              <a:t>7-10-2023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725F-CAC8-4070-AD21-F04DD335DD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632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A725F-CAC8-4070-AD21-F04DD335DDF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59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A725F-CAC8-4070-AD21-F04DD335DDF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27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A725F-CAC8-4070-AD21-F04DD335DDF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095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A725F-CAC8-4070-AD21-F04DD335DDF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67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A725F-CAC8-4070-AD21-F04DD335DDF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868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A725F-CAC8-4070-AD21-F04DD335DDF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204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A725F-CAC8-4070-AD21-F04DD335DDF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119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A725F-CAC8-4070-AD21-F04DD335DDF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143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491F-CA23-731C-BDFB-D7D13AFF3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9C3A06-A916-0AE0-BE11-CB3E27E2A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F0AAB-F811-D44A-203E-7191875A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3939F-C391-5395-B29B-15F539A9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5C22F-ED86-456D-8A74-9CB6569A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7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181A1-15DC-188A-7CF2-8D5D8567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6F0FB-7258-81DC-B1CC-F2FCF2F2A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CC057-5748-4980-7DB9-DD6EFB1D0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CD0AE-FD42-7DBD-F83E-FDAD0CD1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38399-3EB6-32E0-882A-27282069B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0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627D9B-F698-89E7-810B-A95F72E4D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E833A-1D22-EA70-CF58-1A53E6ECB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B1463-6A81-5175-297F-C44E4418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D4003-BFE6-8D80-8B5A-A0F0298E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6B58D-CDFB-8E17-3974-06AF0570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3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B253-C5F8-915B-BBC3-E924371DD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561BE-3BC8-E1C5-BE0A-074E99629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B3089-7A29-1206-748C-A8AF0E78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E21DE-B0C6-359E-5632-66027A9C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EEB2F-4C2E-65FE-B49D-47A02502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C9931-93FE-200C-755D-80119512A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765D6-2B4E-C4F2-6EF2-5AE439ACC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82F21-DC82-501D-7061-F29A9AC5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080E7-92F2-FDBB-FD06-ECB557B8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6CB89-4398-17AD-8342-A729B0DC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B1EE-CFEE-E7C5-8B0D-F2707177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785CF-F957-6887-405B-1DADF2804C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F1BF9-E1C0-C3D3-ED6F-26CEA0073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C91CE-0185-622F-1C97-6FB83D335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DCEEE-99A4-7096-4E44-CC36248C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4507-77C3-E658-4209-13938AE8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2C33E-68DF-5E57-C291-1F72CA27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A9AD2-F975-034C-A63E-A1DC7409B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02047-E3D8-DA01-A90B-072F142D7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EE26A2-7DB5-48A5-E046-565E545DB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50D4A-C0C9-31D3-1341-32D93EECC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96508E-8001-7108-6308-89C31F51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BA6E8F-5D38-7443-AD77-A5603372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42A74A-EC8E-0213-CBDF-867E5115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1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DCD6-15D2-10B1-D9EB-089D047F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C461A-0BB6-0811-6A85-DC0CB26D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73C7C-6A7A-2587-F603-A30F1E1D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9E0BF-BFC2-2789-EF8D-5279140D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4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189293-8C1B-8509-8898-19178274E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3A6E5A-17E6-C87A-E996-23D3A0EE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1027F-E862-7711-2595-22219C74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3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461E-F019-FFFF-B387-85FA2DC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0FF2E-87CD-D856-1734-5C3FF689A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3075F-2577-7FE8-B3C7-EC48B4701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73F33-9571-25EA-7836-5CA162E7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8FAA5-8FEB-02C9-C2B6-121BEE27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7F82B-2901-C0D2-CA07-DC3B7DF7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9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DBF6-369E-13FC-1334-B177EFE6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501654-1133-9356-E896-C96A87343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2F01D-8B26-7253-3CEB-3C38DD2B3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F024B-AF9D-A3D4-EA65-D9143DA5B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8E632-E7DE-3D02-8237-DB5A67508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F8D6C-250D-E9E1-3ED4-5C4D3FF6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39E0CF-8DB0-C930-4964-45434395C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C3C60-AC9D-74D3-BFB2-FE1D6CEAB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B0FEC-5DD6-4921-17BB-CBB2FA1DB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10/7/2023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B4433-F008-5605-CAD4-D49FBC656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B15C6-EA5C-2DD4-4E72-103529B52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1859C4D-4486-F51E-D5D4-FAC0B28B3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9063" y="3989725"/>
            <a:ext cx="8993874" cy="932506"/>
          </a:xfrm>
        </p:spPr>
        <p:txBody>
          <a:bodyPr anchor="b">
            <a:noAutofit/>
          </a:bodyPr>
          <a:lstStyle/>
          <a:p>
            <a:r>
              <a:rPr lang="en-GB" sz="1800" i="1" cap="all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Safeguarding the interests of 300.000 </a:t>
            </a:r>
            <a:r>
              <a:rPr lang="en-GB" sz="1800" i="1" cap="all" dirty="0" err="1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european</a:t>
            </a:r>
            <a:r>
              <a:rPr lang="en-GB" sz="1800" i="1" cap="all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 junior doctors </a:t>
            </a:r>
            <a:endParaRPr lang="nl-NL" sz="1800" i="1" cap="all" dirty="0">
              <a:solidFill>
                <a:schemeClr val="bg1">
                  <a:lumMod val="50000"/>
                </a:schemeClr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76B08-4B16-6A67-7EBD-7D92245E6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" y="317204"/>
            <a:ext cx="11149012" cy="329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99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1859C4D-4486-F51E-D5D4-FAC0B28B3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9063" y="3989725"/>
            <a:ext cx="8993874" cy="932506"/>
          </a:xfrm>
        </p:spPr>
        <p:txBody>
          <a:bodyPr anchor="b">
            <a:noAutofit/>
          </a:bodyPr>
          <a:lstStyle/>
          <a:p>
            <a:r>
              <a:rPr lang="en-GB" sz="1800" i="1" cap="all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Safeguarding the interests of 300.000 </a:t>
            </a:r>
            <a:r>
              <a:rPr lang="en-GB" sz="1800" i="1" cap="all" dirty="0" err="1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european</a:t>
            </a:r>
            <a:r>
              <a:rPr lang="en-GB" sz="1800" i="1" cap="all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 junior doctors </a:t>
            </a:r>
            <a:endParaRPr lang="nl-NL" sz="1800" i="1" cap="all" dirty="0">
              <a:solidFill>
                <a:schemeClr val="bg1">
                  <a:lumMod val="50000"/>
                </a:schemeClr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76B08-4B16-6A67-7EBD-7D92245E6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" y="317204"/>
            <a:ext cx="11149012" cy="329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1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ADE9BA-A83E-C2CA-EB09-0439A36A0A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5402" b="3464"/>
          <a:stretch/>
        </p:blipFill>
        <p:spPr>
          <a:xfrm>
            <a:off x="521494" y="36944"/>
            <a:ext cx="11149012" cy="26707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4D7BD-4323-FAE5-314D-8764D61C4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771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Position paper on violence against (junior) doctors</a:t>
            </a:r>
          </a:p>
          <a:p>
            <a:r>
              <a:rPr lang="en-US" dirty="0"/>
              <a:t>Policy paper on burn-out and psychosocial wellbeing</a:t>
            </a:r>
          </a:p>
          <a:p>
            <a:r>
              <a:rPr lang="en-US" dirty="0"/>
              <a:t>Policy paper on E-health</a:t>
            </a:r>
          </a:p>
          <a:p>
            <a:endParaRPr lang="nl-NL" dirty="0"/>
          </a:p>
          <a:p>
            <a:endParaRPr lang="nl-NL" dirty="0"/>
          </a:p>
          <a:p>
            <a:r>
              <a:rPr lang="en-US" dirty="0"/>
              <a:t>Juniordoctors.eu/</a:t>
            </a:r>
            <a:r>
              <a:rPr lang="en-US" dirty="0" err="1"/>
              <a:t>ejd</a:t>
            </a:r>
            <a:r>
              <a:rPr lang="en-US" dirty="0"/>
              <a:t>-documents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ADB7F0-39DC-08B1-41DD-133D528D1174}"/>
              </a:ext>
            </a:extLst>
          </p:cNvPr>
          <p:cNvSpPr txBox="1"/>
          <p:nvPr/>
        </p:nvSpPr>
        <p:spPr>
          <a:xfrm>
            <a:off x="678656" y="1735931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enir Next LT Pro" panose="020B0504020202020204" pitchFamily="34" charset="0"/>
              </a:rPr>
              <a:t>Update on activity</a:t>
            </a:r>
            <a:endParaRPr lang="nl-NL" sz="3600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64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ADE9BA-A83E-C2CA-EB09-0439A36A0A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5402" b="3464"/>
          <a:stretch/>
        </p:blipFill>
        <p:spPr>
          <a:xfrm>
            <a:off x="521494" y="36944"/>
            <a:ext cx="11149012" cy="26707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13BE5F-D034-981F-58B6-37F617ED7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7716"/>
            <a:ext cx="10515600" cy="3706531"/>
          </a:xfrm>
        </p:spPr>
        <p:txBody>
          <a:bodyPr>
            <a:normAutofit/>
          </a:bodyPr>
          <a:lstStyle/>
          <a:p>
            <a:r>
              <a:rPr lang="en-US" dirty="0"/>
              <a:t>WHO: 38% physical violence</a:t>
            </a:r>
            <a:r>
              <a:rPr lang="en-US" baseline="30000" dirty="0"/>
              <a:t>1</a:t>
            </a:r>
          </a:p>
          <a:p>
            <a:r>
              <a:rPr lang="en-US" dirty="0"/>
              <a:t>Specific vulnerability of junior doctors</a:t>
            </a:r>
          </a:p>
          <a:p>
            <a:r>
              <a:rPr lang="en-US" dirty="0"/>
              <a:t>19 Recommendations </a:t>
            </a:r>
          </a:p>
          <a:p>
            <a:pPr lvl="1"/>
            <a:r>
              <a:rPr lang="en-US" dirty="0"/>
              <a:t>Individual measures</a:t>
            </a:r>
          </a:p>
          <a:p>
            <a:pPr lvl="1"/>
            <a:r>
              <a:rPr lang="en-US" dirty="0"/>
              <a:t>Institutional measures</a:t>
            </a:r>
          </a:p>
          <a:p>
            <a:pPr lvl="1"/>
            <a:r>
              <a:rPr lang="en-US" dirty="0"/>
              <a:t>National measures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6F82C6-08A7-1293-1E9B-CEB16D57B92A}"/>
              </a:ext>
            </a:extLst>
          </p:cNvPr>
          <p:cNvSpPr txBox="1"/>
          <p:nvPr/>
        </p:nvSpPr>
        <p:spPr>
          <a:xfrm>
            <a:off x="678655" y="1735931"/>
            <a:ext cx="5742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enir Next LT Pro" panose="020B0504020202020204" pitchFamily="34" charset="0"/>
              </a:rPr>
              <a:t>Violence against doctors</a:t>
            </a:r>
            <a:endParaRPr lang="nl-NL" sz="3600" dirty="0">
              <a:latin typeface="Avenir Next LT Pro" panose="020B05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AC7F69-8844-B068-5F47-6F991997CEFF}"/>
              </a:ext>
            </a:extLst>
          </p:cNvPr>
          <p:cNvSpPr txBox="1"/>
          <p:nvPr/>
        </p:nvSpPr>
        <p:spPr>
          <a:xfrm>
            <a:off x="821094" y="5791200"/>
            <a:ext cx="10543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1. World report on violence and health, WHO 2002, Geneva p 5: http://whqlibdoc.who.int/hq/2002/9241545615.pdf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32372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ADE9BA-A83E-C2CA-EB09-0439A36A0A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5402" b="3464"/>
          <a:stretch/>
        </p:blipFill>
        <p:spPr>
          <a:xfrm>
            <a:off x="521494" y="36944"/>
            <a:ext cx="11149012" cy="26707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13BE5F-D034-981F-58B6-37F617ED7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7717"/>
            <a:ext cx="10515600" cy="2747582"/>
          </a:xfrm>
        </p:spPr>
        <p:txBody>
          <a:bodyPr>
            <a:normAutofit/>
          </a:bodyPr>
          <a:lstStyle/>
          <a:p>
            <a:r>
              <a:rPr lang="en-US" dirty="0"/>
              <a:t>28,3% depressive symptoms among Junior Doctors</a:t>
            </a:r>
            <a:r>
              <a:rPr lang="en-US" baseline="30000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6F82C6-08A7-1293-1E9B-CEB16D57B92A}"/>
              </a:ext>
            </a:extLst>
          </p:cNvPr>
          <p:cNvSpPr txBox="1"/>
          <p:nvPr/>
        </p:nvSpPr>
        <p:spPr>
          <a:xfrm>
            <a:off x="678655" y="1735931"/>
            <a:ext cx="5742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enir Next LT Pro" panose="020B0504020202020204" pitchFamily="34" charset="0"/>
              </a:rPr>
              <a:t>Social well-being</a:t>
            </a:r>
            <a:endParaRPr lang="nl-NL" sz="3600" dirty="0">
              <a:latin typeface="Avenir Next LT Pro" panose="020B05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9B3C51-1E7A-6F2B-4939-7D41001F1B11}"/>
              </a:ext>
            </a:extLst>
          </p:cNvPr>
          <p:cNvSpPr txBox="1"/>
          <p:nvPr/>
        </p:nvSpPr>
        <p:spPr>
          <a:xfrm>
            <a:off x="821094" y="5791200"/>
            <a:ext cx="10543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100" dirty="0" err="1"/>
              <a:t>Naji</a:t>
            </a:r>
            <a:r>
              <a:rPr lang="en-US" sz="1100" dirty="0"/>
              <a:t> L, Singh B, Shah A, </a:t>
            </a:r>
            <a:r>
              <a:rPr lang="en-US" sz="1100" dirty="0" err="1"/>
              <a:t>Naji</a:t>
            </a:r>
            <a:r>
              <a:rPr lang="en-US" sz="1100" dirty="0"/>
              <a:t> F, Dennis B, Kavanagh O, Banfield L, </a:t>
            </a:r>
            <a:r>
              <a:rPr lang="en-US" sz="1100" dirty="0" err="1"/>
              <a:t>Alyass</a:t>
            </a:r>
            <a:r>
              <a:rPr lang="en-US" sz="1100" dirty="0"/>
              <a:t> A, Razak F, Samaan Z, </a:t>
            </a:r>
            <a:r>
              <a:rPr lang="en-US" sz="1100" dirty="0" err="1"/>
              <a:t>ProfettoJ</a:t>
            </a:r>
            <a:r>
              <a:rPr lang="en-US" sz="1100" dirty="0"/>
              <a:t>, Thabane L, </a:t>
            </a:r>
            <a:r>
              <a:rPr lang="en-US" sz="1100" dirty="0" err="1"/>
              <a:t>Sohani</a:t>
            </a:r>
            <a:r>
              <a:rPr lang="en-US" sz="1100" dirty="0"/>
              <a:t> ZN. Global prevalence of burnout among postgraduate medical trainees: a systematic review and meta-regression. CMAJ Open. 2021 Mar 8;9(1):E189-E200. doi:10.9778/cmajo.20200068. PMID: 33688027; PMCID: PMC8034324.</a:t>
            </a:r>
          </a:p>
        </p:txBody>
      </p:sp>
    </p:spTree>
    <p:extLst>
      <p:ext uri="{BB962C8B-B14F-4D97-AF65-F5344CB8AC3E}">
        <p14:creationId xmlns:p14="http://schemas.microsoft.com/office/powerpoint/2010/main" val="207875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ADE9BA-A83E-C2CA-EB09-0439A36A0A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5402" b="3464"/>
          <a:stretch/>
        </p:blipFill>
        <p:spPr>
          <a:xfrm>
            <a:off x="521494" y="36944"/>
            <a:ext cx="11149012" cy="26707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13BE5F-D034-981F-58B6-37F617ED7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7717"/>
            <a:ext cx="10515600" cy="2747582"/>
          </a:xfrm>
        </p:spPr>
        <p:txBody>
          <a:bodyPr>
            <a:normAutofit/>
          </a:bodyPr>
          <a:lstStyle/>
          <a:p>
            <a:r>
              <a:rPr lang="en-US" dirty="0"/>
              <a:t>28,3% depressive symptoms among Junior Doctors</a:t>
            </a:r>
            <a:r>
              <a:rPr lang="en-US" baseline="30000" dirty="0"/>
              <a:t>1</a:t>
            </a:r>
          </a:p>
          <a:p>
            <a:r>
              <a:rPr lang="en-US" dirty="0"/>
              <a:t>47,3% experienced burn-out</a:t>
            </a:r>
            <a:r>
              <a:rPr lang="en-US" baseline="300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6F82C6-08A7-1293-1E9B-CEB16D57B92A}"/>
              </a:ext>
            </a:extLst>
          </p:cNvPr>
          <p:cNvSpPr txBox="1"/>
          <p:nvPr/>
        </p:nvSpPr>
        <p:spPr>
          <a:xfrm>
            <a:off x="678655" y="1735931"/>
            <a:ext cx="5742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enir Next LT Pro" panose="020B0504020202020204" pitchFamily="34" charset="0"/>
              </a:rPr>
              <a:t>Social well-being</a:t>
            </a:r>
            <a:endParaRPr lang="nl-NL" sz="3600" dirty="0">
              <a:latin typeface="Avenir Next LT Pro" panose="020B05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9B3C51-1E7A-6F2B-4939-7D41001F1B11}"/>
              </a:ext>
            </a:extLst>
          </p:cNvPr>
          <p:cNvSpPr txBox="1"/>
          <p:nvPr/>
        </p:nvSpPr>
        <p:spPr>
          <a:xfrm>
            <a:off x="821094" y="5791200"/>
            <a:ext cx="10543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100" dirty="0" err="1"/>
              <a:t>Naji</a:t>
            </a:r>
            <a:r>
              <a:rPr lang="en-US" sz="1100" dirty="0"/>
              <a:t> L, Singh B, Shah A, </a:t>
            </a:r>
            <a:r>
              <a:rPr lang="en-US" sz="1100" dirty="0" err="1"/>
              <a:t>Naji</a:t>
            </a:r>
            <a:r>
              <a:rPr lang="en-US" sz="1100" dirty="0"/>
              <a:t> F, Dennis B, Kavanagh O, Banfield L, </a:t>
            </a:r>
            <a:r>
              <a:rPr lang="en-US" sz="1100" dirty="0" err="1"/>
              <a:t>Alyass</a:t>
            </a:r>
            <a:r>
              <a:rPr lang="en-US" sz="1100" dirty="0"/>
              <a:t> A, Razak F, Samaan Z, </a:t>
            </a:r>
            <a:r>
              <a:rPr lang="en-US" sz="1100" dirty="0" err="1"/>
              <a:t>ProfettoJ</a:t>
            </a:r>
            <a:r>
              <a:rPr lang="en-US" sz="1100" dirty="0"/>
              <a:t>, Thabane L, </a:t>
            </a:r>
            <a:r>
              <a:rPr lang="en-US" sz="1100" dirty="0" err="1"/>
              <a:t>Sohani</a:t>
            </a:r>
            <a:r>
              <a:rPr lang="en-US" sz="1100" dirty="0"/>
              <a:t> ZN. Global prevalence of burnout among postgraduate medical trainees: a systematic review and meta-regression. CMAJ Open. 2021 Mar 8;9(1):E189-E200. doi:10.9778/cmajo.20200068. PMID: 33688027; PMCID: PMC8034324.</a:t>
            </a:r>
          </a:p>
          <a:p>
            <a:pPr marL="228600" indent="-228600">
              <a:buAutoNum type="arabicPeriod"/>
            </a:pPr>
            <a:r>
              <a:rPr lang="nl-NL" sz="1100" dirty="0"/>
              <a:t>Mata DA, </a:t>
            </a:r>
            <a:r>
              <a:rPr lang="nl-NL" sz="1100" dirty="0" err="1"/>
              <a:t>Ramos</a:t>
            </a:r>
            <a:r>
              <a:rPr lang="nl-NL" sz="1100" dirty="0"/>
              <a:t> MA, </a:t>
            </a:r>
            <a:r>
              <a:rPr lang="nl-NL" sz="1100" dirty="0" err="1"/>
              <a:t>Bansal</a:t>
            </a:r>
            <a:r>
              <a:rPr lang="nl-NL" sz="1100" dirty="0"/>
              <a:t> N, et al. </a:t>
            </a:r>
            <a:r>
              <a:rPr lang="nl-NL" sz="1100" dirty="0" err="1"/>
              <a:t>Prevalence</a:t>
            </a:r>
            <a:r>
              <a:rPr lang="nl-NL" sz="1100" dirty="0"/>
              <a:t> of </a:t>
            </a:r>
            <a:r>
              <a:rPr lang="nl-NL" sz="1100" dirty="0" err="1"/>
              <a:t>Depression</a:t>
            </a:r>
            <a:r>
              <a:rPr lang="nl-NL" sz="1100" dirty="0"/>
              <a:t> </a:t>
            </a:r>
            <a:r>
              <a:rPr lang="nl-NL" sz="1100" dirty="0" err="1"/>
              <a:t>and</a:t>
            </a:r>
            <a:r>
              <a:rPr lang="nl-NL" sz="1100" dirty="0"/>
              <a:t> </a:t>
            </a:r>
            <a:r>
              <a:rPr lang="nl-NL" sz="1100" dirty="0" err="1"/>
              <a:t>Depressive</a:t>
            </a:r>
            <a:r>
              <a:rPr lang="nl-NL" sz="1100" dirty="0"/>
              <a:t> </a:t>
            </a:r>
            <a:r>
              <a:rPr lang="nl-NL" sz="1100" dirty="0" err="1"/>
              <a:t>Symptoms</a:t>
            </a:r>
            <a:r>
              <a:rPr lang="nl-NL" sz="1100" dirty="0"/>
              <a:t> </a:t>
            </a:r>
            <a:r>
              <a:rPr lang="nl-NL" sz="1100" dirty="0" err="1"/>
              <a:t>Among</a:t>
            </a:r>
            <a:r>
              <a:rPr lang="nl-NL" sz="1100" dirty="0"/>
              <a:t> Resident </a:t>
            </a:r>
            <a:r>
              <a:rPr lang="nl-NL" sz="1100" dirty="0" err="1"/>
              <a:t>Physicians</a:t>
            </a:r>
            <a:r>
              <a:rPr lang="nl-NL" sz="1100" dirty="0"/>
              <a:t>: A </a:t>
            </a:r>
            <a:r>
              <a:rPr lang="nl-NL" sz="1100" dirty="0" err="1"/>
              <a:t>Systematic</a:t>
            </a:r>
            <a:r>
              <a:rPr lang="nl-NL" sz="1100" dirty="0"/>
              <a:t> Review </a:t>
            </a:r>
            <a:r>
              <a:rPr lang="nl-NL" sz="1100" dirty="0" err="1"/>
              <a:t>and</a:t>
            </a:r>
            <a:r>
              <a:rPr lang="nl-NL" sz="1100" dirty="0"/>
              <a:t> Meta-analysis. JAMA. 2015;314(22):2373–2383. doi:10.1001/jama.2015.15845</a:t>
            </a:r>
          </a:p>
        </p:txBody>
      </p:sp>
    </p:spTree>
    <p:extLst>
      <p:ext uri="{BB962C8B-B14F-4D97-AF65-F5344CB8AC3E}">
        <p14:creationId xmlns:p14="http://schemas.microsoft.com/office/powerpoint/2010/main" val="320391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ADE9BA-A83E-C2CA-EB09-0439A36A0A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5402" b="3464"/>
          <a:stretch/>
        </p:blipFill>
        <p:spPr>
          <a:xfrm>
            <a:off x="521494" y="36944"/>
            <a:ext cx="11149012" cy="26707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13BE5F-D034-981F-58B6-37F617ED7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7717"/>
            <a:ext cx="10515600" cy="2747582"/>
          </a:xfrm>
        </p:spPr>
        <p:txBody>
          <a:bodyPr>
            <a:normAutofit/>
          </a:bodyPr>
          <a:lstStyle/>
          <a:p>
            <a:r>
              <a:rPr lang="en-US" dirty="0"/>
              <a:t>28,3% depressive symptoms among Junior Doctors</a:t>
            </a:r>
            <a:r>
              <a:rPr lang="en-US" baseline="30000" dirty="0"/>
              <a:t>1</a:t>
            </a:r>
          </a:p>
          <a:p>
            <a:r>
              <a:rPr lang="en-US" dirty="0"/>
              <a:t>47,3% experienced burn-out</a:t>
            </a:r>
            <a:r>
              <a:rPr lang="en-US" baseline="30000" dirty="0"/>
              <a:t>2</a:t>
            </a:r>
          </a:p>
          <a:p>
            <a:r>
              <a:rPr lang="en-US" dirty="0"/>
              <a:t>Higher suicide mortality rates than general population</a:t>
            </a:r>
            <a:r>
              <a:rPr lang="en-US" baseline="30000" dirty="0"/>
              <a:t>3</a:t>
            </a:r>
          </a:p>
          <a:p>
            <a:endParaRPr lang="en-US" dirty="0"/>
          </a:p>
          <a:p>
            <a:r>
              <a:rPr lang="en-US" dirty="0"/>
              <a:t>WHO Framework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6F82C6-08A7-1293-1E9B-CEB16D57B92A}"/>
              </a:ext>
            </a:extLst>
          </p:cNvPr>
          <p:cNvSpPr txBox="1"/>
          <p:nvPr/>
        </p:nvSpPr>
        <p:spPr>
          <a:xfrm>
            <a:off x="678655" y="1735931"/>
            <a:ext cx="5742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enir Next LT Pro" panose="020B0504020202020204" pitchFamily="34" charset="0"/>
              </a:rPr>
              <a:t>Social well-being</a:t>
            </a:r>
            <a:endParaRPr lang="nl-NL" sz="3600" dirty="0">
              <a:latin typeface="Avenir Next LT Pro" panose="020B05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9B3C51-1E7A-6F2B-4939-7D41001F1B11}"/>
              </a:ext>
            </a:extLst>
          </p:cNvPr>
          <p:cNvSpPr txBox="1"/>
          <p:nvPr/>
        </p:nvSpPr>
        <p:spPr>
          <a:xfrm>
            <a:off x="821094" y="5791200"/>
            <a:ext cx="10543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100" dirty="0" err="1"/>
              <a:t>Naji</a:t>
            </a:r>
            <a:r>
              <a:rPr lang="en-US" sz="1100" dirty="0"/>
              <a:t> L, Singh B, Shah A, </a:t>
            </a:r>
            <a:r>
              <a:rPr lang="en-US" sz="1100" dirty="0" err="1"/>
              <a:t>Naji</a:t>
            </a:r>
            <a:r>
              <a:rPr lang="en-US" sz="1100" dirty="0"/>
              <a:t> F, Dennis B, Kavanagh O, Banfield L, </a:t>
            </a:r>
            <a:r>
              <a:rPr lang="en-US" sz="1100" dirty="0" err="1"/>
              <a:t>Alyass</a:t>
            </a:r>
            <a:r>
              <a:rPr lang="en-US" sz="1100" dirty="0"/>
              <a:t> A, Razak F, Samaan Z, </a:t>
            </a:r>
            <a:r>
              <a:rPr lang="en-US" sz="1100" dirty="0" err="1"/>
              <a:t>ProfettoJ</a:t>
            </a:r>
            <a:r>
              <a:rPr lang="en-US" sz="1100" dirty="0"/>
              <a:t>, Thabane L, </a:t>
            </a:r>
            <a:r>
              <a:rPr lang="en-US" sz="1100" dirty="0" err="1"/>
              <a:t>Sohani</a:t>
            </a:r>
            <a:r>
              <a:rPr lang="en-US" sz="1100" dirty="0"/>
              <a:t> ZN. Global prevalence of burnout among postgraduate medical trainees: a systematic review and meta-regression. CMAJ Open. 2021 Mar 8;9(1):E189-E200. doi:10.9778/cmajo.20200068. PMID: 33688027; PMCID: PMC8034324.</a:t>
            </a:r>
          </a:p>
          <a:p>
            <a:pPr marL="228600" indent="-228600">
              <a:buAutoNum type="arabicPeriod"/>
            </a:pPr>
            <a:r>
              <a:rPr lang="nl-NL" sz="1100" dirty="0"/>
              <a:t>Mata DA, </a:t>
            </a:r>
            <a:r>
              <a:rPr lang="nl-NL" sz="1100" dirty="0" err="1"/>
              <a:t>Ramos</a:t>
            </a:r>
            <a:r>
              <a:rPr lang="nl-NL" sz="1100" dirty="0"/>
              <a:t> MA, </a:t>
            </a:r>
            <a:r>
              <a:rPr lang="nl-NL" sz="1100" dirty="0" err="1"/>
              <a:t>Bansal</a:t>
            </a:r>
            <a:r>
              <a:rPr lang="nl-NL" sz="1100" dirty="0"/>
              <a:t> N, et al. </a:t>
            </a:r>
            <a:r>
              <a:rPr lang="nl-NL" sz="1100" dirty="0" err="1"/>
              <a:t>Prevalence</a:t>
            </a:r>
            <a:r>
              <a:rPr lang="nl-NL" sz="1100" dirty="0"/>
              <a:t> of </a:t>
            </a:r>
            <a:r>
              <a:rPr lang="nl-NL" sz="1100" dirty="0" err="1"/>
              <a:t>Depression</a:t>
            </a:r>
            <a:r>
              <a:rPr lang="nl-NL" sz="1100" dirty="0"/>
              <a:t> </a:t>
            </a:r>
            <a:r>
              <a:rPr lang="nl-NL" sz="1100" dirty="0" err="1"/>
              <a:t>and</a:t>
            </a:r>
            <a:r>
              <a:rPr lang="nl-NL" sz="1100" dirty="0"/>
              <a:t> </a:t>
            </a:r>
            <a:r>
              <a:rPr lang="nl-NL" sz="1100" dirty="0" err="1"/>
              <a:t>Depressive</a:t>
            </a:r>
            <a:r>
              <a:rPr lang="nl-NL" sz="1100" dirty="0"/>
              <a:t> </a:t>
            </a:r>
            <a:r>
              <a:rPr lang="nl-NL" sz="1100" dirty="0" err="1"/>
              <a:t>Symptoms</a:t>
            </a:r>
            <a:r>
              <a:rPr lang="nl-NL" sz="1100" dirty="0"/>
              <a:t> </a:t>
            </a:r>
            <a:r>
              <a:rPr lang="nl-NL" sz="1100" dirty="0" err="1"/>
              <a:t>Among</a:t>
            </a:r>
            <a:r>
              <a:rPr lang="nl-NL" sz="1100" dirty="0"/>
              <a:t> Resident </a:t>
            </a:r>
            <a:r>
              <a:rPr lang="nl-NL" sz="1100" dirty="0" err="1"/>
              <a:t>Physicians</a:t>
            </a:r>
            <a:r>
              <a:rPr lang="nl-NL" sz="1100" dirty="0"/>
              <a:t>: A </a:t>
            </a:r>
            <a:r>
              <a:rPr lang="nl-NL" sz="1100" dirty="0" err="1"/>
              <a:t>Systematic</a:t>
            </a:r>
            <a:r>
              <a:rPr lang="nl-NL" sz="1100" dirty="0"/>
              <a:t> Review </a:t>
            </a:r>
            <a:r>
              <a:rPr lang="nl-NL" sz="1100" dirty="0" err="1"/>
              <a:t>and</a:t>
            </a:r>
            <a:r>
              <a:rPr lang="nl-NL" sz="1100" dirty="0"/>
              <a:t> Meta-analysis. JAMA. 2015;314(22):2373–2383. doi:10.1001/jama.2015.15845</a:t>
            </a:r>
          </a:p>
          <a:p>
            <a:pPr marL="228600" indent="-228600">
              <a:buAutoNum type="arabicPeriod"/>
            </a:pPr>
            <a:r>
              <a:rPr lang="nl-NL" sz="1100" dirty="0" err="1"/>
              <a:t>Dutheil</a:t>
            </a:r>
            <a:r>
              <a:rPr lang="nl-NL" sz="1100" dirty="0"/>
              <a:t> F, </a:t>
            </a:r>
            <a:r>
              <a:rPr lang="nl-NL" sz="1100" dirty="0" err="1"/>
              <a:t>Aubert</a:t>
            </a:r>
            <a:r>
              <a:rPr lang="nl-NL" sz="1100" dirty="0"/>
              <a:t> C, Pereira B, </a:t>
            </a:r>
            <a:r>
              <a:rPr lang="nl-NL" sz="1100" dirty="0" err="1"/>
              <a:t>Dambrun</a:t>
            </a:r>
            <a:r>
              <a:rPr lang="nl-NL" sz="1100" dirty="0"/>
              <a:t> M, </a:t>
            </a:r>
            <a:r>
              <a:rPr lang="nl-NL" sz="1100" dirty="0" err="1"/>
              <a:t>Moustafa</a:t>
            </a:r>
            <a:r>
              <a:rPr lang="nl-NL" sz="1100" dirty="0"/>
              <a:t> F, </a:t>
            </a:r>
            <a:r>
              <a:rPr lang="nl-NL" sz="1100" dirty="0" err="1"/>
              <a:t>Mermillod</a:t>
            </a:r>
            <a:r>
              <a:rPr lang="nl-NL" sz="1100" dirty="0"/>
              <a:t> M, Baker JS, </a:t>
            </a:r>
            <a:r>
              <a:rPr lang="nl-NL" sz="1100" dirty="0" err="1"/>
              <a:t>Trousselard</a:t>
            </a:r>
            <a:r>
              <a:rPr lang="nl-NL" sz="1100" dirty="0"/>
              <a:t> M, </a:t>
            </a:r>
            <a:r>
              <a:rPr lang="nl-NL" sz="1100" dirty="0" err="1"/>
              <a:t>Lesage</a:t>
            </a:r>
            <a:r>
              <a:rPr lang="nl-NL" sz="1100" dirty="0"/>
              <a:t> FX, Navel V. </a:t>
            </a:r>
            <a:r>
              <a:rPr lang="nl-NL" sz="1100" dirty="0" err="1"/>
              <a:t>Suicide</a:t>
            </a:r>
            <a:r>
              <a:rPr lang="nl-NL" sz="1100" dirty="0"/>
              <a:t> </a:t>
            </a:r>
            <a:r>
              <a:rPr lang="nl-NL" sz="1100" dirty="0" err="1"/>
              <a:t>among</a:t>
            </a:r>
            <a:r>
              <a:rPr lang="nl-NL" sz="1100" dirty="0"/>
              <a:t> </a:t>
            </a:r>
            <a:r>
              <a:rPr lang="nl-NL" sz="1100" dirty="0" err="1"/>
              <a:t>physicians</a:t>
            </a:r>
            <a:r>
              <a:rPr lang="nl-NL" sz="1100" dirty="0"/>
              <a:t> </a:t>
            </a:r>
            <a:r>
              <a:rPr lang="nl-NL" sz="1100" dirty="0" err="1"/>
              <a:t>and</a:t>
            </a:r>
            <a:r>
              <a:rPr lang="nl-NL" sz="1100" dirty="0"/>
              <a:t> health-care </a:t>
            </a:r>
            <a:r>
              <a:rPr lang="nl-NL" sz="1100" dirty="0" err="1"/>
              <a:t>workers</a:t>
            </a:r>
            <a:r>
              <a:rPr lang="nl-NL" sz="1100" dirty="0"/>
              <a:t>: A </a:t>
            </a:r>
            <a:r>
              <a:rPr lang="nl-NL" sz="1100" dirty="0" err="1"/>
              <a:t>systematic</a:t>
            </a:r>
            <a:r>
              <a:rPr lang="nl-NL" sz="1100" dirty="0"/>
              <a:t> review </a:t>
            </a:r>
            <a:r>
              <a:rPr lang="nl-NL" sz="1100" dirty="0" err="1"/>
              <a:t>and</a:t>
            </a:r>
            <a:r>
              <a:rPr lang="nl-NL" sz="1100" dirty="0"/>
              <a:t> </a:t>
            </a:r>
            <a:r>
              <a:rPr lang="nl-NL" sz="1100" dirty="0" err="1"/>
              <a:t>metaanalysis.PLoS</a:t>
            </a:r>
            <a:r>
              <a:rPr lang="nl-NL" sz="1100" dirty="0"/>
              <a:t> One. 2019 Dec 12;14(12):e0226361. </a:t>
            </a:r>
            <a:r>
              <a:rPr lang="nl-NL" sz="1100" dirty="0" err="1"/>
              <a:t>doi</a:t>
            </a:r>
            <a:r>
              <a:rPr lang="nl-NL" sz="1100" dirty="0"/>
              <a:t>: 10.1371/journal.pone.0226361. PMID:31830138; PMCID: PMC6907772.</a:t>
            </a:r>
          </a:p>
        </p:txBody>
      </p:sp>
    </p:spTree>
    <p:extLst>
      <p:ext uri="{BB962C8B-B14F-4D97-AF65-F5344CB8AC3E}">
        <p14:creationId xmlns:p14="http://schemas.microsoft.com/office/powerpoint/2010/main" val="182539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ADE9BA-A83E-C2CA-EB09-0439A36A0A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5402" b="3464"/>
          <a:stretch/>
        </p:blipFill>
        <p:spPr>
          <a:xfrm>
            <a:off x="521494" y="36944"/>
            <a:ext cx="11149012" cy="26707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13BE5F-D034-981F-58B6-37F617ED7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7717"/>
            <a:ext cx="10515600" cy="2747582"/>
          </a:xfrm>
        </p:spPr>
        <p:txBody>
          <a:bodyPr>
            <a:normAutofit/>
          </a:bodyPr>
          <a:lstStyle/>
          <a:p>
            <a:r>
              <a:rPr lang="en-US" dirty="0"/>
              <a:t>Primary prevention</a:t>
            </a:r>
          </a:p>
          <a:p>
            <a:r>
              <a:rPr lang="en-US" dirty="0"/>
              <a:t>Recommendations on departmental/institutional level</a:t>
            </a:r>
          </a:p>
          <a:p>
            <a:r>
              <a:rPr lang="en-US" dirty="0"/>
              <a:t>Individual advice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6F82C6-08A7-1293-1E9B-CEB16D57B92A}"/>
              </a:ext>
            </a:extLst>
          </p:cNvPr>
          <p:cNvSpPr txBox="1"/>
          <p:nvPr/>
        </p:nvSpPr>
        <p:spPr>
          <a:xfrm>
            <a:off x="678655" y="1735931"/>
            <a:ext cx="5742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enir Next LT Pro" panose="020B0504020202020204" pitchFamily="34" charset="0"/>
              </a:rPr>
              <a:t>Social well-being</a:t>
            </a:r>
            <a:endParaRPr lang="nl-NL" sz="3600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281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ADE9BA-A83E-C2CA-EB09-0439A36A0A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5402" b="3464"/>
          <a:stretch/>
        </p:blipFill>
        <p:spPr>
          <a:xfrm>
            <a:off x="521494" y="36944"/>
            <a:ext cx="11149012" cy="26707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13BE5F-D034-981F-58B6-37F617ED7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7716"/>
            <a:ext cx="10515600" cy="3693083"/>
          </a:xfrm>
        </p:spPr>
        <p:txBody>
          <a:bodyPr>
            <a:normAutofit/>
          </a:bodyPr>
          <a:lstStyle/>
          <a:p>
            <a:r>
              <a:rPr lang="en-US" dirty="0"/>
              <a:t>European Health Data Space</a:t>
            </a:r>
          </a:p>
          <a:p>
            <a:r>
              <a:rPr lang="en-US" dirty="0"/>
              <a:t>AI Act</a:t>
            </a:r>
          </a:p>
          <a:p>
            <a:pPr marL="0" indent="0">
              <a:buNone/>
            </a:pPr>
            <a:r>
              <a:rPr lang="en-US" dirty="0"/>
              <a:t>Advice in four key areas:</a:t>
            </a:r>
          </a:p>
          <a:p>
            <a:pPr marL="514350" indent="-514350">
              <a:buAutoNum type="arabicPeriod"/>
            </a:pPr>
            <a:r>
              <a:rPr lang="en-US" dirty="0"/>
              <a:t>Digital health literacy</a:t>
            </a:r>
          </a:p>
          <a:p>
            <a:pPr marL="514350" indent="-514350">
              <a:buAutoNum type="arabicPeriod"/>
            </a:pPr>
            <a:r>
              <a:rPr lang="en-US" dirty="0"/>
              <a:t>Support healthcare professionals by design</a:t>
            </a:r>
          </a:p>
          <a:p>
            <a:pPr marL="514350" indent="-514350">
              <a:buAutoNum type="arabicPeriod"/>
            </a:pPr>
            <a:r>
              <a:rPr lang="en-US" dirty="0"/>
              <a:t>Equity and safety</a:t>
            </a:r>
          </a:p>
          <a:p>
            <a:pPr marL="514350" indent="-514350">
              <a:buAutoNum type="arabicPeriod"/>
            </a:pPr>
            <a:r>
              <a:rPr lang="en-US" dirty="0"/>
              <a:t>Privacy and transparent secondary use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6F82C6-08A7-1293-1E9B-CEB16D57B92A}"/>
              </a:ext>
            </a:extLst>
          </p:cNvPr>
          <p:cNvSpPr txBox="1"/>
          <p:nvPr/>
        </p:nvSpPr>
        <p:spPr>
          <a:xfrm>
            <a:off x="678655" y="1735931"/>
            <a:ext cx="5742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enir Next LT Pro" panose="020B0504020202020204" pitchFamily="34" charset="0"/>
              </a:rPr>
              <a:t>E-health</a:t>
            </a:r>
            <a:endParaRPr lang="nl-NL" sz="3600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3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ADE9BA-A83E-C2CA-EB09-0439A36A0A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5402" b="3464"/>
          <a:stretch/>
        </p:blipFill>
        <p:spPr>
          <a:xfrm>
            <a:off x="521494" y="36944"/>
            <a:ext cx="11149012" cy="26707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13BE5F-D034-981F-58B6-37F617ED7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7717"/>
            <a:ext cx="10515600" cy="2747582"/>
          </a:xfrm>
        </p:spPr>
        <p:txBody>
          <a:bodyPr>
            <a:normAutofit/>
          </a:bodyPr>
          <a:lstStyle/>
          <a:p>
            <a:r>
              <a:rPr lang="en-US" dirty="0"/>
              <a:t>Medical deserts</a:t>
            </a:r>
          </a:p>
          <a:p>
            <a:r>
              <a:rPr lang="en-US" dirty="0"/>
              <a:t>Residents view on work/study report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6F82C6-08A7-1293-1E9B-CEB16D57B92A}"/>
              </a:ext>
            </a:extLst>
          </p:cNvPr>
          <p:cNvSpPr txBox="1"/>
          <p:nvPr/>
        </p:nvSpPr>
        <p:spPr>
          <a:xfrm>
            <a:off x="678655" y="1735931"/>
            <a:ext cx="5742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enir Next LT Pro" panose="020B0504020202020204" pitchFamily="34" charset="0"/>
              </a:rPr>
              <a:t>Upcoming</a:t>
            </a:r>
            <a:endParaRPr lang="nl-NL" sz="3600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584</Words>
  <Application>Microsoft Office PowerPoint</Application>
  <PresentationFormat>Widescreen</PresentationFormat>
  <Paragraphs>57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 Uijldert</dc:creator>
  <cp:lastModifiedBy>Wilma Gietman</cp:lastModifiedBy>
  <cp:revision>5</cp:revision>
  <dcterms:created xsi:type="dcterms:W3CDTF">2022-09-30T18:39:02Z</dcterms:created>
  <dcterms:modified xsi:type="dcterms:W3CDTF">2023-10-07T05:55:12Z</dcterms:modified>
</cp:coreProperties>
</file>