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43C_36250654.xml" ContentType="application/vnd.ms-powerpoint.comments+xml"/>
  <Override PartName="/ppt/comments/modernComment_457_922CE622.xml" ContentType="application/vnd.ms-powerpoint.comment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43.JPG" ContentType="image/jpeg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424" r:id="rId2"/>
    <p:sldId id="425" r:id="rId3"/>
    <p:sldId id="388" r:id="rId4"/>
    <p:sldId id="393" r:id="rId5"/>
    <p:sldId id="395" r:id="rId6"/>
    <p:sldId id="394" r:id="rId7"/>
    <p:sldId id="360" r:id="rId8"/>
    <p:sldId id="426" r:id="rId9"/>
    <p:sldId id="427" r:id="rId10"/>
    <p:sldId id="402" r:id="rId11"/>
    <p:sldId id="401" r:id="rId12"/>
    <p:sldId id="1106" r:id="rId13"/>
    <p:sldId id="423" r:id="rId14"/>
    <p:sldId id="1105" r:id="rId15"/>
    <p:sldId id="1107" r:id="rId16"/>
    <p:sldId id="1084" r:id="rId17"/>
    <p:sldId id="1111" r:id="rId18"/>
    <p:sldId id="273" r:id="rId19"/>
    <p:sldId id="301" r:id="rId20"/>
    <p:sldId id="389" r:id="rId21"/>
    <p:sldId id="1096" r:id="rId22"/>
    <p:sldId id="1092" r:id="rId23"/>
    <p:sldId id="1102" r:id="rId24"/>
    <p:sldId id="1104" r:id="rId25"/>
  </p:sldIdLst>
  <p:sldSz cx="20104100" cy="11309350"/>
  <p:notesSz cx="20104100" cy="1130935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688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3ADA4C-59A9-3638-163E-4A1EB9B7B00D}" name="Wilma Gietman" initials="WG" userId="S::w.gietman@trentt.com::37efc1d9-5066-4a55-9ed2-ad6c8d61d4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6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/>
    <p:restoredTop sz="94231"/>
  </p:normalViewPr>
  <p:slideViewPr>
    <p:cSldViewPr>
      <p:cViewPr varScale="1">
        <p:scale>
          <a:sx n="72" d="100"/>
          <a:sy n="72" d="100"/>
        </p:scale>
        <p:origin x="180" y="60"/>
      </p:cViewPr>
      <p:guideLst>
        <p:guide orient="horz" pos="2880"/>
        <p:guide pos="2160"/>
        <p:guide orient="horz" pos="268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83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43C_3625065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09FC0B-C45D-4141-B082-DCAEEA503BB9}" authorId="{F33ADA4C-59A9-3638-163E-4A1EB9B7B00D}" created="2023-04-24T12:03:50.0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08396116" sldId="1084"/>
      <ac:spMk id="3" creationId="{4855D32F-372A-8AE3-AB73-5DA5FB3273C9}"/>
    </ac:deMkLst>
    <p188:replyLst>
      <p188:reply id="{A1B06373-5314-4D89-A442-04383839AC18}" authorId="{F33ADA4C-59A9-3638-163E-4A1EB9B7B00D}" created="2023-04-24T12:29:23.277">
        <p188:txBody>
          <a:bodyPr/>
          <a:lstStyle/>
          <a:p>
            <a:r>
              <a:rPr lang="en-GB"/>
              <a:t>Info PV &amp; Examfolio toegevoegd</a:t>
            </a:r>
          </a:p>
        </p188:txBody>
      </p188:reply>
    </p188:replyLst>
    <p188:txBody>
      <a:bodyPr/>
      <a:lstStyle/>
      <a:p>
        <a:r>
          <a:rPr lang="en-GB"/>
          <a:t>assessment</a:t>
        </a:r>
      </a:p>
    </p188:txBody>
  </p188:cm>
</p188:cmLst>
</file>

<file path=ppt/comments/modernComment_457_922CE62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7655419-05E7-416F-89DB-540A87FD67D8}" authorId="{F33ADA4C-59A9-3638-163E-4A1EB9B7B00D}" created="2023-04-24T12:03:50.021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452416034" sldId="1111"/>
      <ac:spMk id="3" creationId="{4855D32F-372A-8AE3-AB73-5DA5FB3273C9}"/>
    </ac:deMkLst>
    <p188:replyLst>
      <p188:reply id="{A1B06373-5314-4D89-A442-04383839AC18}" authorId="{F33ADA4C-59A9-3638-163E-4A1EB9B7B00D}" created="2023-04-24T12:29:23.277">
        <p188:txBody>
          <a:bodyPr/>
          <a:lstStyle/>
          <a:p>
            <a:r>
              <a:rPr lang="en-GB"/>
              <a:t>Info PV &amp; Examfolio toegevoegd</a:t>
            </a:r>
          </a:p>
        </p188:txBody>
      </p188:reply>
    </p188:replyLst>
    <p188:txBody>
      <a:bodyPr/>
      <a:lstStyle/>
      <a:p>
        <a:r>
          <a:rPr lang="en-GB"/>
          <a:t>assessment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AEC731-A03A-4336-B2AB-F04A988E10F2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F298E2BA-AE59-4212-AAED-72DF013EDA8C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>
        <a:solidFill>
          <a:srgbClr val="A5A5A5"/>
        </a:solidFill>
      </dgm:spPr>
      <dgm:t>
        <a:bodyPr/>
        <a:lstStyle/>
        <a:p>
          <a:r>
            <a:rPr lang="nl-BE" sz="24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Preparation</a:t>
          </a:r>
        </a:p>
      </dgm:t>
    </dgm:pt>
    <dgm:pt modelId="{399B67BF-161B-413B-8E18-D3B6D804E1CD}" type="parTrans" cxnId="{613749C0-2C91-4579-8126-A13C759632B2}">
      <dgm:prSet/>
      <dgm:spPr/>
      <dgm:t>
        <a:bodyPr/>
        <a:lstStyle/>
        <a:p>
          <a:endParaRPr lang="nl-BE" sz="1050" b="1" i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C416A363-AB9E-4776-8CCD-85765000105A}" type="sibTrans" cxnId="{613749C0-2C91-4579-8126-A13C759632B2}">
      <dgm:prSet/>
      <dgm:spPr/>
      <dgm:t>
        <a:bodyPr/>
        <a:lstStyle/>
        <a:p>
          <a:endParaRPr lang="nl-BE" sz="1050" b="1" i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8FFB7879-BC86-4FF3-A3EA-333F9A0A2EC2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A6C83E"/>
        </a:solidFill>
      </dgm:spPr>
      <dgm:t>
        <a:bodyPr/>
        <a:lstStyle/>
        <a:p>
          <a:r>
            <a:rPr lang="nl-BE" sz="24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Taking the test</a:t>
          </a:r>
        </a:p>
      </dgm:t>
    </dgm:pt>
    <dgm:pt modelId="{91054AE7-9FD8-4D6F-A28D-FB4B9472A13B}" type="parTrans" cxnId="{B53464E0-E2E1-4A17-893C-ED83D16AD83F}">
      <dgm:prSet/>
      <dgm:spPr/>
      <dgm:t>
        <a:bodyPr/>
        <a:lstStyle/>
        <a:p>
          <a:endParaRPr lang="nl-BE" sz="1050" b="1" i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B0428118-DF79-4269-8B8F-CDE57454ABEF}" type="sibTrans" cxnId="{B53464E0-E2E1-4A17-893C-ED83D16AD83F}">
      <dgm:prSet/>
      <dgm:spPr/>
      <dgm:t>
        <a:bodyPr/>
        <a:lstStyle/>
        <a:p>
          <a:endParaRPr lang="nl-BE" sz="1050" b="1" i="0">
            <a:latin typeface="Helvetica Neue Light" panose="02000403000000020004" pitchFamily="2" charset="0"/>
            <a:ea typeface="Helvetica Neue Light" panose="02000403000000020004" pitchFamily="2" charset="0"/>
          </a:endParaRPr>
        </a:p>
      </dgm:t>
    </dgm:pt>
    <dgm:pt modelId="{DAEBCE3A-DB55-664F-B92C-9BC598B38A8B}">
      <dgm:prSet phldrT="[Text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rgbClr val="5B732A"/>
        </a:solidFill>
      </dgm:spPr>
      <dgm:t>
        <a:bodyPr/>
        <a:lstStyle/>
        <a:p>
          <a:r>
            <a:rPr lang="nl-BE" sz="2400" b="1" i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Results/reports</a:t>
          </a:r>
        </a:p>
      </dgm:t>
    </dgm:pt>
    <dgm:pt modelId="{CA53F687-D906-604A-ACEE-50808F32279E}" type="parTrans" cxnId="{31CA76F0-6436-964C-91B8-99D53706E482}">
      <dgm:prSet/>
      <dgm:spPr/>
      <dgm:t>
        <a:bodyPr/>
        <a:lstStyle/>
        <a:p>
          <a:endParaRPr lang="fr-FR" b="1"/>
        </a:p>
      </dgm:t>
    </dgm:pt>
    <dgm:pt modelId="{8D0B9415-8BBA-E041-BCBB-DD141895ABB9}" type="sibTrans" cxnId="{31CA76F0-6436-964C-91B8-99D53706E482}">
      <dgm:prSet/>
      <dgm:spPr/>
      <dgm:t>
        <a:bodyPr/>
        <a:lstStyle/>
        <a:p>
          <a:endParaRPr lang="fr-FR" b="1"/>
        </a:p>
      </dgm:t>
    </dgm:pt>
    <dgm:pt modelId="{0A758C8E-17F8-4A22-BA58-D676785F57E8}" type="pres">
      <dgm:prSet presAssocID="{15AEC731-A03A-4336-B2AB-F04A988E10F2}" presName="Name0" presStyleCnt="0">
        <dgm:presLayoutVars>
          <dgm:dir/>
          <dgm:animLvl val="lvl"/>
          <dgm:resizeHandles val="exact"/>
        </dgm:presLayoutVars>
      </dgm:prSet>
      <dgm:spPr/>
    </dgm:pt>
    <dgm:pt modelId="{F02713C6-7D4D-4F13-A459-A7D8025FB338}" type="pres">
      <dgm:prSet presAssocID="{F298E2BA-AE59-4212-AAED-72DF013EDA8C}" presName="parTxOnly" presStyleLbl="node1" presStyleIdx="0" presStyleCnt="3" custScaleX="26307" custLinFactX="-3167" custLinFactNeighborX="-100000" custLinFactNeighborY="3122">
        <dgm:presLayoutVars>
          <dgm:chMax val="0"/>
          <dgm:chPref val="0"/>
          <dgm:bulletEnabled val="1"/>
        </dgm:presLayoutVars>
      </dgm:prSet>
      <dgm:spPr/>
    </dgm:pt>
    <dgm:pt modelId="{6574EA29-9E0F-47D3-BB7A-1AEA9521E55B}" type="pres">
      <dgm:prSet presAssocID="{C416A363-AB9E-4776-8CCD-85765000105A}" presName="parTxOnlySpace" presStyleCnt="0"/>
      <dgm:spPr/>
    </dgm:pt>
    <dgm:pt modelId="{3B7F9427-1D25-439D-A21A-A9958BBEAD21}" type="pres">
      <dgm:prSet presAssocID="{8FFB7879-BC86-4FF3-A3EA-333F9A0A2EC2}" presName="parTxOnly" presStyleLbl="node1" presStyleIdx="1" presStyleCnt="3" custScaleX="32867" custLinFactNeighborX="-1608" custLinFactNeighborY="-1441">
        <dgm:presLayoutVars>
          <dgm:chMax val="0"/>
          <dgm:chPref val="0"/>
          <dgm:bulletEnabled val="1"/>
        </dgm:presLayoutVars>
      </dgm:prSet>
      <dgm:spPr/>
    </dgm:pt>
    <dgm:pt modelId="{B65FE730-987C-4C64-83EF-C7D8921B8A4F}" type="pres">
      <dgm:prSet presAssocID="{B0428118-DF79-4269-8B8F-CDE57454ABEF}" presName="parTxOnlySpace" presStyleCnt="0"/>
      <dgm:spPr/>
    </dgm:pt>
    <dgm:pt modelId="{146F1698-F4A1-4449-B560-C54BC6CC7909}" type="pres">
      <dgm:prSet presAssocID="{DAEBCE3A-DB55-664F-B92C-9BC598B38A8B}" presName="parTxOnly" presStyleLbl="node1" presStyleIdx="2" presStyleCnt="3" custScaleX="40034" custLinFactNeighborX="96919" custLinFactNeighborY="2256">
        <dgm:presLayoutVars>
          <dgm:chMax val="0"/>
          <dgm:chPref val="0"/>
          <dgm:bulletEnabled val="1"/>
        </dgm:presLayoutVars>
      </dgm:prSet>
      <dgm:spPr/>
    </dgm:pt>
  </dgm:ptLst>
  <dgm:cxnLst>
    <dgm:cxn modelId="{B6330308-91F9-4262-A2EB-D903366130A5}" type="presOf" srcId="{8FFB7879-BC86-4FF3-A3EA-333F9A0A2EC2}" destId="{3B7F9427-1D25-439D-A21A-A9958BBEAD21}" srcOrd="0" destOrd="0" presId="urn:microsoft.com/office/officeart/2005/8/layout/chevron1"/>
    <dgm:cxn modelId="{68F81846-6E47-414B-9EEB-C862F9B09875}" type="presOf" srcId="{DAEBCE3A-DB55-664F-B92C-9BC598B38A8B}" destId="{146F1698-F4A1-4449-B560-C54BC6CC7909}" srcOrd="0" destOrd="0" presId="urn:microsoft.com/office/officeart/2005/8/layout/chevron1"/>
    <dgm:cxn modelId="{70BE4D9A-4ED0-4BC5-80A6-07AEC865D391}" type="presOf" srcId="{15AEC731-A03A-4336-B2AB-F04A988E10F2}" destId="{0A758C8E-17F8-4A22-BA58-D676785F57E8}" srcOrd="0" destOrd="0" presId="urn:microsoft.com/office/officeart/2005/8/layout/chevron1"/>
    <dgm:cxn modelId="{8B4BEEBE-A367-40AF-9573-4E0078A2AF29}" type="presOf" srcId="{F298E2BA-AE59-4212-AAED-72DF013EDA8C}" destId="{F02713C6-7D4D-4F13-A459-A7D8025FB338}" srcOrd="0" destOrd="0" presId="urn:microsoft.com/office/officeart/2005/8/layout/chevron1"/>
    <dgm:cxn modelId="{613749C0-2C91-4579-8126-A13C759632B2}" srcId="{15AEC731-A03A-4336-B2AB-F04A988E10F2}" destId="{F298E2BA-AE59-4212-AAED-72DF013EDA8C}" srcOrd="0" destOrd="0" parTransId="{399B67BF-161B-413B-8E18-D3B6D804E1CD}" sibTransId="{C416A363-AB9E-4776-8CCD-85765000105A}"/>
    <dgm:cxn modelId="{B53464E0-E2E1-4A17-893C-ED83D16AD83F}" srcId="{15AEC731-A03A-4336-B2AB-F04A988E10F2}" destId="{8FFB7879-BC86-4FF3-A3EA-333F9A0A2EC2}" srcOrd="1" destOrd="0" parTransId="{91054AE7-9FD8-4D6F-A28D-FB4B9472A13B}" sibTransId="{B0428118-DF79-4269-8B8F-CDE57454ABEF}"/>
    <dgm:cxn modelId="{31CA76F0-6436-964C-91B8-99D53706E482}" srcId="{15AEC731-A03A-4336-B2AB-F04A988E10F2}" destId="{DAEBCE3A-DB55-664F-B92C-9BC598B38A8B}" srcOrd="2" destOrd="0" parTransId="{CA53F687-D906-604A-ACEE-50808F32279E}" sibTransId="{8D0B9415-8BBA-E041-BCBB-DD141895ABB9}"/>
    <dgm:cxn modelId="{964F6D32-D506-46C6-9909-19EE3E8FBD96}" type="presParOf" srcId="{0A758C8E-17F8-4A22-BA58-D676785F57E8}" destId="{F02713C6-7D4D-4F13-A459-A7D8025FB338}" srcOrd="0" destOrd="0" presId="urn:microsoft.com/office/officeart/2005/8/layout/chevron1"/>
    <dgm:cxn modelId="{3DB774B5-C497-4F8F-BB48-E9058CDFF8E9}" type="presParOf" srcId="{0A758C8E-17F8-4A22-BA58-D676785F57E8}" destId="{6574EA29-9E0F-47D3-BB7A-1AEA9521E55B}" srcOrd="1" destOrd="0" presId="urn:microsoft.com/office/officeart/2005/8/layout/chevron1"/>
    <dgm:cxn modelId="{0D6AD79E-2F75-4FF9-BB66-FEF87C99DC93}" type="presParOf" srcId="{0A758C8E-17F8-4A22-BA58-D676785F57E8}" destId="{3B7F9427-1D25-439D-A21A-A9958BBEAD21}" srcOrd="2" destOrd="0" presId="urn:microsoft.com/office/officeart/2005/8/layout/chevron1"/>
    <dgm:cxn modelId="{82CE2989-06FA-4325-8A48-DD9D3AE12F3B}" type="presParOf" srcId="{0A758C8E-17F8-4A22-BA58-D676785F57E8}" destId="{B65FE730-987C-4C64-83EF-C7D8921B8A4F}" srcOrd="3" destOrd="0" presId="urn:microsoft.com/office/officeart/2005/8/layout/chevron1"/>
    <dgm:cxn modelId="{2946E650-3ECA-5F47-8734-91DCC059D533}" type="presParOf" srcId="{0A758C8E-17F8-4A22-BA58-D676785F57E8}" destId="{146F1698-F4A1-4449-B560-C54BC6CC7909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713C6-7D4D-4F13-A459-A7D8025FB338}">
      <dsp:nvSpPr>
        <dsp:cNvPr id="0" name=""/>
        <dsp:cNvSpPr/>
      </dsp:nvSpPr>
      <dsp:spPr>
        <a:xfrm>
          <a:off x="0" y="0"/>
          <a:ext cx="5025559" cy="863914"/>
        </a:xfrm>
        <a:prstGeom prst="chevron">
          <a:avLst/>
        </a:prstGeom>
        <a:solidFill>
          <a:srgbClr val="A5A5A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Preparation</a:t>
          </a:r>
        </a:p>
      </dsp:txBody>
      <dsp:txXfrm>
        <a:off x="431957" y="0"/>
        <a:ext cx="4161645" cy="863914"/>
      </dsp:txXfrm>
    </dsp:sp>
    <dsp:sp modelId="{3B7F9427-1D25-439D-A21A-A9958BBEAD21}">
      <dsp:nvSpPr>
        <dsp:cNvPr id="0" name=""/>
        <dsp:cNvSpPr/>
      </dsp:nvSpPr>
      <dsp:spPr>
        <a:xfrm>
          <a:off x="5079827" y="0"/>
          <a:ext cx="6278749" cy="863914"/>
        </a:xfrm>
        <a:prstGeom prst="chevron">
          <a:avLst/>
        </a:prstGeom>
        <a:solidFill>
          <a:srgbClr val="A6C83E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Taking the test</a:t>
          </a:r>
        </a:p>
      </dsp:txBody>
      <dsp:txXfrm>
        <a:off x="5511784" y="0"/>
        <a:ext cx="5414835" cy="863914"/>
      </dsp:txXfrm>
    </dsp:sp>
    <dsp:sp modelId="{146F1698-F4A1-4449-B560-C54BC6CC7909}">
      <dsp:nvSpPr>
        <dsp:cNvPr id="0" name=""/>
        <dsp:cNvSpPr/>
      </dsp:nvSpPr>
      <dsp:spPr>
        <a:xfrm>
          <a:off x="11330437" y="0"/>
          <a:ext cx="7647897" cy="863914"/>
        </a:xfrm>
        <a:prstGeom prst="chevron">
          <a:avLst/>
        </a:prstGeom>
        <a:solidFill>
          <a:srgbClr val="5B732A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6012" tIns="32004" rIns="32004" bIns="32004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400" b="1" i="0" kern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rPr>
            <a:t>Results/reports</a:t>
          </a:r>
        </a:p>
      </dsp:txBody>
      <dsp:txXfrm>
        <a:off x="11762394" y="0"/>
        <a:ext cx="6783983" cy="863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6D00E0-2E43-AC42-9FC5-B4554B3A0EED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2811B-88A4-FE4A-BAAE-F32F5FD925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57616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D2811B-88A4-FE4A-BAAE-F32F5FD925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798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4BD17B-5AD3-489F-8EC8-EE247FDD0E31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76814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out pictu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6744A3F-3AE1-4DA9-BCDF-B8B44A6C66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01960" y="1939095"/>
            <a:ext cx="17465120" cy="3937329"/>
          </a:xfrm>
        </p:spPr>
        <p:txBody>
          <a:bodyPr anchor="b">
            <a:normAutofit/>
          </a:bodyPr>
          <a:lstStyle>
            <a:lvl1pPr algn="ctr">
              <a:defRPr sz="8245">
                <a:solidFill>
                  <a:srgbClr val="A6C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add title</a:t>
            </a:r>
            <a:endParaRPr lang="en-BE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5047DCE-1540-4CC6-9CA2-4D05347FCD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01960" y="6028263"/>
            <a:ext cx="17465120" cy="2730474"/>
          </a:xfrm>
        </p:spPr>
        <p:txBody>
          <a:bodyPr>
            <a:normAutofit/>
          </a:bodyPr>
          <a:lstStyle>
            <a:lvl1pPr marL="0" indent="0" algn="ctr">
              <a:buNone/>
              <a:defRPr sz="4123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 dirty="0"/>
              <a:t>Click to add subtitle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321932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k object 17"/>
          <p:cNvSpPr/>
          <p:nvPr/>
        </p:nvSpPr>
        <p:spPr>
          <a:xfrm>
            <a:off x="0" y="0"/>
            <a:ext cx="4320540" cy="11308715"/>
          </a:xfrm>
          <a:custGeom>
            <a:avLst/>
            <a:gdLst/>
            <a:ahLst/>
            <a:cxnLst/>
            <a:rect l="l" t="t" r="r" b="b"/>
            <a:pathLst>
              <a:path w="4320540" h="11308715">
                <a:moveTo>
                  <a:pt x="4320350" y="0"/>
                </a:moveTo>
                <a:lnTo>
                  <a:pt x="0" y="0"/>
                </a:lnTo>
                <a:lnTo>
                  <a:pt x="0" y="11308556"/>
                </a:lnTo>
                <a:lnTo>
                  <a:pt x="2990547" y="11308556"/>
                </a:lnTo>
                <a:lnTo>
                  <a:pt x="432035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76951" y="376951"/>
            <a:ext cx="2787210" cy="11872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86A28-A1FA-6E48-97F0-B5C9EEE12F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299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C663A-F157-1447-85AD-34B30F0735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0028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C509A-1A48-AB42-A12C-9A68D90F7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7EBB2053-D32C-D646-AA9E-05840EFA4326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8E2DD-8D9F-6641-B602-1155DE059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FB874-3D57-FB48-8AAD-4C767E16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DC9F42F6-104C-4943-867A-A7A9889AC4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0767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-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D15B3B2-F23B-4143-9A22-2DB3EE5B1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2933736"/>
            <a:ext cx="17339786" cy="7175679"/>
          </a:xfrm>
        </p:spPr>
        <p:txBody>
          <a:bodyPr>
            <a:normAutofit/>
          </a:bodyPr>
          <a:lstStyle>
            <a:lvl1pPr>
              <a:defRPr sz="3298"/>
            </a:lvl1pPr>
            <a:lvl2pPr>
              <a:defRPr sz="2968"/>
            </a:lvl2pPr>
            <a:lvl3pPr>
              <a:defRPr sz="2638"/>
            </a:lvl3pPr>
            <a:lvl4pPr>
              <a:defRPr sz="2309"/>
            </a:lvl4pPr>
            <a:lvl5pPr>
              <a:defRPr sz="2309"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2DF358D-36DE-4FD7-9BD5-39DA16EB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17696"/>
            <a:ext cx="4623943" cy="276999"/>
          </a:xfrm>
        </p:spPr>
        <p:txBody>
          <a:bodyPr/>
          <a:lstStyle/>
          <a:p>
            <a:fld id="{06CE8AA4-F8B9-40DC-B4BC-B628BC136BD5}" type="datetimeFigureOut">
              <a:rPr lang="nl-BE" smtClean="0"/>
              <a:t>16/10/2023</a:t>
            </a:fld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7831ABC-F822-4975-9FD3-C32B8B8F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17696"/>
            <a:ext cx="6433312" cy="276999"/>
          </a:xfr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B5155A-ACF0-4BBE-BECF-BDC1309E2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17696"/>
            <a:ext cx="4623943" cy="276999"/>
          </a:xfrm>
        </p:spPr>
        <p:txBody>
          <a:bodyPr/>
          <a:lstStyle/>
          <a:p>
            <a:fld id="{A6F1568E-E098-4DCD-ADF6-1CE23D9AF610}" type="slidenum">
              <a:rPr lang="nl-BE" smtClean="0"/>
              <a:t>‹#›</a:t>
            </a:fld>
            <a:endParaRPr lang="nl-BE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8609C1C9-8F10-49FD-81F2-AE998742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090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+ picture"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80EB928D-D0EC-462D-98E3-DBA57587AF52}"/>
              </a:ext>
            </a:extLst>
          </p:cNvPr>
          <p:cNvSpPr/>
          <p:nvPr userDrawn="1"/>
        </p:nvSpPr>
        <p:spPr>
          <a:xfrm rot="16200000">
            <a:off x="9345718" y="484610"/>
            <a:ext cx="11309353" cy="10340126"/>
          </a:xfrm>
          <a:prstGeom prst="round2SameRect">
            <a:avLst>
              <a:gd name="adj1" fmla="val 4619"/>
              <a:gd name="adj2" fmla="val 0"/>
            </a:avLst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2968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DB0A05-72A8-354E-A520-D45D5FCD3C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23821" y="1192457"/>
            <a:ext cx="7870536" cy="3937329"/>
          </a:xfrm>
        </p:spPr>
        <p:txBody>
          <a:bodyPr anchor="b">
            <a:normAutofit/>
          </a:bodyPr>
          <a:lstStyle>
            <a:lvl1pPr algn="l">
              <a:defRPr sz="6596">
                <a:solidFill>
                  <a:srgbClr val="A6CF3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</a:t>
            </a:r>
            <a:r>
              <a:rPr lang="en-US" noProof="0" dirty="0"/>
              <a:t>add</a:t>
            </a:r>
            <a:r>
              <a:rPr lang="en-GB" dirty="0"/>
              <a:t> title</a:t>
            </a:r>
            <a:endParaRPr lang="en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A02CEB-AC46-954E-B3C8-B1D6BF140C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23821" y="5281625"/>
            <a:ext cx="7870536" cy="2730474"/>
          </a:xfrm>
        </p:spPr>
        <p:txBody>
          <a:bodyPr>
            <a:normAutofit/>
          </a:bodyPr>
          <a:lstStyle>
            <a:lvl1pPr marL="0" indent="0" algn="l">
              <a:buNone/>
              <a:defRPr sz="329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en-GB" dirty="0"/>
              <a:t>Click to add subtitle</a:t>
            </a:r>
            <a:endParaRPr lang="en-BE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9EC7B729-ED1E-44A1-9976-2103B02E7E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049" y="10116894"/>
            <a:ext cx="3440143" cy="810155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1CE13CA-E751-4D03-9FD8-3493241C293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052051" y="-5"/>
            <a:ext cx="10898538" cy="541568"/>
          </a:xfrm>
          <a:prstGeom prst="roundRect">
            <a:avLst>
              <a:gd name="adj" fmla="val 4864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BE" dirty="0"/>
              <a:t>Click on icon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add</a:t>
            </a:r>
            <a:r>
              <a:rPr lang="nl-BE" dirty="0"/>
              <a:t> picture</a:t>
            </a:r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18904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xe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07C0843B-763B-4DE9-B4E0-5C27FBD6A4E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0052051" y="0"/>
            <a:ext cx="10052038" cy="1093216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72000" tIns="72000" rIns="72000" bIns="72000">
            <a:noAutofit/>
          </a:bodyPr>
          <a:lstStyle>
            <a:lvl1pPr marL="0" indent="0">
              <a:buFont typeface="Arial" panose="020B0604020202020204" pitchFamily="34" charset="0"/>
              <a:buNone/>
              <a:defRPr sz="2800"/>
            </a:lvl1pPr>
          </a:lstStyle>
          <a:p>
            <a:r>
              <a:rPr lang="en-GB" noProof="0"/>
              <a:t>Click on the icon to add a picture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1F1C8AF9-C275-4C01-AA66-B9462B4699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4001" y="1214768"/>
            <a:ext cx="8064000" cy="779780"/>
          </a:xfrm>
        </p:spPr>
        <p:txBody>
          <a:bodyPr/>
          <a:lstStyle>
            <a:lvl1pPr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 noProof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B930E8-E4FD-4F3E-9F88-BCACC61949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94001" y="3238805"/>
            <a:ext cx="8064000" cy="3077766"/>
          </a:xfrm>
        </p:spPr>
        <p:txBody>
          <a:bodyPr/>
          <a:lstStyle>
            <a:lvl1pPr>
              <a:defRPr sz="40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 noProof="0"/>
              <a:t>Tekststijl van het model bewerken
Tweede niveau
Derde niveau
Vierde niveau
Vijfde niveau</a:t>
            </a:r>
            <a:endParaRPr lang="en-GB" noProof="0"/>
          </a:p>
        </p:txBody>
      </p:sp>
      <p:sp>
        <p:nvSpPr>
          <p:cNvPr id="15" name="object 3">
            <a:extLst>
              <a:ext uri="{FF2B5EF4-FFF2-40B4-BE49-F238E27FC236}">
                <a16:creationId xmlns:a16="http://schemas.microsoft.com/office/drawing/2014/main" id="{41ED0BBA-F65C-4313-BC2D-0C3D2A3E3595}"/>
              </a:ext>
            </a:extLst>
          </p:cNvPr>
          <p:cNvSpPr/>
          <p:nvPr userDrawn="1"/>
        </p:nvSpPr>
        <p:spPr>
          <a:xfrm>
            <a:off x="1504951" y="10932161"/>
            <a:ext cx="18599150" cy="377189"/>
          </a:xfrm>
          <a:custGeom>
            <a:avLst/>
            <a:gdLst/>
            <a:ahLst/>
            <a:cxnLst/>
            <a:rect l="l" t="t" r="r" b="b"/>
            <a:pathLst>
              <a:path w="18599150" h="377190">
                <a:moveTo>
                  <a:pt x="0" y="376951"/>
                </a:moveTo>
                <a:lnTo>
                  <a:pt x="18598763" y="376951"/>
                </a:lnTo>
                <a:lnTo>
                  <a:pt x="18598763" y="0"/>
                </a:lnTo>
                <a:lnTo>
                  <a:pt x="0" y="0"/>
                </a:lnTo>
                <a:lnTo>
                  <a:pt x="0" y="37695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lIns="0" tIns="0" rIns="0" bIns="0" rtlCol="0"/>
          <a:lstStyle/>
          <a:p>
            <a:endParaRPr lang="en-GB" sz="1801" noProof="0"/>
          </a:p>
        </p:txBody>
      </p:sp>
    </p:spTree>
    <p:extLst>
      <p:ext uri="{BB962C8B-B14F-4D97-AF65-F5344CB8AC3E}">
        <p14:creationId xmlns:p14="http://schemas.microsoft.com/office/powerpoint/2010/main" val="58425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6939936" y="376951"/>
            <a:ext cx="2787210" cy="11872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4251" y="585709"/>
            <a:ext cx="19375596" cy="7797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626B81"/>
                </a:solidFill>
                <a:latin typeface="Lato Semibold"/>
                <a:cs typeface="Lato Semibold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10/16/2023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uems.eu/media-and-library/documents/adopted-documents/2026" TargetMode="Externa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43C_3625065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microsoft.com/office/2018/10/relationships/comments" Target="../comments/modernComment_457_922CE62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diagramData" Target="../diagrams/data1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11" Type="http://schemas.openxmlformats.org/officeDocument/2006/relationships/image" Target="../media/image34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38.png"/><Relationship Id="rId10" Type="http://schemas.openxmlformats.org/officeDocument/2006/relationships/image" Target="../media/image3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AP49f_qmpyA" TargetMode="External"/><Relationship Id="rId2" Type="http://schemas.openxmlformats.org/officeDocument/2006/relationships/hyperlink" Target="https://www.youtube.com/watch?v=AP49f_qmpyA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283498" y="4704705"/>
            <a:ext cx="13571220" cy="3134133"/>
          </a:xfrm>
          <a:prstGeom prst="rect">
            <a:avLst/>
          </a:prstGeom>
        </p:spPr>
        <p:txBody>
          <a:bodyPr vert="horz" lIns="150791" tIns="75396" rIns="150791" bIns="753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937" b="1" dirty="0"/>
              <a:t>Click here to add text</a:t>
            </a:r>
          </a:p>
        </p:txBody>
      </p:sp>
      <p:sp>
        <p:nvSpPr>
          <p:cNvPr id="6" name="bk object 16">
            <a:extLst>
              <a:ext uri="{FF2B5EF4-FFF2-40B4-BE49-F238E27FC236}">
                <a16:creationId xmlns:a16="http://schemas.microsoft.com/office/drawing/2014/main" id="{A508B3B9-1495-D045-B5B8-7943B1A8CEAE}"/>
              </a:ext>
            </a:extLst>
          </p:cNvPr>
          <p:cNvSpPr/>
          <p:nvPr/>
        </p:nvSpPr>
        <p:spPr>
          <a:xfrm>
            <a:off x="5018274" y="878498"/>
            <a:ext cx="10101667" cy="6353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968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5C6573F-43A2-12D1-780A-175CAAC1724C}"/>
              </a:ext>
            </a:extLst>
          </p:cNvPr>
          <p:cNvSpPr txBox="1">
            <a:spLocks/>
          </p:cNvSpPr>
          <p:nvPr/>
        </p:nvSpPr>
        <p:spPr>
          <a:xfrm>
            <a:off x="3340865" y="7435873"/>
            <a:ext cx="13513854" cy="2137437"/>
          </a:xfrm>
          <a:prstGeom prst="rect">
            <a:avLst/>
          </a:prstGeom>
        </p:spPr>
        <p:txBody>
          <a:bodyPr vert="horz" lIns="150791" tIns="75396" rIns="150791" bIns="7539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nl-NL" sz="6600" b="1" dirty="0">
              <a:solidFill>
                <a:srgbClr val="8EB4E3"/>
              </a:solidFill>
            </a:endParaRPr>
          </a:p>
          <a:p>
            <a:r>
              <a:rPr lang="nl-NL" sz="4000" dirty="0"/>
              <a:t>Prof. Dr. </a:t>
            </a:r>
            <a:r>
              <a:rPr lang="nl-NL" sz="4000" dirty="0" err="1"/>
              <a:t>Serdar</a:t>
            </a:r>
            <a:r>
              <a:rPr lang="nl-NL" sz="4000" dirty="0"/>
              <a:t> </a:t>
            </a:r>
            <a:r>
              <a:rPr lang="nl-NL" sz="4000" dirty="0" err="1"/>
              <a:t>Tekgül</a:t>
            </a:r>
            <a:endParaRPr lang="nl-NL" sz="4000" dirty="0"/>
          </a:p>
          <a:p>
            <a:r>
              <a:rPr lang="nl-NL" sz="4000" dirty="0"/>
              <a:t>Prof. Dr. Guy Bogaert</a:t>
            </a:r>
            <a:endParaRPr lang="nl-NL" sz="6600" b="1" dirty="0">
              <a:solidFill>
                <a:srgbClr val="8EB4E3"/>
              </a:solidFill>
            </a:endParaRPr>
          </a:p>
          <a:p>
            <a:endParaRPr lang="nl-NL" sz="6600" b="1" dirty="0">
              <a:solidFill>
                <a:srgbClr val="8EB4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07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persoon, kleding, gebouw&#10;&#10;Automatisch gegenereerde beschrijving">
            <a:extLst>
              <a:ext uri="{FF2B5EF4-FFF2-40B4-BE49-F238E27FC236}">
                <a16:creationId xmlns:a16="http://schemas.microsoft.com/office/drawing/2014/main" id="{89C8E025-EF7F-99B0-106D-13ADFF0DA7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50" y="396875"/>
            <a:ext cx="15011400" cy="999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039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fbeelding 15" descr="Afbeelding met tekst, nummer, Lettertype, schermopname&#10;&#10;Automatisch gegenereerde beschrijving">
            <a:extLst>
              <a:ext uri="{FF2B5EF4-FFF2-40B4-BE49-F238E27FC236}">
                <a16:creationId xmlns:a16="http://schemas.microsoft.com/office/drawing/2014/main" id="{928E4A33-EA82-101A-9428-6FADE1C138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775" y="2301875"/>
            <a:ext cx="15068550" cy="762087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61D653C1-8441-638F-BC1F-3CE548EAF01F}"/>
              </a:ext>
            </a:extLst>
          </p:cNvPr>
          <p:cNvSpPr txBox="1"/>
          <p:nvPr/>
        </p:nvSpPr>
        <p:spPr>
          <a:xfrm>
            <a:off x="1441450" y="473075"/>
            <a:ext cx="10896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6600" b="1" dirty="0"/>
              <a:t>FEBU-2023 ORAL exam</a:t>
            </a:r>
          </a:p>
        </p:txBody>
      </p:sp>
    </p:spTree>
    <p:extLst>
      <p:ext uri="{BB962C8B-B14F-4D97-AF65-F5344CB8AC3E}">
        <p14:creationId xmlns:p14="http://schemas.microsoft.com/office/powerpoint/2010/main" val="31002337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5862E0-AA86-F5CB-3E60-E9F63A6E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EBU written 2023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00B447-2495-289D-4BE2-0A7D3347D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4154984"/>
          </a:xfrm>
        </p:spPr>
        <p:txBody>
          <a:bodyPr/>
          <a:lstStyle/>
          <a:p>
            <a:r>
              <a:rPr lang="nl-BE" sz="5400" dirty="0"/>
              <a:t>Date : Thursday 16. November 2023 14h – 16h30</a:t>
            </a:r>
          </a:p>
          <a:p>
            <a:endParaRPr lang="nl-BE" sz="5400" dirty="0"/>
          </a:p>
          <a:p>
            <a:endParaRPr lang="nl-BE" sz="5400" dirty="0"/>
          </a:p>
          <a:p>
            <a:endParaRPr lang="nl-BE" sz="5400" dirty="0"/>
          </a:p>
          <a:p>
            <a:r>
              <a:rPr lang="nl-BE" sz="5400" dirty="0"/>
              <a:t>Deadline registration: 10. September 2023 (!!!!!!!!)</a:t>
            </a:r>
          </a:p>
        </p:txBody>
      </p:sp>
    </p:spTree>
    <p:extLst>
      <p:ext uri="{BB962C8B-B14F-4D97-AF65-F5344CB8AC3E}">
        <p14:creationId xmlns:p14="http://schemas.microsoft.com/office/powerpoint/2010/main" val="235253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6649-B06F-1846-853F-DF5968715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252" y="930275"/>
            <a:ext cx="14640798" cy="1015663"/>
          </a:xfrm>
          <a:solidFill>
            <a:srgbClr val="626B81"/>
          </a:solidFill>
        </p:spPr>
        <p:txBody>
          <a:bodyPr/>
          <a:lstStyle/>
          <a:p>
            <a:r>
              <a:rPr lang="en-GB" sz="6600" dirty="0">
                <a:solidFill>
                  <a:schemeClr val="bg1"/>
                </a:solidFill>
              </a:rPr>
              <a:t>FO 24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72C710-6BB9-184D-B31A-D001AD687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8771632"/>
          </a:xfrm>
        </p:spPr>
        <p:txBody>
          <a:bodyPr/>
          <a:lstStyle/>
          <a:p>
            <a:r>
              <a:rPr lang="tr-TR" sz="6000" b="1" dirty="0" err="1">
                <a:latin typeface="Verdana" panose="020B0604030504040204" pitchFamily="34" charset="0"/>
              </a:rPr>
              <a:t>Date</a:t>
            </a:r>
            <a:r>
              <a:rPr lang="tr-TR" sz="6000" dirty="0">
                <a:latin typeface="Verdana" panose="020B0604030504040204" pitchFamily="34" charset="0"/>
              </a:rPr>
              <a:t>: </a:t>
            </a:r>
            <a:r>
              <a:rPr lang="tr-TR" sz="6000" dirty="0" err="1">
                <a:latin typeface="Verdana" panose="020B0604030504040204" pitchFamily="34" charset="0"/>
              </a:rPr>
              <a:t>Saturday</a:t>
            </a:r>
            <a:r>
              <a:rPr lang="tr-TR" sz="6000" dirty="0">
                <a:latin typeface="Verdana" panose="020B0604030504040204" pitchFamily="34" charset="0"/>
              </a:rPr>
              <a:t> 8. </a:t>
            </a:r>
            <a:r>
              <a:rPr lang="tr-TR" sz="6000" dirty="0" err="1">
                <a:latin typeface="Verdana" panose="020B0604030504040204" pitchFamily="34" charset="0"/>
              </a:rPr>
              <a:t>June</a:t>
            </a:r>
            <a:r>
              <a:rPr lang="tr-TR" sz="6000" dirty="0">
                <a:latin typeface="Verdana" panose="020B0604030504040204" pitchFamily="34" charset="0"/>
              </a:rPr>
              <a:t> 2024</a:t>
            </a:r>
          </a:p>
          <a:p>
            <a:endParaRPr lang="tr-TR" sz="6000" dirty="0">
              <a:latin typeface="Verdana" panose="020B0604030504040204" pitchFamily="34" charset="0"/>
            </a:endParaRPr>
          </a:p>
          <a:p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b="1" dirty="0" err="1">
                <a:latin typeface="Verdana" panose="020B0604030504040204" pitchFamily="34" charset="0"/>
              </a:rPr>
              <a:t>Venues</a:t>
            </a:r>
            <a:r>
              <a:rPr lang="tr-TR" sz="6000" b="1" dirty="0">
                <a:latin typeface="Verdana" panose="020B0604030504040204" pitchFamily="34" charset="0"/>
              </a:rPr>
              <a:t>:</a:t>
            </a:r>
            <a:br>
              <a:rPr lang="tr-TR" sz="6000" b="1" dirty="0">
                <a:latin typeface="Verdana" panose="020B0604030504040204" pitchFamily="34" charset="0"/>
              </a:rPr>
            </a:br>
            <a:r>
              <a:rPr lang="tr-TR" sz="6000" dirty="0">
                <a:latin typeface="Verdana" panose="020B0604030504040204" pitchFamily="34" charset="0"/>
              </a:rPr>
              <a:t>- </a:t>
            </a:r>
            <a:r>
              <a:rPr lang="tr-TR" sz="4400" dirty="0" err="1">
                <a:latin typeface="Verdana" panose="020B0604030504040204" pitchFamily="34" charset="0"/>
              </a:rPr>
              <a:t>European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Leuven</a:t>
            </a:r>
            <a:endParaRPr lang="tr-TR" sz="4400" dirty="0">
              <a:latin typeface="Verdana" panose="020B0604030504040204" pitchFamily="34" charset="0"/>
            </a:endParaRPr>
          </a:p>
          <a:p>
            <a:r>
              <a:rPr lang="tr-TR" sz="4400" dirty="0">
                <a:latin typeface="Verdana" panose="020B0604030504040204" pitchFamily="34" charset="0"/>
              </a:rPr>
              <a:t>- </a:t>
            </a:r>
            <a:r>
              <a:rPr lang="tr-TR" sz="4400" dirty="0" err="1">
                <a:latin typeface="Verdana" panose="020B0604030504040204" pitchFamily="34" charset="0"/>
              </a:rPr>
              <a:t>Hungarian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Budapest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</a:p>
          <a:p>
            <a:r>
              <a:rPr lang="tr-TR" sz="4400" dirty="0">
                <a:latin typeface="Verdana" panose="020B0604030504040204" pitchFamily="34" charset="0"/>
              </a:rPr>
              <a:t>- </a:t>
            </a:r>
            <a:r>
              <a:rPr lang="tr-TR" sz="4400" dirty="0" err="1">
                <a:latin typeface="Verdana" panose="020B0604030504040204" pitchFamily="34" charset="0"/>
              </a:rPr>
              <a:t>Turkish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Istanbul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endParaRPr lang="tr-TR" sz="7200" dirty="0"/>
          </a:p>
          <a:p>
            <a:pPr marL="285750" indent="-285750">
              <a:buFontTx/>
              <a:buChar char="-"/>
            </a:pP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Polish</a:t>
            </a:r>
            <a:r>
              <a:rPr lang="tr-TR" sz="4400" dirty="0">
                <a:latin typeface="Verdana" panose="020B0604030504040204" pitchFamily="34" charset="0"/>
              </a:rPr>
              <a:t> </a:t>
            </a:r>
            <a:r>
              <a:rPr lang="tr-TR" sz="4400" dirty="0" err="1">
                <a:latin typeface="Verdana" panose="020B0604030504040204" pitchFamily="34" charset="0"/>
              </a:rPr>
              <a:t>exam</a:t>
            </a:r>
            <a:r>
              <a:rPr lang="tr-TR" sz="4400" dirty="0">
                <a:latin typeface="Verdana" panose="020B0604030504040204" pitchFamily="34" charset="0"/>
              </a:rPr>
              <a:t>: </a:t>
            </a:r>
            <a:r>
              <a:rPr lang="tr-TR" sz="4400" dirty="0" err="1">
                <a:latin typeface="Verdana" panose="020B0604030504040204" pitchFamily="34" charset="0"/>
              </a:rPr>
              <a:t>Warsaw</a:t>
            </a:r>
            <a:endParaRPr lang="tr-TR" sz="4400" dirty="0">
              <a:latin typeface="Verdana" panose="020B0604030504040204" pitchFamily="34" charset="0"/>
            </a:endParaRPr>
          </a:p>
          <a:p>
            <a:br>
              <a:rPr lang="tr-TR" sz="6000" dirty="0">
                <a:latin typeface="Verdana" panose="020B0604030504040204" pitchFamily="34" charset="0"/>
              </a:rPr>
            </a:br>
            <a:r>
              <a:rPr lang="tr-TR" sz="6000" b="1" dirty="0">
                <a:latin typeface="Verdana" panose="020B0604030504040204" pitchFamily="34" charset="0"/>
              </a:rPr>
              <a:t>Format: </a:t>
            </a:r>
            <a:r>
              <a:rPr lang="tr-TR" sz="6000" dirty="0" err="1">
                <a:latin typeface="Verdana" panose="020B0604030504040204" pitchFamily="34" charset="0"/>
              </a:rPr>
              <a:t>onsite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via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the</a:t>
            </a:r>
            <a:r>
              <a:rPr lang="tr-TR" sz="6000" dirty="0">
                <a:latin typeface="Verdana" panose="020B0604030504040204" pitchFamily="34" charset="0"/>
              </a:rPr>
              <a:t> internet </a:t>
            </a:r>
          </a:p>
          <a:p>
            <a:pPr marL="457200" indent="-457200">
              <a:buFontTx/>
              <a:buChar char="-"/>
            </a:pPr>
            <a:r>
              <a:rPr lang="tr-TR" sz="6000" dirty="0" err="1">
                <a:latin typeface="Verdana" panose="020B0604030504040204" pitchFamily="34" charset="0"/>
              </a:rPr>
              <a:t>One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r>
              <a:rPr lang="tr-TR" sz="6000" dirty="0" err="1">
                <a:latin typeface="Verdana" panose="020B0604030504040204" pitchFamily="34" charset="0"/>
              </a:rPr>
              <a:t>examiner</a:t>
            </a:r>
            <a:r>
              <a:rPr lang="tr-TR" sz="6000" dirty="0">
                <a:latin typeface="Verdana" panose="020B0604030504040204" pitchFamily="34" charset="0"/>
              </a:rPr>
              <a:t> </a:t>
            </a:r>
            <a:endParaRPr lang="tr-TR" sz="9600" dirty="0"/>
          </a:p>
        </p:txBody>
      </p:sp>
    </p:spTree>
    <p:extLst>
      <p:ext uri="{BB962C8B-B14F-4D97-AF65-F5344CB8AC3E}">
        <p14:creationId xmlns:p14="http://schemas.microsoft.com/office/powerpoint/2010/main" val="2506502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tekst, schermopname, Lettertype, logo&#10;&#10;Automatisch gegenereerde beschrijving">
            <a:extLst>
              <a:ext uri="{FF2B5EF4-FFF2-40B4-BE49-F238E27FC236}">
                <a16:creationId xmlns:a16="http://schemas.microsoft.com/office/drawing/2014/main" id="{B0B9205A-4B92-CD9E-2DF9-852F89937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6" y="15875"/>
            <a:ext cx="5531224" cy="3794284"/>
          </a:xfrm>
          <a:prstGeom prst="rect">
            <a:avLst/>
          </a:prstGeom>
        </p:spPr>
      </p:pic>
      <p:pic>
        <p:nvPicPr>
          <p:cNvPr id="7" name="Afbeelding 6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820C3672-707B-B6B1-3F8D-23914B36F0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150" y="3330762"/>
            <a:ext cx="6972300" cy="5016500"/>
          </a:xfrm>
          <a:prstGeom prst="rect">
            <a:avLst/>
          </a:prstGeom>
        </p:spPr>
      </p:pic>
      <p:pic>
        <p:nvPicPr>
          <p:cNvPr id="9" name="Afbeelding 8" descr="Afbeelding met tekst, schermopname, Lettertype, document&#10;&#10;Automatisch gegenereerde beschrijving">
            <a:extLst>
              <a:ext uri="{FF2B5EF4-FFF2-40B4-BE49-F238E27FC236}">
                <a16:creationId xmlns:a16="http://schemas.microsoft.com/office/drawing/2014/main" id="{CF77AD88-0D31-C574-861F-43CE23FFBD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0" y="1311275"/>
            <a:ext cx="7327900" cy="7683500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3DAAE877-670B-AF80-4592-6315BB58EC58}"/>
              </a:ext>
            </a:extLst>
          </p:cNvPr>
          <p:cNvSpPr txBox="1"/>
          <p:nvPr/>
        </p:nvSpPr>
        <p:spPr>
          <a:xfrm>
            <a:off x="1746250" y="9622206"/>
            <a:ext cx="1752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BE" sz="4000" dirty="0">
                <a:hlinkClick r:id="rId5"/>
              </a:rPr>
              <a:t>https://www.uems.eu/media-and-library/documents/adopted-documents/2026</a:t>
            </a:r>
            <a:endParaRPr lang="nl-BE" sz="4000" dirty="0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96CEE06-2AD6-A52A-5B2A-7BDD3567FD48}"/>
              </a:ext>
            </a:extLst>
          </p:cNvPr>
          <p:cNvSpPr txBox="1"/>
          <p:nvPr/>
        </p:nvSpPr>
        <p:spPr>
          <a:xfrm>
            <a:off x="3422650" y="244475"/>
            <a:ext cx="1623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4800" b="1" dirty="0"/>
              <a:t>EUROPEAN TRAINING REQUIREMENTS for UROLOGY 2023</a:t>
            </a:r>
          </a:p>
        </p:txBody>
      </p:sp>
    </p:spTree>
    <p:extLst>
      <p:ext uri="{BB962C8B-B14F-4D97-AF65-F5344CB8AC3E}">
        <p14:creationId xmlns:p14="http://schemas.microsoft.com/office/powerpoint/2010/main" val="1889328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730549E-E590-C07E-FDA0-CE47AE3073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3250" y="5626925"/>
            <a:ext cx="8745284" cy="1107996"/>
          </a:xfrm>
        </p:spPr>
        <p:txBody>
          <a:bodyPr/>
          <a:lstStyle/>
          <a:p>
            <a:pPr algn="ctr"/>
            <a:r>
              <a:rPr lang="en-US" sz="7200" dirty="0"/>
              <a:t>2024 = big change!!!</a:t>
            </a:r>
          </a:p>
        </p:txBody>
      </p:sp>
      <p:pic>
        <p:nvPicPr>
          <p:cNvPr id="5" name="Picture 4" descr="Rope tied to sailboat at sea">
            <a:extLst>
              <a:ext uri="{FF2B5EF4-FFF2-40B4-BE49-F238E27FC236}">
                <a16:creationId xmlns:a16="http://schemas.microsoft.com/office/drawing/2014/main" id="{F9FADD98-25E5-9B6F-65BB-E74FFB3BED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94" b="1"/>
          <a:stretch/>
        </p:blipFill>
        <p:spPr>
          <a:xfrm>
            <a:off x="10353611" y="2601150"/>
            <a:ext cx="8745284" cy="7464171"/>
          </a:xfrm>
          <a:prstGeom prst="rect">
            <a:avLst/>
          </a:prstGeom>
          <a:noFill/>
        </p:spPr>
      </p:pic>
      <p:sp>
        <p:nvSpPr>
          <p:cNvPr id="6" name="Titel 5">
            <a:extLst>
              <a:ext uri="{FF2B5EF4-FFF2-40B4-BE49-F238E27FC236}">
                <a16:creationId xmlns:a16="http://schemas.microsoft.com/office/drawing/2014/main" id="{76F648EB-6A7A-A66E-B07A-ABED90BA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59019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55D32F-372A-8AE3-AB73-5DA5FB327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6" y="2933927"/>
            <a:ext cx="17606794" cy="7175175"/>
          </a:xfrm>
        </p:spPr>
        <p:txBody>
          <a:bodyPr>
            <a:normAutofit/>
          </a:bodyPr>
          <a:lstStyle/>
          <a:p>
            <a:r>
              <a:rPr lang="nl-BE" sz="6596" b="1" dirty="0"/>
              <a:t>ISA</a:t>
            </a:r>
            <a:r>
              <a:rPr lang="nl-BE" sz="5277" dirty="0"/>
              <a:t>: in-service assessment = formative exam</a:t>
            </a:r>
          </a:p>
          <a:p>
            <a:r>
              <a:rPr lang="nl-BE" sz="6596" b="1" dirty="0"/>
              <a:t>Written exam </a:t>
            </a:r>
            <a:r>
              <a:rPr lang="nl-BE" sz="5277" dirty="0"/>
              <a:t>= summative exam</a:t>
            </a:r>
            <a:br>
              <a:rPr lang="nl-BE" sz="5277" dirty="0"/>
            </a:br>
            <a:endParaRPr lang="nl-BE" sz="5277" dirty="0"/>
          </a:p>
          <a:p>
            <a:pPr lvl="1"/>
            <a:r>
              <a:rPr lang="nl-BE" sz="5277" dirty="0"/>
              <a:t>Registration: Oxgyen®</a:t>
            </a:r>
          </a:p>
          <a:p>
            <a:pPr lvl="1"/>
            <a:r>
              <a:rPr lang="nl-BE" sz="5277" dirty="0"/>
              <a:t>Exam delivery: Pearson VUE®</a:t>
            </a:r>
          </a:p>
          <a:p>
            <a:pPr lvl="1"/>
            <a:r>
              <a:rPr lang="nl-BE" sz="5277" dirty="0"/>
              <a:t>Analysis: Examfolio® + Exammanager® </a:t>
            </a:r>
          </a:p>
          <a:p>
            <a:pPr lvl="1"/>
            <a:endParaRPr lang="nl-BE" sz="5277" dirty="0"/>
          </a:p>
          <a:p>
            <a:r>
              <a:rPr lang="nl-BE" sz="5277" dirty="0"/>
              <a:t>Next to Oxygen® (office database) 4 different systems</a:t>
            </a:r>
          </a:p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25A942-393A-51C2-EA71-E5BCA1F8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EBU written exams</a:t>
            </a:r>
          </a:p>
        </p:txBody>
      </p:sp>
    </p:spTree>
    <p:extLst>
      <p:ext uri="{BB962C8B-B14F-4D97-AF65-F5344CB8AC3E}">
        <p14:creationId xmlns:p14="http://schemas.microsoft.com/office/powerpoint/2010/main" val="908396116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855D32F-372A-8AE3-AB73-5DA5FB327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6" y="2933927"/>
            <a:ext cx="17606794" cy="7712505"/>
          </a:xfrm>
        </p:spPr>
        <p:txBody>
          <a:bodyPr>
            <a:normAutofit fontScale="77500" lnSpcReduction="20000"/>
          </a:bodyPr>
          <a:lstStyle/>
          <a:p>
            <a:r>
              <a:rPr lang="en-GB" sz="5442" dirty="0">
                <a:solidFill>
                  <a:schemeClr val="tx1"/>
                </a:solidFill>
              </a:rPr>
              <a:t>Oral exam = clinical reasoning exam</a:t>
            </a:r>
          </a:p>
          <a:p>
            <a:r>
              <a:rPr lang="en-GB" sz="5442" dirty="0">
                <a:solidFill>
                  <a:schemeClr val="tx1"/>
                </a:solidFill>
              </a:rPr>
              <a:t>Future: OSCE / …</a:t>
            </a:r>
          </a:p>
          <a:p>
            <a:endParaRPr lang="en-GB" sz="5442" dirty="0">
              <a:solidFill>
                <a:schemeClr val="tx1"/>
              </a:solidFill>
            </a:endParaRPr>
          </a:p>
          <a:p>
            <a:r>
              <a:rPr lang="en-GB" sz="5442" dirty="0">
                <a:solidFill>
                  <a:schemeClr val="tx1"/>
                </a:solidFill>
              </a:rPr>
              <a:t>Exam delivery &amp; Analysis: </a:t>
            </a:r>
            <a:r>
              <a:rPr lang="en-GB" sz="5442" dirty="0" err="1">
                <a:solidFill>
                  <a:schemeClr val="tx1"/>
                </a:solidFill>
              </a:rPr>
              <a:t>Softwebo</a:t>
            </a:r>
            <a:r>
              <a:rPr lang="en-GB" sz="5442" dirty="0">
                <a:solidFill>
                  <a:schemeClr val="tx1"/>
                </a:solidFill>
              </a:rPr>
              <a:t>®</a:t>
            </a:r>
          </a:p>
          <a:p>
            <a:r>
              <a:rPr lang="en-GB" sz="5442" dirty="0">
                <a:solidFill>
                  <a:schemeClr val="tx1"/>
                </a:solidFill>
              </a:rPr>
              <a:t>Content development </a:t>
            </a:r>
            <a:r>
              <a:rPr lang="en-GB" sz="5442" b="1" dirty="0">
                <a:solidFill>
                  <a:schemeClr val="tx1"/>
                </a:solidFill>
              </a:rPr>
              <a:t>time-consuming/vulnerable (confidentiality)  </a:t>
            </a:r>
          </a:p>
          <a:p>
            <a:pPr lvl="1"/>
            <a:r>
              <a:rPr lang="en-GB" sz="5442" dirty="0">
                <a:solidFill>
                  <a:schemeClr val="tx1"/>
                </a:solidFill>
              </a:rPr>
              <a:t>1st draft in Word®</a:t>
            </a:r>
          </a:p>
          <a:p>
            <a:pPr lvl="1"/>
            <a:r>
              <a:rPr lang="en-GB" sz="5442" dirty="0">
                <a:solidFill>
                  <a:schemeClr val="tx1"/>
                </a:solidFill>
              </a:rPr>
              <a:t>2nd draft in PowerPoint®</a:t>
            </a:r>
          </a:p>
          <a:p>
            <a:pPr lvl="1"/>
            <a:r>
              <a:rPr lang="en-GB" sz="5442" dirty="0">
                <a:solidFill>
                  <a:schemeClr val="tx1"/>
                </a:solidFill>
              </a:rPr>
              <a:t>Final version in PPT</a:t>
            </a:r>
          </a:p>
          <a:p>
            <a:pPr lvl="1"/>
            <a:r>
              <a:rPr lang="en-GB" sz="5442" dirty="0">
                <a:solidFill>
                  <a:schemeClr val="tx1"/>
                </a:solidFill>
              </a:rPr>
              <a:t>Score sheets &amp; Guides for reviewers</a:t>
            </a:r>
          </a:p>
          <a:p>
            <a:pPr lvl="1"/>
            <a:r>
              <a:rPr lang="en-GB" sz="5442" dirty="0">
                <a:solidFill>
                  <a:schemeClr val="tx1"/>
                </a:solidFill>
              </a:rPr>
              <a:t>All files shared via </a:t>
            </a:r>
            <a:r>
              <a:rPr lang="en-GB" sz="5442" b="1" i="1" dirty="0">
                <a:solidFill>
                  <a:schemeClr val="tx1"/>
                </a:solidFill>
              </a:rPr>
              <a:t>Dropbox®</a:t>
            </a:r>
          </a:p>
          <a:p>
            <a:r>
              <a:rPr lang="en-GB" sz="5442" dirty="0">
                <a:solidFill>
                  <a:schemeClr val="tx1"/>
                </a:solidFill>
              </a:rPr>
              <a:t>Translations</a:t>
            </a:r>
          </a:p>
          <a:p>
            <a:r>
              <a:rPr lang="en-GB" sz="5442" dirty="0">
                <a:solidFill>
                  <a:schemeClr val="tx1"/>
                </a:solidFill>
              </a:rPr>
              <a:t>Recordings  </a:t>
            </a:r>
          </a:p>
          <a:p>
            <a:r>
              <a:rPr lang="en-GB" sz="5442" dirty="0">
                <a:solidFill>
                  <a:schemeClr val="tx1"/>
                </a:solidFill>
              </a:rPr>
              <a:t>Analysis / scoring: based on separate score sheet and guidelines for reviewers</a:t>
            </a:r>
          </a:p>
          <a:p>
            <a:endParaRPr lang="nl-BE" sz="5277" dirty="0">
              <a:solidFill>
                <a:schemeClr val="tx1"/>
              </a:solidFill>
            </a:endParaRPr>
          </a:p>
          <a:p>
            <a:pPr lvl="1"/>
            <a:endParaRPr lang="nl-BE" sz="4947" dirty="0">
              <a:solidFill>
                <a:schemeClr val="tx1"/>
              </a:solidFill>
            </a:endParaRPr>
          </a:p>
          <a:p>
            <a:endParaRPr lang="nl-BE" sz="5277" b="1" dirty="0"/>
          </a:p>
          <a:p>
            <a:endParaRPr lang="nl-B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25A942-393A-51C2-EA71-E5BCA1F80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5" y="1201906"/>
            <a:ext cx="17198431" cy="761747"/>
          </a:xfrm>
        </p:spPr>
        <p:txBody>
          <a:bodyPr/>
          <a:lstStyle/>
          <a:p>
            <a:r>
              <a:rPr lang="nl-BE" dirty="0"/>
              <a:t>EBU Oral Exam </a:t>
            </a:r>
          </a:p>
        </p:txBody>
      </p:sp>
    </p:spTree>
    <p:extLst>
      <p:ext uri="{BB962C8B-B14F-4D97-AF65-F5344CB8AC3E}">
        <p14:creationId xmlns:p14="http://schemas.microsoft.com/office/powerpoint/2010/main" val="24524160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3F8C7D71-4588-4BE1-923B-B5B32217BC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3821" y="1192770"/>
            <a:ext cx="7870536" cy="6413976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7256" dirty="0" err="1">
                <a:solidFill>
                  <a:schemeClr val="accent1"/>
                </a:solidFill>
              </a:rPr>
              <a:t>assessmentQ</a:t>
            </a:r>
            <a:r>
              <a:rPr lang="en-US" sz="7256" dirty="0">
                <a:solidFill>
                  <a:schemeClr val="accent1"/>
                </a:solidFill>
              </a:rPr>
              <a:t> for </a:t>
            </a:r>
            <a:br>
              <a:rPr lang="en-US" sz="7256" dirty="0">
                <a:solidFill>
                  <a:schemeClr val="accent1"/>
                </a:solidFill>
              </a:rPr>
            </a:br>
            <a:br>
              <a:rPr lang="en-US" sz="7256" dirty="0">
                <a:solidFill>
                  <a:schemeClr val="accent1"/>
                </a:solidFill>
              </a:rPr>
            </a:br>
            <a:br>
              <a:rPr lang="en-US" sz="7256" dirty="0">
                <a:solidFill>
                  <a:schemeClr val="accent1"/>
                </a:solidFill>
              </a:rPr>
            </a:br>
            <a:endParaRPr lang="nl-BE" sz="7256" dirty="0">
              <a:solidFill>
                <a:schemeClr val="accent1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394C36-474E-4FCF-BB9B-14ACFD4E58C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2051" y="397"/>
            <a:ext cx="10898538" cy="11308560"/>
          </a:xfrm>
        </p:spPr>
      </p:pic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DF02BF6E-D5EA-48EB-9445-5CF575E29191}"/>
              </a:ext>
            </a:extLst>
          </p:cNvPr>
          <p:cNvSpPr/>
          <p:nvPr/>
        </p:nvSpPr>
        <p:spPr>
          <a:xfrm rot="5400000">
            <a:off x="-997698" y="1380368"/>
            <a:ext cx="2730284" cy="734893"/>
          </a:xfrm>
          <a:prstGeom prst="round2SameRect">
            <a:avLst>
              <a:gd name="adj1" fmla="val 16785"/>
              <a:gd name="adj2" fmla="val 0"/>
            </a:avLst>
          </a:prstGeom>
          <a:solidFill>
            <a:srgbClr val="A6C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6DC466-EE45-4D8A-A3CC-13C1FA6E6D2B}"/>
              </a:ext>
            </a:extLst>
          </p:cNvPr>
          <p:cNvSpPr txBox="1"/>
          <p:nvPr/>
        </p:nvSpPr>
        <p:spPr>
          <a:xfrm rot="16200000">
            <a:off x="-908808" y="1306333"/>
            <a:ext cx="2551565" cy="47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74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</p:txBody>
      </p:sp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956863EF-678F-F96A-8598-C8890FF64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012" y="4399758"/>
            <a:ext cx="7981344" cy="352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26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r="15517" b="7232"/>
          <a:stretch/>
        </p:blipFill>
        <p:spPr>
          <a:xfrm>
            <a:off x="12843934" y="3492652"/>
            <a:ext cx="7259460" cy="7324092"/>
          </a:xfrm>
        </p:spPr>
      </p:pic>
      <p:pic>
        <p:nvPicPr>
          <p:cNvPr id="1026" name="Picture 2" descr="Televic Assessmentq Logo">
            <a:extLst>
              <a:ext uri="{FF2B5EF4-FFF2-40B4-BE49-F238E27FC236}">
                <a16:creationId xmlns:a16="http://schemas.microsoft.com/office/drawing/2014/main" id="{88E740C6-C046-C96F-ECEC-A062A3246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328" y="1080486"/>
            <a:ext cx="6127320" cy="77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91833A85-5F53-644B-0180-B403DDB79B88}"/>
              </a:ext>
            </a:extLst>
          </p:cNvPr>
          <p:cNvSpPr txBox="1"/>
          <p:nvPr/>
        </p:nvSpPr>
        <p:spPr>
          <a:xfrm>
            <a:off x="1494601" y="2630701"/>
            <a:ext cx="1686266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most versatile and reliable SaaS platform </a:t>
            </a:r>
          </a:p>
          <a:p>
            <a:r>
              <a:rPr lang="nl-BE" sz="4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knowledge assessments &amp; trainings that matter.</a:t>
            </a:r>
          </a:p>
          <a:p>
            <a:endParaRPr lang="nl-BE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BE" sz="4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Online practice (formative) </a:t>
            </a:r>
          </a:p>
          <a:p>
            <a:r>
              <a:rPr lang="nl-BE" sz="4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  <a:p>
            <a:r>
              <a:rPr lang="nl-BE" sz="48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High-stakes exams (summative)</a:t>
            </a:r>
          </a:p>
          <a:p>
            <a:endParaRPr lang="en-GB" sz="4800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384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73A3CDE-9C9F-DDC6-7CA5-EA45312AF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What does EBU ?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E0ECE2C-36F0-E757-C58B-F8B3AD48C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8309967"/>
          </a:xfrm>
        </p:spPr>
        <p:txBody>
          <a:bodyPr/>
          <a:lstStyle/>
          <a:p>
            <a:r>
              <a:rPr lang="nl-BE" sz="5400" dirty="0"/>
              <a:t>Formative exam = ISA (spring)</a:t>
            </a:r>
          </a:p>
          <a:p>
            <a:r>
              <a:rPr lang="nl-BE" sz="5400" dirty="0"/>
              <a:t>	know the basics / essentials</a:t>
            </a:r>
          </a:p>
          <a:p>
            <a:endParaRPr lang="nl-BE" sz="5400" dirty="0"/>
          </a:p>
          <a:p>
            <a:r>
              <a:rPr lang="nl-BE" sz="5400" dirty="0"/>
              <a:t>Summative exam = written (fall)</a:t>
            </a:r>
          </a:p>
          <a:p>
            <a:r>
              <a:rPr lang="nl-BE" sz="5400" dirty="0"/>
              <a:t>	know to interprete the basics / essentials</a:t>
            </a:r>
          </a:p>
          <a:p>
            <a:endParaRPr lang="nl-BE" sz="5400" dirty="0"/>
          </a:p>
          <a:p>
            <a:r>
              <a:rPr lang="nl-BE" sz="5400" dirty="0"/>
              <a:t>Oral exam</a:t>
            </a:r>
          </a:p>
          <a:p>
            <a:r>
              <a:rPr lang="nl-BE" sz="5400" dirty="0"/>
              <a:t>	clinical reasoning</a:t>
            </a:r>
          </a:p>
          <a:p>
            <a:endParaRPr lang="nl-BE" sz="5400" dirty="0"/>
          </a:p>
          <a:p>
            <a:r>
              <a:rPr lang="nl-BE" sz="5400" dirty="0"/>
              <a:t>Certification centers / accreditation of meetings…</a:t>
            </a:r>
          </a:p>
        </p:txBody>
      </p:sp>
      <p:pic>
        <p:nvPicPr>
          <p:cNvPr id="7" name="Afbeelding 6" descr="Afbeelding met tekst, schermopname, Lettertype, Graphics&#10;&#10;Automatisch gegenereerde beschrijving">
            <a:extLst>
              <a:ext uri="{FF2B5EF4-FFF2-40B4-BE49-F238E27FC236}">
                <a16:creationId xmlns:a16="http://schemas.microsoft.com/office/drawing/2014/main" id="{5AF108CC-F07E-766E-17DE-FA0A6209E0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394" y="2567719"/>
            <a:ext cx="6543706" cy="5657025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F608333F-D804-9C5F-2B88-1B141017511B}"/>
              </a:ext>
            </a:extLst>
          </p:cNvPr>
          <p:cNvSpPr txBox="1"/>
          <p:nvPr/>
        </p:nvSpPr>
        <p:spPr>
          <a:xfrm>
            <a:off x="12555190" y="8474075"/>
            <a:ext cx="6543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2800" b="1" dirty="0"/>
              <a:t>Bloom taxonomy of educational objectives</a:t>
            </a:r>
          </a:p>
        </p:txBody>
      </p:sp>
    </p:spTree>
    <p:extLst>
      <p:ext uri="{BB962C8B-B14F-4D97-AF65-F5344CB8AC3E}">
        <p14:creationId xmlns:p14="http://schemas.microsoft.com/office/powerpoint/2010/main" val="92230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926359B-8A4E-4D6B-8E52-4E3D0BF1C268}"/>
              </a:ext>
            </a:extLst>
          </p:cNvPr>
          <p:cNvSpPr txBox="1"/>
          <p:nvPr/>
        </p:nvSpPr>
        <p:spPr>
          <a:xfrm>
            <a:off x="288920" y="6263797"/>
            <a:ext cx="2102948" cy="2884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Items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Assignments/</a:t>
            </a: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tests</a:t>
            </a: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Media</a:t>
            </a: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Scenarios</a:t>
            </a: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Metadata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7DA2B1E-EE46-4422-8989-9FB1FA32D2A1}"/>
              </a:ext>
            </a:extLst>
          </p:cNvPr>
          <p:cNvSpPr txBox="1"/>
          <p:nvPr/>
        </p:nvSpPr>
        <p:spPr>
          <a:xfrm>
            <a:off x="2537286" y="6263797"/>
            <a:ext cx="2102948" cy="2604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Scheduling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codes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Edumail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Offline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LMS/LTI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0917F-2513-434B-A690-AEA604BF2C2E}"/>
              </a:ext>
            </a:extLst>
          </p:cNvPr>
          <p:cNvSpPr txBox="1"/>
          <p:nvPr/>
        </p:nvSpPr>
        <p:spPr>
          <a:xfrm>
            <a:off x="5102321" y="6263797"/>
            <a:ext cx="2102948" cy="232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Login &amp; password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Access codes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SSO with external platforms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BA918EA-D277-4FD7-B879-125C9FBAE088}"/>
              </a:ext>
            </a:extLst>
          </p:cNvPr>
          <p:cNvSpPr txBox="1"/>
          <p:nvPr/>
        </p:nvSpPr>
        <p:spPr>
          <a:xfrm>
            <a:off x="7329106" y="6263797"/>
            <a:ext cx="1846248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(Secure) browser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386F8AE-3F98-478A-AD75-AD6286292482}"/>
              </a:ext>
            </a:extLst>
          </p:cNvPr>
          <p:cNvSpPr txBox="1"/>
          <p:nvPr/>
        </p:nvSpPr>
        <p:spPr>
          <a:xfrm>
            <a:off x="9429265" y="6263797"/>
            <a:ext cx="2015799" cy="371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Live monitoring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B178A80-360F-40EC-B148-99DD4974BA06}"/>
              </a:ext>
            </a:extLst>
          </p:cNvPr>
          <p:cNvSpPr txBox="1"/>
          <p:nvPr/>
        </p:nvSpPr>
        <p:spPr>
          <a:xfrm>
            <a:off x="13710956" y="6263797"/>
            <a:ext cx="2067438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Pyschometric analysis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3344D29-A6E6-49BC-9B67-8C3AE9CDE4EF}"/>
              </a:ext>
            </a:extLst>
          </p:cNvPr>
          <p:cNvSpPr txBox="1"/>
          <p:nvPr/>
        </p:nvSpPr>
        <p:spPr>
          <a:xfrm>
            <a:off x="11615215" y="6263800"/>
            <a:ext cx="2015799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(Human) Grading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4A52ADB-38C6-4184-9E33-20CC7AD3D38B}"/>
              </a:ext>
            </a:extLst>
          </p:cNvPr>
          <p:cNvSpPr txBox="1"/>
          <p:nvPr/>
        </p:nvSpPr>
        <p:spPr>
          <a:xfrm>
            <a:off x="15808652" y="6263797"/>
            <a:ext cx="2015799" cy="232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Reports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Certificates</a:t>
            </a:r>
          </a:p>
          <a:p>
            <a:pPr algn="ctr"/>
            <a:endParaRPr lang="nl-BE" sz="1814" b="1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Exchange scores with external platforms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3B6ACE-7363-4533-9C0D-7150C05100F1}"/>
              </a:ext>
            </a:extLst>
          </p:cNvPr>
          <p:cNvSpPr txBox="1"/>
          <p:nvPr/>
        </p:nvSpPr>
        <p:spPr>
          <a:xfrm>
            <a:off x="17973761" y="6263799"/>
            <a:ext cx="2015799" cy="650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</a:t>
            </a:r>
            <a:b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nl-BE" sz="1814" b="1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certificate</a:t>
            </a:r>
          </a:p>
        </p:txBody>
      </p:sp>
      <p:graphicFrame>
        <p:nvGraphicFramePr>
          <p:cNvPr id="39" name="Diagram 38">
            <a:extLst>
              <a:ext uri="{FF2B5EF4-FFF2-40B4-BE49-F238E27FC236}">
                <a16:creationId xmlns:a16="http://schemas.microsoft.com/office/drawing/2014/main" id="{DA48ED71-25E3-CA42-82D7-2C5940E092AB}"/>
              </a:ext>
            </a:extLst>
          </p:cNvPr>
          <p:cNvGraphicFramePr/>
          <p:nvPr/>
        </p:nvGraphicFramePr>
        <p:xfrm>
          <a:off x="288097" y="2919375"/>
          <a:ext cx="19122180" cy="863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3" name="Groupe 12">
            <a:extLst>
              <a:ext uri="{FF2B5EF4-FFF2-40B4-BE49-F238E27FC236}">
                <a16:creationId xmlns:a16="http://schemas.microsoft.com/office/drawing/2014/main" id="{7C85ECE7-84F3-1A17-24BC-5A3F9D9FB006}"/>
              </a:ext>
            </a:extLst>
          </p:cNvPr>
          <p:cNvGrpSpPr/>
          <p:nvPr/>
        </p:nvGrpSpPr>
        <p:grpSpPr>
          <a:xfrm>
            <a:off x="500003" y="4131139"/>
            <a:ext cx="1958826" cy="1958826"/>
            <a:chOff x="218502" y="2526086"/>
            <a:chExt cx="1188000" cy="1188000"/>
          </a:xfrm>
        </p:grpSpPr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B49DA257-8CB5-AC45-B10C-76DD54553F2A}"/>
                </a:ext>
              </a:extLst>
            </p:cNvPr>
            <p:cNvSpPr/>
            <p:nvPr/>
          </p:nvSpPr>
          <p:spPr>
            <a:xfrm>
              <a:off x="218502" y="2526086"/>
              <a:ext cx="1188000" cy="118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Authoring</a:t>
              </a:r>
            </a:p>
          </p:txBody>
        </p:sp>
        <p:pic>
          <p:nvPicPr>
            <p:cNvPr id="49" name="Graphic 48">
              <a:extLst>
                <a:ext uri="{FF2B5EF4-FFF2-40B4-BE49-F238E27FC236}">
                  <a16:creationId xmlns:a16="http://schemas.microsoft.com/office/drawing/2014/main" id="{789E368C-3F83-EF4E-8B07-CFC395A71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597806" y="2669688"/>
              <a:ext cx="429393" cy="429393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1B53D8B-CC2D-FB9B-3C23-1CDCC75E8192}"/>
              </a:ext>
            </a:extLst>
          </p:cNvPr>
          <p:cNvGrpSpPr/>
          <p:nvPr/>
        </p:nvGrpSpPr>
        <p:grpSpPr>
          <a:xfrm>
            <a:off x="2748367" y="4131139"/>
            <a:ext cx="1958826" cy="1958826"/>
            <a:chOff x="1582104" y="2512084"/>
            <a:chExt cx="1188000" cy="1188000"/>
          </a:xfrm>
        </p:grpSpPr>
        <p:sp>
          <p:nvSpPr>
            <p:cNvPr id="41" name="Rectangle 8">
              <a:extLst>
                <a:ext uri="{FF2B5EF4-FFF2-40B4-BE49-F238E27FC236}">
                  <a16:creationId xmlns:a16="http://schemas.microsoft.com/office/drawing/2014/main" id="{99D5AB6F-606B-1146-AE2C-06BC3BF5A7DE}"/>
                </a:ext>
              </a:extLst>
            </p:cNvPr>
            <p:cNvSpPr/>
            <p:nvPr/>
          </p:nvSpPr>
          <p:spPr>
            <a:xfrm>
              <a:off x="1582104" y="2512084"/>
              <a:ext cx="1188000" cy="1188000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Scheduling</a:t>
              </a:r>
            </a:p>
          </p:txBody>
        </p:sp>
        <p:pic>
          <p:nvPicPr>
            <p:cNvPr id="50" name="Graphic 49">
              <a:extLst>
                <a:ext uri="{FF2B5EF4-FFF2-40B4-BE49-F238E27FC236}">
                  <a16:creationId xmlns:a16="http://schemas.microsoft.com/office/drawing/2014/main" id="{94C4AC42-FE0B-B042-A687-9D17C1110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932145" y="2607156"/>
              <a:ext cx="487919" cy="55445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BE08781-BC3A-0DE5-A477-AB12A488859D}"/>
              </a:ext>
            </a:extLst>
          </p:cNvPr>
          <p:cNvGrpSpPr/>
          <p:nvPr/>
        </p:nvGrpSpPr>
        <p:grpSpPr>
          <a:xfrm>
            <a:off x="9335059" y="4131139"/>
            <a:ext cx="1958826" cy="1958826"/>
            <a:chOff x="5735566" y="2512084"/>
            <a:chExt cx="1188000" cy="1188000"/>
          </a:xfrm>
        </p:grpSpPr>
        <p:sp>
          <p:nvSpPr>
            <p:cNvPr id="44" name="Rectangle 15">
              <a:extLst>
                <a:ext uri="{FF2B5EF4-FFF2-40B4-BE49-F238E27FC236}">
                  <a16:creationId xmlns:a16="http://schemas.microsoft.com/office/drawing/2014/main" id="{1E78321E-976F-6C47-BA19-C8783E242CA8}"/>
                </a:ext>
              </a:extLst>
            </p:cNvPr>
            <p:cNvSpPr/>
            <p:nvPr/>
          </p:nvSpPr>
          <p:spPr>
            <a:xfrm>
              <a:off x="5735566" y="2512084"/>
              <a:ext cx="1188000" cy="1188000"/>
            </a:xfrm>
            <a:prstGeom prst="rect">
              <a:avLst/>
            </a:prstGeom>
            <a:solidFill>
              <a:srgbClr val="A6C83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Monitoring</a:t>
              </a: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D01DC6FD-BE2E-B74A-A332-0ECC15D0D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>
              <a:off x="6052339" y="2702405"/>
              <a:ext cx="554454" cy="510097"/>
            </a:xfrm>
            <a:prstGeom prst="rect">
              <a:avLst/>
            </a:prstGeom>
          </p:spPr>
        </p:pic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B370C200-8D8B-F084-4289-B81A0F4DC505}"/>
              </a:ext>
            </a:extLst>
          </p:cNvPr>
          <p:cNvGrpSpPr/>
          <p:nvPr/>
        </p:nvGrpSpPr>
        <p:grpSpPr>
          <a:xfrm>
            <a:off x="7254720" y="4131139"/>
            <a:ext cx="1958826" cy="1958826"/>
            <a:chOff x="4410434" y="2512084"/>
            <a:chExt cx="1188000" cy="1188000"/>
          </a:xfrm>
        </p:grpSpPr>
        <p:sp>
          <p:nvSpPr>
            <p:cNvPr id="43" name="Rectangle 14">
              <a:extLst>
                <a:ext uri="{FF2B5EF4-FFF2-40B4-BE49-F238E27FC236}">
                  <a16:creationId xmlns:a16="http://schemas.microsoft.com/office/drawing/2014/main" id="{9FB2B3AD-D4F0-2D4C-B3B5-6E13F655449F}"/>
                </a:ext>
              </a:extLst>
            </p:cNvPr>
            <p:cNvSpPr/>
            <p:nvPr/>
          </p:nvSpPr>
          <p:spPr>
            <a:xfrm>
              <a:off x="4410434" y="2512084"/>
              <a:ext cx="1188000" cy="1188000"/>
            </a:xfrm>
            <a:prstGeom prst="rect">
              <a:avLst/>
            </a:prstGeom>
            <a:solidFill>
              <a:srgbClr val="A6C83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Taking the test</a:t>
              </a: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E4FBA839-3601-5D4E-8B8B-80318D082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/>
          </p:blipFill>
          <p:spPr>
            <a:xfrm>
              <a:off x="4727207" y="2702405"/>
              <a:ext cx="554454" cy="451777"/>
            </a:xfrm>
            <a:prstGeom prst="rect">
              <a:avLst/>
            </a:prstGeom>
          </p:spPr>
        </p:pic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67E26084-1C02-0405-F4D5-E38D5FFC0849}"/>
              </a:ext>
            </a:extLst>
          </p:cNvPr>
          <p:cNvGrpSpPr/>
          <p:nvPr/>
        </p:nvGrpSpPr>
        <p:grpSpPr>
          <a:xfrm>
            <a:off x="11643701" y="4131139"/>
            <a:ext cx="1958826" cy="1958826"/>
            <a:chOff x="7061314" y="2512085"/>
            <a:chExt cx="1188000" cy="1188000"/>
          </a:xfrm>
        </p:grpSpPr>
        <p:sp>
          <p:nvSpPr>
            <p:cNvPr id="45" name="Rectangle 16">
              <a:extLst>
                <a:ext uri="{FF2B5EF4-FFF2-40B4-BE49-F238E27FC236}">
                  <a16:creationId xmlns:a16="http://schemas.microsoft.com/office/drawing/2014/main" id="{6ABAFDEA-0535-C541-98EC-4A84644E62AB}"/>
                </a:ext>
              </a:extLst>
            </p:cNvPr>
            <p:cNvSpPr/>
            <p:nvPr/>
          </p:nvSpPr>
          <p:spPr>
            <a:xfrm>
              <a:off x="7061314" y="2512085"/>
              <a:ext cx="1188000" cy="1188000"/>
            </a:xfrm>
            <a:prstGeom prst="rect">
              <a:avLst/>
            </a:prstGeom>
            <a:solidFill>
              <a:srgbClr val="5B732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Grading</a:t>
              </a:r>
            </a:p>
          </p:txBody>
        </p:sp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48D64E3D-F0E2-3F41-8A4E-C045588D81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7411355" y="2675408"/>
              <a:ext cx="487919" cy="554454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81ABF7F0-34B5-3025-AEFE-3289C5AF114E}"/>
              </a:ext>
            </a:extLst>
          </p:cNvPr>
          <p:cNvGrpSpPr/>
          <p:nvPr/>
        </p:nvGrpSpPr>
        <p:grpSpPr>
          <a:xfrm>
            <a:off x="13763218" y="4131139"/>
            <a:ext cx="1958826" cy="1958826"/>
            <a:chOff x="8348011" y="2512085"/>
            <a:chExt cx="1188000" cy="1188000"/>
          </a:xfrm>
        </p:grpSpPr>
        <p:sp>
          <p:nvSpPr>
            <p:cNvPr id="46" name="Rectangle 17">
              <a:extLst>
                <a:ext uri="{FF2B5EF4-FFF2-40B4-BE49-F238E27FC236}">
                  <a16:creationId xmlns:a16="http://schemas.microsoft.com/office/drawing/2014/main" id="{956125A1-5E78-FB4D-9765-584B028F5771}"/>
                </a:ext>
              </a:extLst>
            </p:cNvPr>
            <p:cNvSpPr/>
            <p:nvPr/>
          </p:nvSpPr>
          <p:spPr>
            <a:xfrm>
              <a:off x="8348011" y="2512085"/>
              <a:ext cx="1188000" cy="1188000"/>
            </a:xfrm>
            <a:prstGeom prst="rect">
              <a:avLst/>
            </a:prstGeom>
            <a:solidFill>
              <a:srgbClr val="5B732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Analysis</a:t>
              </a:r>
            </a:p>
          </p:txBody>
        </p:sp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2E50D8A6-7F20-6945-8B48-BF27D19E45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664784" y="2679904"/>
              <a:ext cx="554454" cy="554454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E6DBDC9-0A8D-E3A8-2B72-F41F7D4481BB}"/>
              </a:ext>
            </a:extLst>
          </p:cNvPr>
          <p:cNvGrpSpPr/>
          <p:nvPr/>
        </p:nvGrpSpPr>
        <p:grpSpPr>
          <a:xfrm>
            <a:off x="15882734" y="4131139"/>
            <a:ext cx="1958826" cy="1958826"/>
            <a:chOff x="9604576" y="2504996"/>
            <a:chExt cx="1188000" cy="1188000"/>
          </a:xfrm>
        </p:grpSpPr>
        <p:sp>
          <p:nvSpPr>
            <p:cNvPr id="47" name="Rectangle 18">
              <a:extLst>
                <a:ext uri="{FF2B5EF4-FFF2-40B4-BE49-F238E27FC236}">
                  <a16:creationId xmlns:a16="http://schemas.microsoft.com/office/drawing/2014/main" id="{9A555C3F-0006-2944-9BB6-FBA8BDDE8074}"/>
                </a:ext>
              </a:extLst>
            </p:cNvPr>
            <p:cNvSpPr/>
            <p:nvPr/>
          </p:nvSpPr>
          <p:spPr>
            <a:xfrm>
              <a:off x="9604576" y="2504996"/>
              <a:ext cx="1188000" cy="1188000"/>
            </a:xfrm>
            <a:prstGeom prst="rect">
              <a:avLst/>
            </a:prstGeom>
            <a:solidFill>
              <a:srgbClr val="5B732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Reports</a:t>
              </a: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F4F358BE-1AB8-4742-BE76-5FD11E8042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9921349" y="2697863"/>
              <a:ext cx="554454" cy="554454"/>
            </a:xfrm>
            <a:prstGeom prst="rect">
              <a:avLst/>
            </a:prstGeom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4B60BA8E-587A-BED8-BBFD-9446C4313BA0}"/>
              </a:ext>
            </a:extLst>
          </p:cNvPr>
          <p:cNvGrpSpPr/>
          <p:nvPr/>
        </p:nvGrpSpPr>
        <p:grpSpPr>
          <a:xfrm>
            <a:off x="5174382" y="4131139"/>
            <a:ext cx="1958826" cy="1958826"/>
            <a:chOff x="3137762" y="2512084"/>
            <a:chExt cx="1188000" cy="1188000"/>
          </a:xfrm>
        </p:grpSpPr>
        <p:sp>
          <p:nvSpPr>
            <p:cNvPr id="42" name="Rectangle 13">
              <a:extLst>
                <a:ext uri="{FF2B5EF4-FFF2-40B4-BE49-F238E27FC236}">
                  <a16:creationId xmlns:a16="http://schemas.microsoft.com/office/drawing/2014/main" id="{E665B77E-5C4D-A44A-8331-043AC42B489B}"/>
                </a:ext>
              </a:extLst>
            </p:cNvPr>
            <p:cNvSpPr/>
            <p:nvPr/>
          </p:nvSpPr>
          <p:spPr>
            <a:xfrm>
              <a:off x="3137762" y="2512084"/>
              <a:ext cx="1188000" cy="1188000"/>
            </a:xfrm>
            <a:prstGeom prst="rect">
              <a:avLst/>
            </a:prstGeom>
            <a:solidFill>
              <a:srgbClr val="A6C83E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Login</a:t>
              </a: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9EAE4258-3B52-E743-8DCB-DB21AD98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rcRect/>
            <a:stretch/>
          </p:blipFill>
          <p:spPr>
            <a:xfrm>
              <a:off x="3454535" y="2730368"/>
              <a:ext cx="554454" cy="308030"/>
            </a:xfrm>
            <a:prstGeom prst="rect">
              <a:avLst/>
            </a:prstGeom>
          </p:spPr>
        </p:pic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C7D4F17A-BC68-7BA1-3A85-6A1A7EEAFDE0}"/>
              </a:ext>
            </a:extLst>
          </p:cNvPr>
          <p:cNvGrpSpPr/>
          <p:nvPr/>
        </p:nvGrpSpPr>
        <p:grpSpPr>
          <a:xfrm>
            <a:off x="18002249" y="4131139"/>
            <a:ext cx="1958826" cy="1958826"/>
            <a:chOff x="10917684" y="2512084"/>
            <a:chExt cx="1188000" cy="1188000"/>
          </a:xfrm>
        </p:grpSpPr>
        <p:sp>
          <p:nvSpPr>
            <p:cNvPr id="48" name="Rectangle 19">
              <a:extLst>
                <a:ext uri="{FF2B5EF4-FFF2-40B4-BE49-F238E27FC236}">
                  <a16:creationId xmlns:a16="http://schemas.microsoft.com/office/drawing/2014/main" id="{FD8913B7-49C4-E047-ABD6-989D68DDE596}"/>
                </a:ext>
              </a:extLst>
            </p:cNvPr>
            <p:cNvSpPr/>
            <p:nvPr/>
          </p:nvSpPr>
          <p:spPr>
            <a:xfrm>
              <a:off x="10917684" y="2512084"/>
              <a:ext cx="1188000" cy="1188000"/>
            </a:xfrm>
            <a:prstGeom prst="rect">
              <a:avLst/>
            </a:prstGeom>
            <a:solidFill>
              <a:srgbClr val="5B732A"/>
            </a:solidFill>
            <a:ln>
              <a:noFill/>
            </a:ln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 sz="2309" dirty="0">
                <a:solidFill>
                  <a:schemeClr val="bg2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solidFill>
                  <a:schemeClr val="bg2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endParaRPr lang="nl-BE" sz="2309" dirty="0">
                <a:solidFill>
                  <a:schemeClr val="bg2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  <a:p>
              <a:pPr algn="ctr"/>
              <a:r>
                <a:rPr lang="nl-BE" sz="2309" dirty="0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Certificate</a:t>
              </a: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AB7759D-BDEF-D14C-87B1-9CD2857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/>
            <a:stretch/>
          </p:blipFill>
          <p:spPr>
            <a:xfrm>
              <a:off x="11303764" y="2702405"/>
              <a:ext cx="415840" cy="554454"/>
            </a:xfrm>
            <a:prstGeom prst="rect">
              <a:avLst/>
            </a:prstGeom>
          </p:spPr>
        </p:pic>
      </p:grpSp>
      <p:pic>
        <p:nvPicPr>
          <p:cNvPr id="2" name="Picture 2" descr="Televic Assessmentq Logo">
            <a:extLst>
              <a:ext uri="{FF2B5EF4-FFF2-40B4-BE49-F238E27FC236}">
                <a16:creationId xmlns:a16="http://schemas.microsoft.com/office/drawing/2014/main" id="{5D470952-C5B5-F70F-3324-639CDA9CE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A3CF49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01" y="1899743"/>
            <a:ext cx="4155083" cy="523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91104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B7492-C890-3062-AF98-74BB6686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>
                <a:solidFill>
                  <a:schemeClr val="tx1"/>
                </a:solidFill>
              </a:rPr>
              <a:t>Taking an exam with ProcterExam®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192163-0C36-D84C-4306-08F54BA37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5205" y="2601150"/>
            <a:ext cx="18093690" cy="1661993"/>
          </a:xfrm>
        </p:spPr>
        <p:txBody>
          <a:bodyPr/>
          <a:lstStyle/>
          <a:p>
            <a:r>
              <a:rPr lang="nl-BE" dirty="0">
                <a:hlinkClick r:id="rId2"/>
              </a:rPr>
              <a:t>https://www.youtube.com/watch?v=AP49f_qmpyA</a:t>
            </a:r>
            <a:endParaRPr lang="nl-BE" dirty="0"/>
          </a:p>
          <a:p>
            <a:endParaRPr lang="nl-BE" dirty="0"/>
          </a:p>
          <a:p>
            <a:endParaRPr lang="nl-BE" dirty="0"/>
          </a:p>
          <a:p>
            <a:r>
              <a:rPr lang="nl-BE" dirty="0">
                <a:hlinkClick r:id="rId3"/>
              </a:rPr>
              <a:t>https://youtu.be/AP49f_qmpyA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4" descr="Afbeelding met tekst, Menselijk gezicht, schermopname, person&#10;&#10;Automatisch gegenereerde beschrijving">
            <a:extLst>
              <a:ext uri="{FF2B5EF4-FFF2-40B4-BE49-F238E27FC236}">
                <a16:creationId xmlns:a16="http://schemas.microsoft.com/office/drawing/2014/main" id="{9B4FB298-ABE0-D619-35C2-7A0D2DA49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51" y="4509132"/>
            <a:ext cx="9061628" cy="6223457"/>
          </a:xfrm>
          <a:prstGeom prst="rect">
            <a:avLst/>
          </a:prstGeom>
        </p:spPr>
      </p:pic>
      <p:pic>
        <p:nvPicPr>
          <p:cNvPr id="4" name="Afbeelding 3" descr="Afbeelding met tekst, software, Multimediasoftware, Website&#10;&#10;Automatisch gegenereerde beschrijving">
            <a:extLst>
              <a:ext uri="{FF2B5EF4-FFF2-40B4-BE49-F238E27FC236}">
                <a16:creationId xmlns:a16="http://schemas.microsoft.com/office/drawing/2014/main" id="{95584EB1-86BD-F2CB-72DB-5529353828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3450" y="320419"/>
            <a:ext cx="6106396" cy="4019980"/>
          </a:xfrm>
          <a:prstGeom prst="rect">
            <a:avLst/>
          </a:prstGeom>
        </p:spPr>
      </p:pic>
      <p:pic>
        <p:nvPicPr>
          <p:cNvPr id="6" name="Afbeelding 5" descr="Afbeelding met Menselijk gezicht, tekst, Website, person&#10;&#10;Automatisch gegenereerde beschrijving">
            <a:extLst>
              <a:ext uri="{FF2B5EF4-FFF2-40B4-BE49-F238E27FC236}">
                <a16:creationId xmlns:a16="http://schemas.microsoft.com/office/drawing/2014/main" id="{3857EC6E-A4BB-C85C-13C7-9E2BBCD8D0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52049" y="4509131"/>
            <a:ext cx="9932730" cy="622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537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78A2FA-5761-822A-881B-B1F1CC56A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50" y="749748"/>
            <a:ext cx="19323744" cy="2030043"/>
          </a:xfrm>
        </p:spPr>
        <p:txBody>
          <a:bodyPr/>
          <a:lstStyle/>
          <a:p>
            <a:r>
              <a:rPr lang="nl-BE" sz="6596" dirty="0"/>
              <a:t>University location + supervision (EBU® approved)</a:t>
            </a:r>
            <a:br>
              <a:rPr lang="nl-BE" sz="6596" dirty="0"/>
            </a:br>
            <a:r>
              <a:rPr lang="nl-BE" sz="6596" dirty="0"/>
              <a:t>Uniformely: everybody = proctered</a:t>
            </a:r>
          </a:p>
        </p:txBody>
      </p:sp>
      <p:pic>
        <p:nvPicPr>
          <p:cNvPr id="2050" name="Picture 2" descr="91.30 - pc-lokaal FBIW (groot) - KULag">
            <a:extLst>
              <a:ext uri="{FF2B5EF4-FFF2-40B4-BE49-F238E27FC236}">
                <a16:creationId xmlns:a16="http://schemas.microsoft.com/office/drawing/2014/main" id="{581E06FE-F3D0-4BCA-1BAB-7A4B853AD8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109" y="4693269"/>
            <a:ext cx="8352459" cy="628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7FEBABF-909D-2418-AC00-BFE9CA4554F7}"/>
              </a:ext>
            </a:extLst>
          </p:cNvPr>
          <p:cNvSpPr txBox="1"/>
          <p:nvPr/>
        </p:nvSpPr>
        <p:spPr>
          <a:xfrm>
            <a:off x="12737006" y="3273928"/>
            <a:ext cx="6011390" cy="2832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Warsaw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Berlin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Ankara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Amsterdam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Paris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nl-BE" sz="2968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77847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persoon&#10;&#10;Automatisch gegenereerde beschrijving">
            <a:extLst>
              <a:ext uri="{FF2B5EF4-FFF2-40B4-BE49-F238E27FC236}">
                <a16:creationId xmlns:a16="http://schemas.microsoft.com/office/drawing/2014/main" id="{9BB72A43-E7AA-00B7-ECA2-BF08B9104A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825" b="1"/>
          <a:stretch/>
        </p:blipFill>
        <p:spPr>
          <a:xfrm rot="5400000">
            <a:off x="14071038" y="-348307"/>
            <a:ext cx="5701072" cy="636505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1419CA5-36B2-D1EA-E26C-B752DAD04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600" y="754302"/>
            <a:ext cx="4980778" cy="5917897"/>
          </a:xfrm>
        </p:spPr>
        <p:txBody>
          <a:bodyPr vert="horz" wrap="square" lIns="150781" tIns="75390" rIns="150781" bIns="75390" rtlCol="0" anchor="b">
            <a:normAutofit/>
          </a:bodyPr>
          <a:lstStyle/>
          <a:p>
            <a:pPr algn="r"/>
            <a:r>
              <a:rPr lang="en-US" sz="6596" kern="1200">
                <a:solidFill>
                  <a:srgbClr val="FFFFFF"/>
                </a:solidFill>
                <a:latin typeface="+mj-lt"/>
                <a:cs typeface="+mj-cs"/>
              </a:rPr>
              <a:t>PIOCRE® IPOCRE®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F842672-CC54-1F4D-A934-6250FA799A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1651" y="1104150"/>
            <a:ext cx="9806568" cy="9125683"/>
          </a:xfrm>
        </p:spPr>
        <p:txBody>
          <a:bodyPr vert="horz" wrap="square" lIns="150781" tIns="75390" rIns="150781" bIns="75390" rtlCol="0" anchor="ctr">
            <a:normAutofit/>
          </a:bodyPr>
          <a:lstStyle/>
          <a:p>
            <a:r>
              <a:rPr lang="en-US" sz="5400" b="1" dirty="0">
                <a:latin typeface="+mn-lt"/>
              </a:rPr>
              <a:t>P</a:t>
            </a:r>
            <a:r>
              <a:rPr lang="en-US" sz="5400" dirty="0">
                <a:latin typeface="+mn-lt"/>
              </a:rPr>
              <a:t>rerecorded</a:t>
            </a:r>
          </a:p>
          <a:p>
            <a:r>
              <a:rPr lang="en-US" sz="5400" b="1" dirty="0">
                <a:latin typeface="+mn-lt"/>
              </a:rPr>
              <a:t>I</a:t>
            </a:r>
            <a:r>
              <a:rPr lang="en-US" sz="5400" dirty="0">
                <a:latin typeface="+mn-lt"/>
              </a:rPr>
              <a:t>nteractive</a:t>
            </a:r>
          </a:p>
          <a:p>
            <a:r>
              <a:rPr lang="en-US" sz="5400" b="1" dirty="0">
                <a:latin typeface="+mn-lt"/>
              </a:rPr>
              <a:t>O</a:t>
            </a:r>
            <a:r>
              <a:rPr lang="en-US" sz="5400" dirty="0">
                <a:latin typeface="+mn-lt"/>
              </a:rPr>
              <a:t>ral</a:t>
            </a:r>
          </a:p>
          <a:p>
            <a:r>
              <a:rPr lang="en-US" sz="5400" b="1" dirty="0">
                <a:latin typeface="+mn-lt"/>
              </a:rPr>
              <a:t>C</a:t>
            </a:r>
            <a:r>
              <a:rPr lang="en-US" sz="5400" dirty="0">
                <a:latin typeface="+mn-lt"/>
              </a:rPr>
              <a:t>linical </a:t>
            </a:r>
          </a:p>
          <a:p>
            <a:r>
              <a:rPr lang="en-US" sz="5400" b="1" dirty="0">
                <a:latin typeface="+mn-lt"/>
              </a:rPr>
              <a:t>R</a:t>
            </a:r>
            <a:r>
              <a:rPr lang="en-US" sz="5400" dirty="0">
                <a:latin typeface="+mn-lt"/>
              </a:rPr>
              <a:t>easoning</a:t>
            </a:r>
          </a:p>
          <a:p>
            <a:r>
              <a:rPr lang="en-US" sz="5400" b="1" dirty="0">
                <a:latin typeface="+mn-lt"/>
              </a:rPr>
              <a:t>E</a:t>
            </a:r>
            <a:r>
              <a:rPr lang="en-US" sz="5400" dirty="0">
                <a:latin typeface="+mn-lt"/>
              </a:rPr>
              <a:t>xam</a:t>
            </a:r>
          </a:p>
        </p:txBody>
      </p:sp>
      <p:pic>
        <p:nvPicPr>
          <p:cNvPr id="8194" name="Picture 2" descr="Brain: Function and Anatomy, Conditions, and Health Tips">
            <a:extLst>
              <a:ext uri="{FF2B5EF4-FFF2-40B4-BE49-F238E27FC236}">
                <a16:creationId xmlns:a16="http://schemas.microsoft.com/office/drawing/2014/main" id="{E1410F45-4115-209C-00B4-4FD479BF2B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9" r="8862"/>
          <a:stretch/>
        </p:blipFill>
        <p:spPr bwMode="auto">
          <a:xfrm>
            <a:off x="13739051" y="5641314"/>
            <a:ext cx="6365050" cy="566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383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D8605C-696B-AB69-7A9B-F4DE5F4B2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All within 1 application assessmentQ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AD07D5-C486-65AB-D6A3-23FC3BB06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7651" y="1920875"/>
            <a:ext cx="5774292" cy="1107996"/>
          </a:xfrm>
        </p:spPr>
        <p:txBody>
          <a:bodyPr/>
          <a:lstStyle/>
          <a:p>
            <a:r>
              <a:rPr lang="nl-BE" sz="3600" dirty="0"/>
              <a:t>Live interactive</a:t>
            </a:r>
          </a:p>
          <a:p>
            <a:r>
              <a:rPr lang="nl-BE" sz="3600" dirty="0"/>
              <a:t>Offline</a:t>
            </a:r>
          </a:p>
        </p:txBody>
      </p:sp>
      <p:pic>
        <p:nvPicPr>
          <p:cNvPr id="5" name="Afbeelding 4" descr="Afbeelding met Website&#10;&#10;Automatisch gegenereerde beschrijving">
            <a:extLst>
              <a:ext uri="{FF2B5EF4-FFF2-40B4-BE49-F238E27FC236}">
                <a16:creationId xmlns:a16="http://schemas.microsoft.com/office/drawing/2014/main" id="{EED9BD7F-AFB2-F0C3-251C-610B536B75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2610503"/>
            <a:ext cx="11162213" cy="626110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4EF35C8-7F3A-E4A6-8751-748D3FE7A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6401" y="6264275"/>
            <a:ext cx="6019800" cy="345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27A79BB-0F07-9E74-EDF5-BFF38511E277}"/>
              </a:ext>
            </a:extLst>
          </p:cNvPr>
          <p:cNvSpPr txBox="1"/>
          <p:nvPr/>
        </p:nvSpPr>
        <p:spPr>
          <a:xfrm>
            <a:off x="13306401" y="5741055"/>
            <a:ext cx="601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800" dirty="0"/>
              <a:t>EBU oral exam is not an “informal chat”</a:t>
            </a:r>
          </a:p>
        </p:txBody>
      </p:sp>
    </p:spTree>
    <p:extLst>
      <p:ext uri="{BB962C8B-B14F-4D97-AF65-F5344CB8AC3E}">
        <p14:creationId xmlns:p14="http://schemas.microsoft.com/office/powerpoint/2010/main" val="385264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EXAMINATION COMMITTEE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440" y="2638850"/>
            <a:ext cx="13672909" cy="6934462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dirty="0"/>
              <a:t>85 members:</a:t>
            </a:r>
          </a:p>
          <a:p>
            <a:pPr lvl="1"/>
            <a:r>
              <a:rPr lang="en-US" sz="4400" dirty="0"/>
              <a:t>22 delegates</a:t>
            </a:r>
          </a:p>
          <a:p>
            <a:pPr lvl="1"/>
            <a:r>
              <a:rPr lang="en-US" sz="4400" dirty="0"/>
              <a:t>62 Associate Members</a:t>
            </a:r>
          </a:p>
          <a:p>
            <a:endParaRPr lang="en-US" sz="4400" dirty="0"/>
          </a:p>
          <a:p>
            <a:r>
              <a:rPr lang="en-US" sz="4400" dirty="0"/>
              <a:t>Associate Members are young FEBUs</a:t>
            </a:r>
          </a:p>
          <a:p>
            <a:r>
              <a:rPr lang="en-US" sz="4400" dirty="0"/>
              <a:t>Associate Members write content which is reviewed/edited by the committee</a:t>
            </a:r>
          </a:p>
          <a:p>
            <a:endParaRPr lang="en-US" sz="4400" dirty="0"/>
          </a:p>
          <a:p>
            <a:r>
              <a:rPr lang="en-US" sz="4400" dirty="0"/>
              <a:t>Special contributors are to be part of exam committee</a:t>
            </a:r>
          </a:p>
          <a:p>
            <a:endParaRPr lang="en-US" sz="4400" dirty="0"/>
          </a:p>
          <a:p>
            <a:endParaRPr lang="en-US" sz="4400" dirty="0"/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83163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251" y="585709"/>
            <a:ext cx="19375596" cy="761747"/>
          </a:xfrm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IN-SERVICE ASSESSMENT  2023								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170B297-226C-7045-8BD1-71FBB87E42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212221"/>
              </p:ext>
            </p:extLst>
          </p:nvPr>
        </p:nvGraphicFramePr>
        <p:xfrm>
          <a:off x="15625047" y="349250"/>
          <a:ext cx="4114800" cy="106108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69612">
                  <a:extLst>
                    <a:ext uri="{9D8B030D-6E8A-4147-A177-3AD203B41FA5}">
                      <a16:colId xmlns:a16="http://schemas.microsoft.com/office/drawing/2014/main" val="4252567919"/>
                    </a:ext>
                  </a:extLst>
                </a:gridCol>
                <a:gridCol w="1745188">
                  <a:extLst>
                    <a:ext uri="{9D8B030D-6E8A-4147-A177-3AD203B41FA5}">
                      <a16:colId xmlns:a16="http://schemas.microsoft.com/office/drawing/2014/main" val="1414768600"/>
                    </a:ext>
                  </a:extLst>
                </a:gridCol>
              </a:tblGrid>
              <a:tr h="262045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In-Service Assessment 2023</a:t>
                      </a:r>
                      <a:endParaRPr lang="tr-TR" sz="16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Candidates</a:t>
                      </a:r>
                      <a:endParaRPr lang="tr-TR" sz="16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72339747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Austria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37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70004761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Belgium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33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498225441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Croatia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09858768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Czechia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35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42982655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Denmark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36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962159826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Estonia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935128676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 dirty="0">
                          <a:effectLst/>
                        </a:rPr>
                        <a:t>France</a:t>
                      </a:r>
                      <a:endParaRPr lang="tr-TR" sz="1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071160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Germany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52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651235664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Greece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34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89040423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Italy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16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777643402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Lithuania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14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052134994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Malta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4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57270532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Netherlands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21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95475254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Norway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21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756961289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Poland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79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46684923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Portugal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15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0718273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Slovenia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2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83752090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Spain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98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62640962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Sweden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20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401356914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Switzerland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81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47502594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Turkey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32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232705675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United Kingdom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21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213957439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 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 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905609956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Indonesia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9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575481210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Lebanon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35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620949443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 dirty="0" err="1">
                          <a:effectLst/>
                        </a:rPr>
                        <a:t>Malysia</a:t>
                      </a:r>
                      <a:endParaRPr lang="tr-TR" sz="1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44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153166786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Pakistan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8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573889348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Singapore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16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79492371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Thailand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10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97074320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ROW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11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290791083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TOTAL </a:t>
                      </a:r>
                      <a:endParaRPr lang="tr-TR" sz="16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789</a:t>
                      </a:r>
                      <a:endParaRPr lang="tr-TR" sz="16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601934182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40085108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Scoring</a:t>
                      </a:r>
                      <a:endParaRPr lang="tr-TR" sz="16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 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98182137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Average score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64,7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757732396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Low score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22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75550682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High scoree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90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59819283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 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699043682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Candidates</a:t>
                      </a:r>
                      <a:endParaRPr lang="tr-TR" sz="16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789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35807711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Residents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720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68065867"/>
                  </a:ext>
                </a:extLst>
              </a:tr>
              <a:tr h="213554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Urologist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69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567979108"/>
                  </a:ext>
                </a:extLst>
              </a:tr>
              <a:tr h="262045"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>
                          <a:effectLst/>
                        </a:rPr>
                        <a:t>From EBU certified centres</a:t>
                      </a:r>
                      <a:endParaRPr lang="tr-TR" sz="16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1600" u="none" strike="noStrike" dirty="0">
                          <a:effectLst/>
                        </a:rPr>
                        <a:t>206</a:t>
                      </a:r>
                      <a:endParaRPr lang="tr-TR" sz="16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58499584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FFCBB4A-E008-5E48-AC4B-F6F5CD3B32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437176"/>
              </p:ext>
            </p:extLst>
          </p:nvPr>
        </p:nvGraphicFramePr>
        <p:xfrm>
          <a:off x="4039346" y="3444875"/>
          <a:ext cx="7079504" cy="52608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076911">
                  <a:extLst>
                    <a:ext uri="{9D8B030D-6E8A-4147-A177-3AD203B41FA5}">
                      <a16:colId xmlns:a16="http://schemas.microsoft.com/office/drawing/2014/main" val="4252567919"/>
                    </a:ext>
                  </a:extLst>
                </a:gridCol>
                <a:gridCol w="3002593">
                  <a:extLst>
                    <a:ext uri="{9D8B030D-6E8A-4147-A177-3AD203B41FA5}">
                      <a16:colId xmlns:a16="http://schemas.microsoft.com/office/drawing/2014/main" val="1414768600"/>
                    </a:ext>
                  </a:extLst>
                </a:gridCol>
              </a:tblGrid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Scoring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 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981821377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Average score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64,7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757732396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 err="1">
                          <a:effectLst/>
                        </a:rPr>
                        <a:t>Low</a:t>
                      </a:r>
                      <a:r>
                        <a:rPr lang="tr-TR" sz="2800" u="none" strike="noStrike" dirty="0">
                          <a:effectLst/>
                        </a:rPr>
                        <a:t> </a:t>
                      </a:r>
                      <a:r>
                        <a:rPr lang="tr-TR" sz="2800" u="none" strike="noStrike" dirty="0" err="1">
                          <a:effectLst/>
                        </a:rPr>
                        <a:t>score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4275550682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High </a:t>
                      </a:r>
                      <a:r>
                        <a:rPr lang="tr-TR" sz="2800" u="none" strike="noStrike" dirty="0" err="1">
                          <a:effectLst/>
                        </a:rPr>
                        <a:t>score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3259819283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 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699043682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Candidates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789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335807711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Residents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720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2668065867"/>
                  </a:ext>
                </a:extLst>
              </a:tr>
              <a:tr h="52709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Urologist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1567979108"/>
                  </a:ext>
                </a:extLst>
              </a:tr>
              <a:tr h="1044098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From EBU certified centres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206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329" marR="8329" marT="8329" marB="0"/>
                </a:tc>
                <a:extLst>
                  <a:ext uri="{0D108BD9-81ED-4DB2-BD59-A6C34878D82A}">
                    <a16:rowId xmlns:a16="http://schemas.microsoft.com/office/drawing/2014/main" val="584995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07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WRITTEN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66440" y="2665553"/>
            <a:ext cx="13571220" cy="6646722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4400" dirty="0"/>
              <a:t>100 single correct answer MCQ on the entire range of urological topics </a:t>
            </a:r>
          </a:p>
          <a:p>
            <a:endParaRPr lang="en-US" sz="4400" dirty="0"/>
          </a:p>
          <a:p>
            <a:r>
              <a:rPr lang="en-US" sz="4400" dirty="0"/>
              <a:t>English, German, Hungarian, Polish &amp; Turkish</a:t>
            </a:r>
          </a:p>
          <a:p>
            <a:r>
              <a:rPr lang="en-US" sz="4400" dirty="0"/>
              <a:t>Organised with Pearson VUE, either taken </a:t>
            </a:r>
          </a:p>
          <a:p>
            <a:pPr lvl="1"/>
            <a:r>
              <a:rPr lang="en-US" sz="4400" dirty="0"/>
              <a:t>At a secured test centre</a:t>
            </a:r>
          </a:p>
          <a:p>
            <a:pPr lvl="1"/>
            <a:r>
              <a:rPr lang="en-US" sz="4400" dirty="0"/>
              <a:t>Online</a:t>
            </a:r>
          </a:p>
          <a:p>
            <a:pPr lvl="1"/>
            <a:endParaRPr lang="en-US" sz="4400" dirty="0"/>
          </a:p>
          <a:p>
            <a:r>
              <a:rPr lang="en-US" sz="4400" dirty="0"/>
              <a:t>Only who scores above the passing score will be able to take the oral exam</a:t>
            </a:r>
          </a:p>
          <a:p>
            <a:pPr marL="753969" lvl="1"/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23330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352E917-18FF-2C48-9F84-F1F0F7557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9955041"/>
              </p:ext>
            </p:extLst>
          </p:nvPr>
        </p:nvGraphicFramePr>
        <p:xfrm>
          <a:off x="3803650" y="1463675"/>
          <a:ext cx="12954000" cy="87668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75250">
                  <a:extLst>
                    <a:ext uri="{9D8B030D-6E8A-4147-A177-3AD203B41FA5}">
                      <a16:colId xmlns:a16="http://schemas.microsoft.com/office/drawing/2014/main" val="2758163836"/>
                    </a:ext>
                  </a:extLst>
                </a:gridCol>
                <a:gridCol w="3590555">
                  <a:extLst>
                    <a:ext uri="{9D8B030D-6E8A-4147-A177-3AD203B41FA5}">
                      <a16:colId xmlns:a16="http://schemas.microsoft.com/office/drawing/2014/main" val="2734529231"/>
                    </a:ext>
                  </a:extLst>
                </a:gridCol>
                <a:gridCol w="2009396">
                  <a:extLst>
                    <a:ext uri="{9D8B030D-6E8A-4147-A177-3AD203B41FA5}">
                      <a16:colId xmlns:a16="http://schemas.microsoft.com/office/drawing/2014/main" val="3347638017"/>
                    </a:ext>
                  </a:extLst>
                </a:gridCol>
                <a:gridCol w="889404">
                  <a:extLst>
                    <a:ext uri="{9D8B030D-6E8A-4147-A177-3AD203B41FA5}">
                      <a16:colId xmlns:a16="http://schemas.microsoft.com/office/drawing/2014/main" val="1361075380"/>
                    </a:ext>
                  </a:extLst>
                </a:gridCol>
                <a:gridCol w="724698">
                  <a:extLst>
                    <a:ext uri="{9D8B030D-6E8A-4147-A177-3AD203B41FA5}">
                      <a16:colId xmlns:a16="http://schemas.microsoft.com/office/drawing/2014/main" val="3389155905"/>
                    </a:ext>
                  </a:extLst>
                </a:gridCol>
                <a:gridCol w="864697">
                  <a:extLst>
                    <a:ext uri="{9D8B030D-6E8A-4147-A177-3AD203B41FA5}">
                      <a16:colId xmlns:a16="http://schemas.microsoft.com/office/drawing/2014/main" val="1974944175"/>
                    </a:ext>
                  </a:extLst>
                </a:gridCol>
              </a:tblGrid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FEBU Written Exam 2022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Delivery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Candidates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Pass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Fail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%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69555658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Europe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+ 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303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266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37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87,8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12998678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Austria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34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85,3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030092052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Egypt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+ 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24</a:t>
                      </a:r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50,0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363004912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Hungary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92,3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30186103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Poland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Paper exam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81,0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633608434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Switzerland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37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36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97,3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18441693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Turkey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 + 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32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31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96,9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43824803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TOTAL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506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437</a:t>
                      </a:r>
                      <a:endParaRPr lang="tr-TR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 dirty="0">
                          <a:effectLst/>
                        </a:rPr>
                        <a:t>69</a:t>
                      </a:r>
                      <a:endParaRPr lang="tr-TR" sz="2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 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117348031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b="0" i="0" u="none" strike="noStrike" dirty="0">
                          <a:effectLst/>
                          <a:latin typeface="Calibri" panose="020F0502020204030204" pitchFamily="34" charset="0"/>
                        </a:rPr>
                        <a:t>86%</a:t>
                      </a: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69998884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Scoring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 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824910008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AVG score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68,23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888106466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Standard Deviation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8,79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 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581502840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Passmark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61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990638066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946194110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Pearson VUE delivery mode</a:t>
                      </a:r>
                      <a:endParaRPr lang="tr-TR" sz="28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451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036506513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Test Centres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298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715652362"/>
                  </a:ext>
                </a:extLst>
              </a:tr>
              <a:tr h="487045"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OnVUE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r-TR" sz="2800" u="none" strike="noStrike">
                          <a:effectLst/>
                        </a:rPr>
                        <a:t>153</a:t>
                      </a:r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endParaRPr lang="tr-TR" sz="2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628356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4808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/>
          </a:solidFill>
          <a:ln>
            <a:solidFill>
              <a:srgbClr val="FF0000"/>
            </a:solidFill>
          </a:ln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FEBU ORAL EXAM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51" y="1920875"/>
            <a:ext cx="19375596" cy="8154765"/>
          </a:xfrm>
          <a:ln>
            <a:solidFill>
              <a:srgbClr val="800000"/>
            </a:solidFill>
          </a:ln>
        </p:spPr>
        <p:txBody>
          <a:bodyPr>
            <a:normAutofit lnSpcReduction="10000"/>
          </a:bodyPr>
          <a:lstStyle/>
          <a:p>
            <a:r>
              <a:rPr lang="en-US" sz="5400" dirty="0"/>
              <a:t>Offering a standardized exam </a:t>
            </a:r>
            <a:br>
              <a:rPr lang="en-US" sz="5400" dirty="0"/>
            </a:br>
            <a:r>
              <a:rPr lang="en-US" sz="5400" dirty="0"/>
              <a:t>	= 4 clinical cases – prerecorded</a:t>
            </a:r>
            <a:br>
              <a:rPr lang="en-US" sz="5400" dirty="0"/>
            </a:br>
            <a:r>
              <a:rPr lang="en-US" sz="5400" dirty="0"/>
              <a:t>	= interactive</a:t>
            </a:r>
            <a:br>
              <a:rPr lang="en-US" sz="5400" dirty="0"/>
            </a:br>
            <a:r>
              <a:rPr lang="en-US" sz="5400" dirty="0"/>
              <a:t>	= recorded</a:t>
            </a:r>
            <a:br>
              <a:rPr lang="en-US" sz="5400" dirty="0"/>
            </a:br>
            <a:r>
              <a:rPr lang="en-US" sz="5400" dirty="0"/>
              <a:t>	= 1 score onsite + 1 score offline</a:t>
            </a:r>
          </a:p>
          <a:p>
            <a:endParaRPr lang="en-US" sz="5400" dirty="0"/>
          </a:p>
          <a:p>
            <a:r>
              <a:rPr lang="en-US" sz="5400" dirty="0"/>
              <a:t>enhances the reliability and objectivity</a:t>
            </a:r>
          </a:p>
          <a:p>
            <a:endParaRPr lang="en-US" sz="5400" dirty="0"/>
          </a:p>
          <a:p>
            <a:r>
              <a:rPr lang="en-US" sz="5400" dirty="0"/>
              <a:t>Each candidate scored by 2-3-4 reviewers</a:t>
            </a:r>
            <a:br>
              <a:rPr lang="en-US" sz="5400" dirty="0"/>
            </a:br>
            <a:r>
              <a:rPr lang="en-US" sz="5400" dirty="0"/>
              <a:t>independently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678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overdekt, kleding, persoon, meubels&#10;&#10;Automatisch gegenereerde beschrijving">
            <a:extLst>
              <a:ext uri="{FF2B5EF4-FFF2-40B4-BE49-F238E27FC236}">
                <a16:creationId xmlns:a16="http://schemas.microsoft.com/office/drawing/2014/main" id="{F0C24CDE-C4CE-A601-0A93-B0E69F3EE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154"/>
            <a:ext cx="6616700" cy="4406900"/>
          </a:xfrm>
          <a:prstGeom prst="rect">
            <a:avLst/>
          </a:prstGeom>
        </p:spPr>
      </p:pic>
      <p:pic>
        <p:nvPicPr>
          <p:cNvPr id="7" name="Afbeelding 6" descr="Afbeelding met overdekt, muur, deur, Vloermateriaal&#10;&#10;Automatisch gegenereerde beschrijving">
            <a:extLst>
              <a:ext uri="{FF2B5EF4-FFF2-40B4-BE49-F238E27FC236}">
                <a16:creationId xmlns:a16="http://schemas.microsoft.com/office/drawing/2014/main" id="{14B12D07-BF97-3374-7425-33CDAFE34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05174"/>
            <a:ext cx="6616700" cy="4406900"/>
          </a:xfrm>
          <a:prstGeom prst="rect">
            <a:avLst/>
          </a:prstGeom>
        </p:spPr>
      </p:pic>
      <p:pic>
        <p:nvPicPr>
          <p:cNvPr id="9" name="Afbeelding 8" descr="Afbeelding met muur, overdekt, meubels, whiteboard&#10;&#10;Automatisch gegenereerde beschrijving">
            <a:extLst>
              <a:ext uri="{FF2B5EF4-FFF2-40B4-BE49-F238E27FC236}">
                <a16:creationId xmlns:a16="http://schemas.microsoft.com/office/drawing/2014/main" id="{C6157A83-643B-D947-1063-842486DE1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305174"/>
            <a:ext cx="6616700" cy="4406900"/>
          </a:xfrm>
          <a:prstGeom prst="rect">
            <a:avLst/>
          </a:prstGeom>
        </p:spPr>
      </p:pic>
      <p:pic>
        <p:nvPicPr>
          <p:cNvPr id="11" name="Afbeelding 10" descr="Afbeelding met overdekt, persoon, muur, kleding&#10;&#10;Automatisch gegenereerde beschrijving">
            <a:extLst>
              <a:ext uri="{FF2B5EF4-FFF2-40B4-BE49-F238E27FC236}">
                <a16:creationId xmlns:a16="http://schemas.microsoft.com/office/drawing/2014/main" id="{7093FC4F-D040-8172-1F6B-CDF54532E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9515"/>
            <a:ext cx="6616700" cy="4406900"/>
          </a:xfrm>
          <a:prstGeom prst="rect">
            <a:avLst/>
          </a:prstGeom>
        </p:spPr>
      </p:pic>
      <p:pic>
        <p:nvPicPr>
          <p:cNvPr id="13" name="Afbeelding 12" descr="Afbeelding met persoon, overdekt, Personal computer, Baan&#10;&#10;Automatisch gegenereerde beschrijving">
            <a:extLst>
              <a:ext uri="{FF2B5EF4-FFF2-40B4-BE49-F238E27FC236}">
                <a16:creationId xmlns:a16="http://schemas.microsoft.com/office/drawing/2014/main" id="{C5835EE8-DA11-7FEF-4332-236047AC95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200" y="5654675"/>
            <a:ext cx="6616700" cy="4406900"/>
          </a:xfrm>
          <a:prstGeom prst="rect">
            <a:avLst/>
          </a:prstGeom>
        </p:spPr>
      </p:pic>
      <p:pic>
        <p:nvPicPr>
          <p:cNvPr id="15" name="Afbeelding 14" descr="Afbeelding met overdekt, Personal computer, Uitvoerapparaat, muur&#10;&#10;Automatisch gegenereerde beschrijving">
            <a:extLst>
              <a:ext uri="{FF2B5EF4-FFF2-40B4-BE49-F238E27FC236}">
                <a16:creationId xmlns:a16="http://schemas.microsoft.com/office/drawing/2014/main" id="{715359B4-012C-51AE-1139-B075DE42BB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5679515"/>
            <a:ext cx="6616700" cy="4406900"/>
          </a:xfrm>
          <a:prstGeom prst="rect">
            <a:avLst/>
          </a:prstGeom>
        </p:spPr>
      </p:pic>
      <p:pic>
        <p:nvPicPr>
          <p:cNvPr id="17" name="Afbeelding 16" descr="Afbeelding met Lettertype, logo, Graphics, wit&#10;&#10;Automatisch gegenereerde beschrijving">
            <a:extLst>
              <a:ext uri="{FF2B5EF4-FFF2-40B4-BE49-F238E27FC236}">
                <a16:creationId xmlns:a16="http://schemas.microsoft.com/office/drawing/2014/main" id="{A0226115-B26D-CB04-F35D-B870FFF7A0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5250" y="10061575"/>
            <a:ext cx="2705100" cy="115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buitenshuis, mensen, gras, boom&#10;&#10;Automatisch gegenereerde beschrijving">
            <a:extLst>
              <a:ext uri="{FF2B5EF4-FFF2-40B4-BE49-F238E27FC236}">
                <a16:creationId xmlns:a16="http://schemas.microsoft.com/office/drawing/2014/main" id="{9C44FE89-8C7F-81B8-0E35-00C6D1E25A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79" y="0"/>
            <a:ext cx="6616700" cy="4406900"/>
          </a:xfrm>
          <a:prstGeom prst="rect">
            <a:avLst/>
          </a:prstGeom>
        </p:spPr>
      </p:pic>
      <p:pic>
        <p:nvPicPr>
          <p:cNvPr id="5" name="Afbeelding 4" descr="Afbeelding met persoon, Alcoholische drank, kleding, person&#10;&#10;Automatisch gegenereerde beschrijving">
            <a:extLst>
              <a:ext uri="{FF2B5EF4-FFF2-40B4-BE49-F238E27FC236}">
                <a16:creationId xmlns:a16="http://schemas.microsoft.com/office/drawing/2014/main" id="{08F3022E-05DC-1F7A-F08C-53031332E4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525" y="6109821"/>
            <a:ext cx="6616700" cy="4406900"/>
          </a:xfrm>
          <a:prstGeom prst="rect">
            <a:avLst/>
          </a:prstGeom>
        </p:spPr>
      </p:pic>
      <p:pic>
        <p:nvPicPr>
          <p:cNvPr id="7" name="Afbeelding 6" descr="Afbeelding met kleding, overdekt, persoon, scène&#10;&#10;Automatisch gegenereerde beschrijving">
            <a:extLst>
              <a:ext uri="{FF2B5EF4-FFF2-40B4-BE49-F238E27FC236}">
                <a16:creationId xmlns:a16="http://schemas.microsoft.com/office/drawing/2014/main" id="{F7BC5E90-E033-0AD1-F6A5-1958EB09BF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7400" y="6109821"/>
            <a:ext cx="6616700" cy="4406900"/>
          </a:xfrm>
          <a:prstGeom prst="rect">
            <a:avLst/>
          </a:prstGeom>
        </p:spPr>
      </p:pic>
      <p:pic>
        <p:nvPicPr>
          <p:cNvPr id="9" name="Afbeelding 8" descr="Afbeelding met persoon, kleding, buitenshuis, fles&#10;&#10;Automatisch gegenereerde beschrijving">
            <a:extLst>
              <a:ext uri="{FF2B5EF4-FFF2-40B4-BE49-F238E27FC236}">
                <a16:creationId xmlns:a16="http://schemas.microsoft.com/office/drawing/2014/main" id="{A532B32D-67D4-D3C8-C364-5C6E01A8A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53" y="13821"/>
            <a:ext cx="6616700" cy="4406900"/>
          </a:xfrm>
          <a:prstGeom prst="rect">
            <a:avLst/>
          </a:prstGeom>
        </p:spPr>
      </p:pic>
      <p:pic>
        <p:nvPicPr>
          <p:cNvPr id="11" name="Afbeelding 10" descr="Afbeelding met kleding, persoon, person, pak&#10;&#10;Automatisch gegenereerde beschrijving">
            <a:extLst>
              <a:ext uri="{FF2B5EF4-FFF2-40B4-BE49-F238E27FC236}">
                <a16:creationId xmlns:a16="http://schemas.microsoft.com/office/drawing/2014/main" id="{C1A7BFF9-26B4-EE55-EF12-EE1E805BC6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550" y="2428"/>
            <a:ext cx="6616700" cy="4406900"/>
          </a:xfrm>
          <a:prstGeom prst="rect">
            <a:avLst/>
          </a:prstGeom>
        </p:spPr>
      </p:pic>
      <p:pic>
        <p:nvPicPr>
          <p:cNvPr id="13" name="Afbeelding 12" descr="Afbeelding met kleding, persoon, pak, buitenshuis&#10;&#10;Automatisch gegenereerde beschrijving">
            <a:extLst>
              <a:ext uri="{FF2B5EF4-FFF2-40B4-BE49-F238E27FC236}">
                <a16:creationId xmlns:a16="http://schemas.microsoft.com/office/drawing/2014/main" id="{63222EDE-F24B-B4EC-7041-EBAED4E4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4" y="6109821"/>
            <a:ext cx="66167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57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9808</TotalTime>
  <Words>806</Words>
  <Application>Microsoft Office PowerPoint</Application>
  <PresentationFormat>Custom</PresentationFormat>
  <Paragraphs>358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Lato Semibold</vt:lpstr>
      <vt:lpstr>Open Sans</vt:lpstr>
      <vt:lpstr>Verdana</vt:lpstr>
      <vt:lpstr>Office Theme</vt:lpstr>
      <vt:lpstr>PowerPoint Presentation</vt:lpstr>
      <vt:lpstr>What does EBU ?</vt:lpstr>
      <vt:lpstr>EXAMINATION COMMITTEE</vt:lpstr>
      <vt:lpstr>IN-SERVICE ASSESSMENT  2023        </vt:lpstr>
      <vt:lpstr>WRITTEN EXAM</vt:lpstr>
      <vt:lpstr>PowerPoint Presentation</vt:lpstr>
      <vt:lpstr>FEBU ORAL EXAM</vt:lpstr>
      <vt:lpstr>PowerPoint Presentation</vt:lpstr>
      <vt:lpstr>PowerPoint Presentation</vt:lpstr>
      <vt:lpstr>PowerPoint Presentation</vt:lpstr>
      <vt:lpstr>PowerPoint Presentation</vt:lpstr>
      <vt:lpstr>EBU written 2023</vt:lpstr>
      <vt:lpstr>FO 24</vt:lpstr>
      <vt:lpstr>PowerPoint Presentation</vt:lpstr>
      <vt:lpstr>PowerPoint Presentation</vt:lpstr>
      <vt:lpstr>EBU written exams</vt:lpstr>
      <vt:lpstr>EBU Oral Exam </vt:lpstr>
      <vt:lpstr>assessmentQ for    </vt:lpstr>
      <vt:lpstr>PowerPoint Presentation</vt:lpstr>
      <vt:lpstr>PowerPoint Presentation</vt:lpstr>
      <vt:lpstr>Taking an exam with ProcterExam®</vt:lpstr>
      <vt:lpstr>University location + supervision (EBU® approved) Uniformely: everybody = proctered</vt:lpstr>
      <vt:lpstr>PIOCRE® IPOCRE®</vt:lpstr>
      <vt:lpstr>All within 1 application assessmentQ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Wilma Gietman</dc:creator>
  <cp:lastModifiedBy>Wilma Gietman</cp:lastModifiedBy>
  <cp:revision>112</cp:revision>
  <dcterms:created xsi:type="dcterms:W3CDTF">2018-09-14T12:47:11Z</dcterms:created>
  <dcterms:modified xsi:type="dcterms:W3CDTF">2023-10-16T11:29:26Z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2018-09-14T00:00:00Z</vt:filetime>
  </property>
  <property fmtid="{D5CDD505-2E9C-101B-9397-08002B2CF9AE}" pid="3" name="Creator">
    <vt:lpwstr>Adobe InDesign CC 13.1 (Windows)</vt:lpwstr>
  </property>
  <property fmtid="{D5CDD505-2E9C-101B-9397-08002B2CF9AE}" pid="4" name="LastSaved">
    <vt:filetime>2018-09-14T00:00:00Z</vt:filetime>
  </property>
</Properties>
</file>