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326" r:id="rId5"/>
    <p:sldId id="259" r:id="rId6"/>
    <p:sldId id="327" r:id="rId7"/>
    <p:sldId id="274" r:id="rId8"/>
    <p:sldId id="329" r:id="rId9"/>
    <p:sldId id="301" r:id="rId10"/>
    <p:sldId id="279" r:id="rId11"/>
    <p:sldId id="332" r:id="rId12"/>
    <p:sldId id="264" r:id="rId13"/>
    <p:sldId id="290" r:id="rId14"/>
    <p:sldId id="273" r:id="rId15"/>
    <p:sldId id="302" r:id="rId16"/>
    <p:sldId id="330" r:id="rId17"/>
    <p:sldId id="331" r:id="rId18"/>
    <p:sldId id="305" r:id="rId19"/>
    <p:sldId id="333" r:id="rId20"/>
    <p:sldId id="335" r:id="rId21"/>
    <p:sldId id="33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44A8D-30F4-434D-A59D-3343D16D1406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0C5305-F8FF-4145-B997-AF919D91E7D0}">
      <dgm:prSet phldrT="[Testo]"/>
      <dgm:spPr/>
      <dgm:t>
        <a:bodyPr/>
        <a:lstStyle/>
        <a:p>
          <a:r>
            <a:rPr lang="en-GB"/>
            <a:t>KNOWLEDGE</a:t>
          </a:r>
        </a:p>
      </dgm:t>
    </dgm:pt>
    <dgm:pt modelId="{984FDB48-6FAF-E34C-A660-E7AB5367865D}" type="parTrans" cxnId="{C3222D2B-E73C-EA41-A939-88D07088D868}">
      <dgm:prSet/>
      <dgm:spPr/>
      <dgm:t>
        <a:bodyPr/>
        <a:lstStyle/>
        <a:p>
          <a:endParaRPr lang="en-GB"/>
        </a:p>
      </dgm:t>
    </dgm:pt>
    <dgm:pt modelId="{FF4C5267-1FFA-3347-A3EB-364994760F00}" type="sibTrans" cxnId="{C3222D2B-E73C-EA41-A939-88D07088D868}">
      <dgm:prSet/>
      <dgm:spPr/>
      <dgm:t>
        <a:bodyPr/>
        <a:lstStyle/>
        <a:p>
          <a:endParaRPr lang="en-GB"/>
        </a:p>
      </dgm:t>
    </dgm:pt>
    <dgm:pt modelId="{CF69FECC-C463-DA4B-965B-5203F9E96AFE}">
      <dgm:prSet phldrT="[Testo]"/>
      <dgm:spPr/>
      <dgm:t>
        <a:bodyPr/>
        <a:lstStyle/>
        <a:p>
          <a:r>
            <a:rPr lang="en-GB"/>
            <a:t>structured curriculum</a:t>
          </a:r>
        </a:p>
      </dgm:t>
    </dgm:pt>
    <dgm:pt modelId="{04E77CF4-28D4-4249-8CC7-50C4FA371961}" type="parTrans" cxnId="{DC3D46BE-6921-3848-9263-F64394BAAAB5}">
      <dgm:prSet/>
      <dgm:spPr/>
      <dgm:t>
        <a:bodyPr/>
        <a:lstStyle/>
        <a:p>
          <a:endParaRPr lang="en-GB"/>
        </a:p>
      </dgm:t>
    </dgm:pt>
    <dgm:pt modelId="{DA2EB51C-972C-9841-B5A2-0DBF46E21DFE}" type="sibTrans" cxnId="{DC3D46BE-6921-3848-9263-F64394BAAAB5}">
      <dgm:prSet/>
      <dgm:spPr/>
      <dgm:t>
        <a:bodyPr/>
        <a:lstStyle/>
        <a:p>
          <a:endParaRPr lang="en-GB"/>
        </a:p>
      </dgm:t>
    </dgm:pt>
    <dgm:pt modelId="{CFF4D03F-4982-F248-97F1-EDAB59626712}">
      <dgm:prSet phldrT="[Testo]"/>
      <dgm:spPr/>
      <dgm:t>
        <a:bodyPr/>
        <a:lstStyle/>
        <a:p>
          <a:r>
            <a:rPr lang="en-GB"/>
            <a:t>SKILLS</a:t>
          </a:r>
        </a:p>
      </dgm:t>
    </dgm:pt>
    <dgm:pt modelId="{55F16BDF-07A5-5249-AE82-9AD5A42C2396}" type="parTrans" cxnId="{6E81EE1D-B91D-FF4F-AF90-2D26447C083C}">
      <dgm:prSet/>
      <dgm:spPr/>
      <dgm:t>
        <a:bodyPr/>
        <a:lstStyle/>
        <a:p>
          <a:endParaRPr lang="en-GB"/>
        </a:p>
      </dgm:t>
    </dgm:pt>
    <dgm:pt modelId="{360653FD-8C92-3947-B888-5E9A52FDF561}" type="sibTrans" cxnId="{6E81EE1D-B91D-FF4F-AF90-2D26447C083C}">
      <dgm:prSet/>
      <dgm:spPr/>
      <dgm:t>
        <a:bodyPr/>
        <a:lstStyle/>
        <a:p>
          <a:endParaRPr lang="en-GB"/>
        </a:p>
      </dgm:t>
    </dgm:pt>
    <dgm:pt modelId="{55CDEC73-6D1D-744D-A987-59B094826987}">
      <dgm:prSet phldrT="[Testo]"/>
      <dgm:spPr/>
      <dgm:t>
        <a:bodyPr/>
        <a:lstStyle/>
        <a:p>
          <a:r>
            <a:rPr lang="it-IT" err="1"/>
            <a:t>structured</a:t>
          </a:r>
          <a:r>
            <a:rPr lang="it-IT"/>
            <a:t> </a:t>
          </a:r>
          <a:r>
            <a:rPr lang="it-IT" err="1"/>
            <a:t>approach</a:t>
          </a:r>
          <a:endParaRPr lang="en-GB"/>
        </a:p>
      </dgm:t>
    </dgm:pt>
    <dgm:pt modelId="{C26B80B6-0618-8F48-B759-7B82552BB5A3}" type="parTrans" cxnId="{EFFE7761-171D-6B46-8787-FDE6EEB51026}">
      <dgm:prSet/>
      <dgm:spPr/>
      <dgm:t>
        <a:bodyPr/>
        <a:lstStyle/>
        <a:p>
          <a:endParaRPr lang="en-GB"/>
        </a:p>
      </dgm:t>
    </dgm:pt>
    <dgm:pt modelId="{7EAE363E-7D6A-9E4A-98EB-F5822C2B8A1F}" type="sibTrans" cxnId="{EFFE7761-171D-6B46-8787-FDE6EEB51026}">
      <dgm:prSet/>
      <dgm:spPr/>
      <dgm:t>
        <a:bodyPr/>
        <a:lstStyle/>
        <a:p>
          <a:endParaRPr lang="en-GB"/>
        </a:p>
      </dgm:t>
    </dgm:pt>
    <dgm:pt modelId="{C9DE2EEB-E218-0141-801E-09C4BE5176CD}">
      <dgm:prSet phldrT="[Testo]"/>
      <dgm:spPr/>
      <dgm:t>
        <a:bodyPr/>
        <a:lstStyle/>
        <a:p>
          <a:r>
            <a:rPr lang="it-IT" err="1"/>
            <a:t>technical</a:t>
          </a:r>
          <a:r>
            <a:rPr lang="it-IT"/>
            <a:t> and non-</a:t>
          </a:r>
          <a:r>
            <a:rPr lang="it-IT" err="1"/>
            <a:t>technical</a:t>
          </a:r>
          <a:r>
            <a:rPr lang="it-IT"/>
            <a:t> </a:t>
          </a:r>
          <a:r>
            <a:rPr lang="it-IT" err="1"/>
            <a:t>skills</a:t>
          </a:r>
          <a:endParaRPr lang="en-GB"/>
        </a:p>
      </dgm:t>
    </dgm:pt>
    <dgm:pt modelId="{BB71CF40-4EBF-4947-B3D4-EA443B99EF9C}" type="parTrans" cxnId="{9D5621BC-2FA7-2645-9706-F002CB417CB0}">
      <dgm:prSet/>
      <dgm:spPr/>
      <dgm:t>
        <a:bodyPr/>
        <a:lstStyle/>
        <a:p>
          <a:endParaRPr lang="en-GB"/>
        </a:p>
      </dgm:t>
    </dgm:pt>
    <dgm:pt modelId="{10E89D02-0E6B-9449-87C3-7AA8927304BE}" type="sibTrans" cxnId="{9D5621BC-2FA7-2645-9706-F002CB417CB0}">
      <dgm:prSet/>
      <dgm:spPr/>
      <dgm:t>
        <a:bodyPr/>
        <a:lstStyle/>
        <a:p>
          <a:endParaRPr lang="en-GB"/>
        </a:p>
      </dgm:t>
    </dgm:pt>
    <dgm:pt modelId="{82E6CC17-5821-4E43-90B3-DFFA7A8FB88E}">
      <dgm:prSet phldrT="[Testo]"/>
      <dgm:spPr/>
      <dgm:t>
        <a:bodyPr/>
        <a:lstStyle/>
        <a:p>
          <a:r>
            <a:rPr lang="en-GB"/>
            <a:t>PROFESSIONALISM</a:t>
          </a:r>
        </a:p>
      </dgm:t>
    </dgm:pt>
    <dgm:pt modelId="{C39934F7-991F-DA49-BC23-783C46BEAD5C}" type="parTrans" cxnId="{BB28576A-291C-F345-83DD-30032F2F53DC}">
      <dgm:prSet/>
      <dgm:spPr/>
      <dgm:t>
        <a:bodyPr/>
        <a:lstStyle/>
        <a:p>
          <a:endParaRPr lang="en-GB"/>
        </a:p>
      </dgm:t>
    </dgm:pt>
    <dgm:pt modelId="{7C044918-8382-C54C-BBD5-A2FC793F0127}" type="sibTrans" cxnId="{BB28576A-291C-F345-83DD-30032F2F53DC}">
      <dgm:prSet/>
      <dgm:spPr/>
      <dgm:t>
        <a:bodyPr/>
        <a:lstStyle/>
        <a:p>
          <a:endParaRPr lang="en-GB"/>
        </a:p>
      </dgm:t>
    </dgm:pt>
    <dgm:pt modelId="{80228CDE-4056-5745-98EC-2D94ADA5870A}">
      <dgm:prSet phldrT="[Testo]"/>
      <dgm:spPr/>
      <dgm:t>
        <a:bodyPr/>
        <a:lstStyle/>
        <a:p>
          <a:r>
            <a:rPr lang="it-IT" err="1"/>
            <a:t>decision</a:t>
          </a:r>
          <a:r>
            <a:rPr lang="it-IT"/>
            <a:t> </a:t>
          </a:r>
          <a:r>
            <a:rPr lang="it-IT" err="1"/>
            <a:t>making</a:t>
          </a:r>
          <a:r>
            <a:rPr lang="it-IT"/>
            <a:t>, </a:t>
          </a:r>
          <a:r>
            <a:rPr lang="it-IT" err="1"/>
            <a:t>communication</a:t>
          </a:r>
          <a:r>
            <a:rPr lang="it-IT"/>
            <a:t> and leadership</a:t>
          </a:r>
          <a:endParaRPr lang="en-GB"/>
        </a:p>
      </dgm:t>
    </dgm:pt>
    <dgm:pt modelId="{83F09775-5F04-694B-AD65-BC8A1A685825}" type="parTrans" cxnId="{BD3B5439-BC24-5C4A-99B1-9817E99A9816}">
      <dgm:prSet/>
      <dgm:spPr/>
      <dgm:t>
        <a:bodyPr/>
        <a:lstStyle/>
        <a:p>
          <a:endParaRPr lang="en-GB"/>
        </a:p>
      </dgm:t>
    </dgm:pt>
    <dgm:pt modelId="{CE4308F3-3FC6-2C4A-A7C0-9056F350F70B}" type="sibTrans" cxnId="{BD3B5439-BC24-5C4A-99B1-9817E99A9816}">
      <dgm:prSet/>
      <dgm:spPr/>
      <dgm:t>
        <a:bodyPr/>
        <a:lstStyle/>
        <a:p>
          <a:endParaRPr lang="en-GB"/>
        </a:p>
      </dgm:t>
    </dgm:pt>
    <dgm:pt modelId="{3E4652E1-F0E3-6746-923E-F71FCD4480D9}">
      <dgm:prSet phldrT="[Testo]"/>
      <dgm:spPr/>
      <dgm:t>
        <a:bodyPr/>
        <a:lstStyle/>
        <a:p>
          <a:r>
            <a:rPr lang="it-IT"/>
            <a:t>CME/CPD</a:t>
          </a:r>
          <a:endParaRPr lang="en-GB"/>
        </a:p>
      </dgm:t>
    </dgm:pt>
    <dgm:pt modelId="{34FC4394-DEA2-B246-B9E1-73AE713D64EF}" type="parTrans" cxnId="{4F002A35-25E8-B648-9D13-1EFD2384579E}">
      <dgm:prSet/>
      <dgm:spPr/>
      <dgm:t>
        <a:bodyPr/>
        <a:lstStyle/>
        <a:p>
          <a:endParaRPr lang="en-GB"/>
        </a:p>
      </dgm:t>
    </dgm:pt>
    <dgm:pt modelId="{168DADEF-ACD8-AF49-86CF-F7251E005239}" type="sibTrans" cxnId="{4F002A35-25E8-B648-9D13-1EFD2384579E}">
      <dgm:prSet/>
      <dgm:spPr/>
      <dgm:t>
        <a:bodyPr/>
        <a:lstStyle/>
        <a:p>
          <a:endParaRPr lang="en-GB"/>
        </a:p>
      </dgm:t>
    </dgm:pt>
    <dgm:pt modelId="{7F32A233-673B-964A-ACCB-2B1E2CAB363A}">
      <dgm:prSet phldrT="[Testo]"/>
      <dgm:spPr/>
      <dgm:t>
        <a:bodyPr/>
        <a:lstStyle/>
        <a:p>
          <a:r>
            <a:rPr lang="en-GB"/>
            <a:t>assessment</a:t>
          </a:r>
        </a:p>
      </dgm:t>
    </dgm:pt>
    <dgm:pt modelId="{25864121-073B-E14F-8B04-25689682CA4E}" type="parTrans" cxnId="{0F7620CD-6D74-6A44-85E7-A16653DEAF1E}">
      <dgm:prSet/>
      <dgm:spPr/>
      <dgm:t>
        <a:bodyPr/>
        <a:lstStyle/>
        <a:p>
          <a:endParaRPr lang="en-GB"/>
        </a:p>
      </dgm:t>
    </dgm:pt>
    <dgm:pt modelId="{F08B73D6-FBF9-E64C-9478-3782C7BC5654}" type="sibTrans" cxnId="{0F7620CD-6D74-6A44-85E7-A16653DEAF1E}">
      <dgm:prSet/>
      <dgm:spPr/>
      <dgm:t>
        <a:bodyPr/>
        <a:lstStyle/>
        <a:p>
          <a:endParaRPr lang="en-GB"/>
        </a:p>
      </dgm:t>
    </dgm:pt>
    <dgm:pt modelId="{061B8F4D-A7DF-294D-B0CA-FDE93557151E}" type="pres">
      <dgm:prSet presAssocID="{71E44A8D-30F4-434D-A59D-3343D16D1406}" presName="Name0" presStyleCnt="0">
        <dgm:presLayoutVars>
          <dgm:dir/>
          <dgm:animLvl val="lvl"/>
          <dgm:resizeHandles val="exact"/>
        </dgm:presLayoutVars>
      </dgm:prSet>
      <dgm:spPr/>
    </dgm:pt>
    <dgm:pt modelId="{114FE8A2-B60A-8C47-AD1B-17390F0B16FC}" type="pres">
      <dgm:prSet presAssocID="{71E44A8D-30F4-434D-A59D-3343D16D1406}" presName="tSp" presStyleCnt="0"/>
      <dgm:spPr/>
    </dgm:pt>
    <dgm:pt modelId="{627D8C18-F4BB-2442-9125-6DFB5E30E75E}" type="pres">
      <dgm:prSet presAssocID="{71E44A8D-30F4-434D-A59D-3343D16D1406}" presName="bSp" presStyleCnt="0"/>
      <dgm:spPr/>
    </dgm:pt>
    <dgm:pt modelId="{36A30723-3D50-2640-987D-FCFC9A8CA121}" type="pres">
      <dgm:prSet presAssocID="{71E44A8D-30F4-434D-A59D-3343D16D1406}" presName="process" presStyleCnt="0"/>
      <dgm:spPr/>
    </dgm:pt>
    <dgm:pt modelId="{19E26AC4-82CB-784F-8D88-AF23B63EA97C}" type="pres">
      <dgm:prSet presAssocID="{DE0C5305-F8FF-4145-B997-AF919D91E7D0}" presName="composite1" presStyleCnt="0"/>
      <dgm:spPr/>
    </dgm:pt>
    <dgm:pt modelId="{2E238EC0-D8A7-444B-835E-61721986072E}" type="pres">
      <dgm:prSet presAssocID="{DE0C5305-F8FF-4145-B997-AF919D91E7D0}" presName="dummyNode1" presStyleLbl="node1" presStyleIdx="0" presStyleCnt="3"/>
      <dgm:spPr/>
    </dgm:pt>
    <dgm:pt modelId="{E3787C52-4D49-5547-824B-F04FF7CF6FBD}" type="pres">
      <dgm:prSet presAssocID="{DE0C5305-F8FF-4145-B997-AF919D91E7D0}" presName="childNode1" presStyleLbl="bgAcc1" presStyleIdx="0" presStyleCnt="3">
        <dgm:presLayoutVars>
          <dgm:bulletEnabled val="1"/>
        </dgm:presLayoutVars>
      </dgm:prSet>
      <dgm:spPr/>
    </dgm:pt>
    <dgm:pt modelId="{B326AFCD-0B33-9C48-A9D9-0FBD6533E5B4}" type="pres">
      <dgm:prSet presAssocID="{DE0C5305-F8FF-4145-B997-AF919D91E7D0}" presName="childNode1tx" presStyleLbl="bgAcc1" presStyleIdx="0" presStyleCnt="3">
        <dgm:presLayoutVars>
          <dgm:bulletEnabled val="1"/>
        </dgm:presLayoutVars>
      </dgm:prSet>
      <dgm:spPr/>
    </dgm:pt>
    <dgm:pt modelId="{E9E1FD42-128A-614C-B313-876134BB97E7}" type="pres">
      <dgm:prSet presAssocID="{DE0C5305-F8FF-4145-B997-AF919D91E7D0}" presName="parentNode1" presStyleLbl="node1" presStyleIdx="0" presStyleCnt="3" custLinFactNeighborX="9697" custLinFactNeighborY="-7659">
        <dgm:presLayoutVars>
          <dgm:chMax val="1"/>
          <dgm:bulletEnabled val="1"/>
        </dgm:presLayoutVars>
      </dgm:prSet>
      <dgm:spPr/>
    </dgm:pt>
    <dgm:pt modelId="{5675C0C3-3091-7043-8BBE-6575A49A594A}" type="pres">
      <dgm:prSet presAssocID="{DE0C5305-F8FF-4145-B997-AF919D91E7D0}" presName="connSite1" presStyleCnt="0"/>
      <dgm:spPr/>
    </dgm:pt>
    <dgm:pt modelId="{9A65ACA7-4E05-A34E-93CA-CC880E730CB9}" type="pres">
      <dgm:prSet presAssocID="{FF4C5267-1FFA-3347-A3EB-364994760F00}" presName="Name9" presStyleLbl="sibTrans2D1" presStyleIdx="0" presStyleCnt="2"/>
      <dgm:spPr/>
    </dgm:pt>
    <dgm:pt modelId="{D8E47E4F-9837-A043-9F39-8DA47F021236}" type="pres">
      <dgm:prSet presAssocID="{CFF4D03F-4982-F248-97F1-EDAB59626712}" presName="composite2" presStyleCnt="0"/>
      <dgm:spPr/>
    </dgm:pt>
    <dgm:pt modelId="{6BF04C02-A6BB-CD4B-8197-3FC3B5BA7ADC}" type="pres">
      <dgm:prSet presAssocID="{CFF4D03F-4982-F248-97F1-EDAB59626712}" presName="dummyNode2" presStyleLbl="node1" presStyleIdx="0" presStyleCnt="3"/>
      <dgm:spPr/>
    </dgm:pt>
    <dgm:pt modelId="{3F40A6C8-951B-AF44-A994-8F2F06CEFF0C}" type="pres">
      <dgm:prSet presAssocID="{CFF4D03F-4982-F248-97F1-EDAB59626712}" presName="childNode2" presStyleLbl="bgAcc1" presStyleIdx="1" presStyleCnt="3">
        <dgm:presLayoutVars>
          <dgm:bulletEnabled val="1"/>
        </dgm:presLayoutVars>
      </dgm:prSet>
      <dgm:spPr/>
    </dgm:pt>
    <dgm:pt modelId="{6FE0A762-54F6-684F-BDA2-D268FA3970F9}" type="pres">
      <dgm:prSet presAssocID="{CFF4D03F-4982-F248-97F1-EDAB59626712}" presName="childNode2tx" presStyleLbl="bgAcc1" presStyleIdx="1" presStyleCnt="3">
        <dgm:presLayoutVars>
          <dgm:bulletEnabled val="1"/>
        </dgm:presLayoutVars>
      </dgm:prSet>
      <dgm:spPr/>
    </dgm:pt>
    <dgm:pt modelId="{3A0957C9-3D24-9C40-9DCE-03DDA496C106}" type="pres">
      <dgm:prSet presAssocID="{CFF4D03F-4982-F248-97F1-EDAB59626712}" presName="parentNode2" presStyleLbl="node1" presStyleIdx="1" presStyleCnt="3" custLinFactNeighborX="7025" custLinFactNeighborY="6925">
        <dgm:presLayoutVars>
          <dgm:chMax val="0"/>
          <dgm:bulletEnabled val="1"/>
        </dgm:presLayoutVars>
      </dgm:prSet>
      <dgm:spPr/>
    </dgm:pt>
    <dgm:pt modelId="{128251C6-FC97-F248-B105-D34296ECD816}" type="pres">
      <dgm:prSet presAssocID="{CFF4D03F-4982-F248-97F1-EDAB59626712}" presName="connSite2" presStyleCnt="0"/>
      <dgm:spPr/>
    </dgm:pt>
    <dgm:pt modelId="{B092719A-39D3-3D4D-A5D5-13FC4F8C529F}" type="pres">
      <dgm:prSet presAssocID="{360653FD-8C92-3947-B888-5E9A52FDF561}" presName="Name18" presStyleLbl="sibTrans2D1" presStyleIdx="1" presStyleCnt="2"/>
      <dgm:spPr/>
    </dgm:pt>
    <dgm:pt modelId="{3179EE1B-CE7D-334D-BEB9-DA2C7F92B3B6}" type="pres">
      <dgm:prSet presAssocID="{82E6CC17-5821-4E43-90B3-DFFA7A8FB88E}" presName="composite1" presStyleCnt="0"/>
      <dgm:spPr/>
    </dgm:pt>
    <dgm:pt modelId="{1CD1B84A-FA40-A84C-84F1-909213FFDFF2}" type="pres">
      <dgm:prSet presAssocID="{82E6CC17-5821-4E43-90B3-DFFA7A8FB88E}" presName="dummyNode1" presStyleLbl="node1" presStyleIdx="1" presStyleCnt="3"/>
      <dgm:spPr/>
    </dgm:pt>
    <dgm:pt modelId="{28C1FC52-94A2-CF49-BD95-6DBD0F5A9FC9}" type="pres">
      <dgm:prSet presAssocID="{82E6CC17-5821-4E43-90B3-DFFA7A8FB88E}" presName="childNode1" presStyleLbl="bgAcc1" presStyleIdx="2" presStyleCnt="3">
        <dgm:presLayoutVars>
          <dgm:bulletEnabled val="1"/>
        </dgm:presLayoutVars>
      </dgm:prSet>
      <dgm:spPr/>
    </dgm:pt>
    <dgm:pt modelId="{8A10A919-3B45-5B4A-AF8E-F6DF39718DEA}" type="pres">
      <dgm:prSet presAssocID="{82E6CC17-5821-4E43-90B3-DFFA7A8FB88E}" presName="childNode1tx" presStyleLbl="bgAcc1" presStyleIdx="2" presStyleCnt="3">
        <dgm:presLayoutVars>
          <dgm:bulletEnabled val="1"/>
        </dgm:presLayoutVars>
      </dgm:prSet>
      <dgm:spPr/>
    </dgm:pt>
    <dgm:pt modelId="{60A560B9-708D-DB49-ADCA-0BD26A1446F9}" type="pres">
      <dgm:prSet presAssocID="{82E6CC17-5821-4E43-90B3-DFFA7A8FB88E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E2C8317E-B374-BD4D-B461-1E5DC7ACA288}" type="pres">
      <dgm:prSet presAssocID="{82E6CC17-5821-4E43-90B3-DFFA7A8FB88E}" presName="connSite1" presStyleCnt="0"/>
      <dgm:spPr/>
    </dgm:pt>
  </dgm:ptLst>
  <dgm:cxnLst>
    <dgm:cxn modelId="{8E927E05-D3C1-4665-BB13-B6327A42AB6E}" type="presOf" srcId="{360653FD-8C92-3947-B888-5E9A52FDF561}" destId="{B092719A-39D3-3D4D-A5D5-13FC4F8C529F}" srcOrd="0" destOrd="0" presId="urn:microsoft.com/office/officeart/2005/8/layout/hProcess4"/>
    <dgm:cxn modelId="{01D8B812-975A-4F19-90B9-D65AF53E4021}" type="presOf" srcId="{C9DE2EEB-E218-0141-801E-09C4BE5176CD}" destId="{6FE0A762-54F6-684F-BDA2-D268FA3970F9}" srcOrd="1" destOrd="1" presId="urn:microsoft.com/office/officeart/2005/8/layout/hProcess4"/>
    <dgm:cxn modelId="{F0B7EC1A-543C-46F7-B474-446938C961C9}" type="presOf" srcId="{71E44A8D-30F4-434D-A59D-3343D16D1406}" destId="{061B8F4D-A7DF-294D-B0CA-FDE93557151E}" srcOrd="0" destOrd="0" presId="urn:microsoft.com/office/officeart/2005/8/layout/hProcess4"/>
    <dgm:cxn modelId="{6E81EE1D-B91D-FF4F-AF90-2D26447C083C}" srcId="{71E44A8D-30F4-434D-A59D-3343D16D1406}" destId="{CFF4D03F-4982-F248-97F1-EDAB59626712}" srcOrd="1" destOrd="0" parTransId="{55F16BDF-07A5-5249-AE82-9AD5A42C2396}" sibTransId="{360653FD-8C92-3947-B888-5E9A52FDF561}"/>
    <dgm:cxn modelId="{C3222D2B-E73C-EA41-A939-88D07088D868}" srcId="{71E44A8D-30F4-434D-A59D-3343D16D1406}" destId="{DE0C5305-F8FF-4145-B997-AF919D91E7D0}" srcOrd="0" destOrd="0" parTransId="{984FDB48-6FAF-E34C-A660-E7AB5367865D}" sibTransId="{FF4C5267-1FFA-3347-A3EB-364994760F00}"/>
    <dgm:cxn modelId="{FED26A2E-174D-457C-95E7-FFCEE32B088C}" type="presOf" srcId="{CFF4D03F-4982-F248-97F1-EDAB59626712}" destId="{3A0957C9-3D24-9C40-9DCE-03DDA496C106}" srcOrd="0" destOrd="0" presId="urn:microsoft.com/office/officeart/2005/8/layout/hProcess4"/>
    <dgm:cxn modelId="{4F002A35-25E8-B648-9D13-1EFD2384579E}" srcId="{82E6CC17-5821-4E43-90B3-DFFA7A8FB88E}" destId="{3E4652E1-F0E3-6746-923E-F71FCD4480D9}" srcOrd="1" destOrd="0" parTransId="{34FC4394-DEA2-B246-B9E1-73AE713D64EF}" sibTransId="{168DADEF-ACD8-AF49-86CF-F7251E005239}"/>
    <dgm:cxn modelId="{BD3B5439-BC24-5C4A-99B1-9817E99A9816}" srcId="{82E6CC17-5821-4E43-90B3-DFFA7A8FB88E}" destId="{80228CDE-4056-5745-98EC-2D94ADA5870A}" srcOrd="0" destOrd="0" parTransId="{83F09775-5F04-694B-AD65-BC8A1A685825}" sibTransId="{CE4308F3-3FC6-2C4A-A7C0-9056F350F70B}"/>
    <dgm:cxn modelId="{EFFE7761-171D-6B46-8787-FDE6EEB51026}" srcId="{CFF4D03F-4982-F248-97F1-EDAB59626712}" destId="{55CDEC73-6D1D-744D-A987-59B094826987}" srcOrd="0" destOrd="0" parTransId="{C26B80B6-0618-8F48-B759-7B82552BB5A3}" sibTransId="{7EAE363E-7D6A-9E4A-98EB-F5822C2B8A1F}"/>
    <dgm:cxn modelId="{BB28576A-291C-F345-83DD-30032F2F53DC}" srcId="{71E44A8D-30F4-434D-A59D-3343D16D1406}" destId="{82E6CC17-5821-4E43-90B3-DFFA7A8FB88E}" srcOrd="2" destOrd="0" parTransId="{C39934F7-991F-DA49-BC23-783C46BEAD5C}" sibTransId="{7C044918-8382-C54C-BBD5-A2FC793F0127}"/>
    <dgm:cxn modelId="{4BA61A4D-C023-47E7-9FA9-1FB66351A01A}" type="presOf" srcId="{7F32A233-673B-964A-ACCB-2B1E2CAB363A}" destId="{B326AFCD-0B33-9C48-A9D9-0FBD6533E5B4}" srcOrd="1" destOrd="1" presId="urn:microsoft.com/office/officeart/2005/8/layout/hProcess4"/>
    <dgm:cxn modelId="{2322B96F-2BB1-4496-871C-D38D4A446D23}" type="presOf" srcId="{CF69FECC-C463-DA4B-965B-5203F9E96AFE}" destId="{E3787C52-4D49-5547-824B-F04FF7CF6FBD}" srcOrd="0" destOrd="0" presId="urn:microsoft.com/office/officeart/2005/8/layout/hProcess4"/>
    <dgm:cxn modelId="{E534BC50-9B83-45AB-830E-55EAAC9AE80A}" type="presOf" srcId="{3E4652E1-F0E3-6746-923E-F71FCD4480D9}" destId="{28C1FC52-94A2-CF49-BD95-6DBD0F5A9FC9}" srcOrd="0" destOrd="1" presId="urn:microsoft.com/office/officeart/2005/8/layout/hProcess4"/>
    <dgm:cxn modelId="{7D54DA52-EE4A-428E-8429-BEF0BF1E3F5E}" type="presOf" srcId="{FF4C5267-1FFA-3347-A3EB-364994760F00}" destId="{9A65ACA7-4E05-A34E-93CA-CC880E730CB9}" srcOrd="0" destOrd="0" presId="urn:microsoft.com/office/officeart/2005/8/layout/hProcess4"/>
    <dgm:cxn modelId="{818ADB57-28D0-4493-B9E4-FC39E08A798B}" type="presOf" srcId="{3E4652E1-F0E3-6746-923E-F71FCD4480D9}" destId="{8A10A919-3B45-5B4A-AF8E-F6DF39718DEA}" srcOrd="1" destOrd="1" presId="urn:microsoft.com/office/officeart/2005/8/layout/hProcess4"/>
    <dgm:cxn modelId="{1EC9AC7A-EA26-4DB8-B461-EB74736F2C5A}" type="presOf" srcId="{82E6CC17-5821-4E43-90B3-DFFA7A8FB88E}" destId="{60A560B9-708D-DB49-ADCA-0BD26A1446F9}" srcOrd="0" destOrd="0" presId="urn:microsoft.com/office/officeart/2005/8/layout/hProcess4"/>
    <dgm:cxn modelId="{C7495D8A-15FE-4493-92C5-B28AE758EC56}" type="presOf" srcId="{55CDEC73-6D1D-744D-A987-59B094826987}" destId="{3F40A6C8-951B-AF44-A994-8F2F06CEFF0C}" srcOrd="0" destOrd="0" presId="urn:microsoft.com/office/officeart/2005/8/layout/hProcess4"/>
    <dgm:cxn modelId="{38D5198C-BB0B-4555-BD04-FC994FAAA550}" type="presOf" srcId="{DE0C5305-F8FF-4145-B997-AF919D91E7D0}" destId="{E9E1FD42-128A-614C-B313-876134BB97E7}" srcOrd="0" destOrd="0" presId="urn:microsoft.com/office/officeart/2005/8/layout/hProcess4"/>
    <dgm:cxn modelId="{EE8D099C-B34D-41D3-A3CB-57106D6035C1}" type="presOf" srcId="{CF69FECC-C463-DA4B-965B-5203F9E96AFE}" destId="{B326AFCD-0B33-9C48-A9D9-0FBD6533E5B4}" srcOrd="1" destOrd="0" presId="urn:microsoft.com/office/officeart/2005/8/layout/hProcess4"/>
    <dgm:cxn modelId="{9D5621BC-2FA7-2645-9706-F002CB417CB0}" srcId="{CFF4D03F-4982-F248-97F1-EDAB59626712}" destId="{C9DE2EEB-E218-0141-801E-09C4BE5176CD}" srcOrd="1" destOrd="0" parTransId="{BB71CF40-4EBF-4947-B3D4-EA443B99EF9C}" sibTransId="{10E89D02-0E6B-9449-87C3-7AA8927304BE}"/>
    <dgm:cxn modelId="{DC3D46BE-6921-3848-9263-F64394BAAAB5}" srcId="{DE0C5305-F8FF-4145-B997-AF919D91E7D0}" destId="{CF69FECC-C463-DA4B-965B-5203F9E96AFE}" srcOrd="0" destOrd="0" parTransId="{04E77CF4-28D4-4249-8CC7-50C4FA371961}" sibTransId="{DA2EB51C-972C-9841-B5A2-0DBF46E21DFE}"/>
    <dgm:cxn modelId="{4619A9C0-87BC-4D6E-9498-49F66E3314CD}" type="presOf" srcId="{7F32A233-673B-964A-ACCB-2B1E2CAB363A}" destId="{E3787C52-4D49-5547-824B-F04FF7CF6FBD}" srcOrd="0" destOrd="1" presId="urn:microsoft.com/office/officeart/2005/8/layout/hProcess4"/>
    <dgm:cxn modelId="{228CAFC8-7748-4721-A6AC-A5F5D9D70596}" type="presOf" srcId="{C9DE2EEB-E218-0141-801E-09C4BE5176CD}" destId="{3F40A6C8-951B-AF44-A994-8F2F06CEFF0C}" srcOrd="0" destOrd="1" presId="urn:microsoft.com/office/officeart/2005/8/layout/hProcess4"/>
    <dgm:cxn modelId="{0F7620CD-6D74-6A44-85E7-A16653DEAF1E}" srcId="{DE0C5305-F8FF-4145-B997-AF919D91E7D0}" destId="{7F32A233-673B-964A-ACCB-2B1E2CAB363A}" srcOrd="1" destOrd="0" parTransId="{25864121-073B-E14F-8B04-25689682CA4E}" sibTransId="{F08B73D6-FBF9-E64C-9478-3782C7BC5654}"/>
    <dgm:cxn modelId="{A9D349D8-534D-4384-AECE-47D12525CA04}" type="presOf" srcId="{55CDEC73-6D1D-744D-A987-59B094826987}" destId="{6FE0A762-54F6-684F-BDA2-D268FA3970F9}" srcOrd="1" destOrd="0" presId="urn:microsoft.com/office/officeart/2005/8/layout/hProcess4"/>
    <dgm:cxn modelId="{FA88D5E0-0D06-4F9F-AB50-1502EEF5BDEB}" type="presOf" srcId="{80228CDE-4056-5745-98EC-2D94ADA5870A}" destId="{8A10A919-3B45-5B4A-AF8E-F6DF39718DEA}" srcOrd="1" destOrd="0" presId="urn:microsoft.com/office/officeart/2005/8/layout/hProcess4"/>
    <dgm:cxn modelId="{F5227EF7-B2AB-43E7-BE2A-B606FA5642A0}" type="presOf" srcId="{80228CDE-4056-5745-98EC-2D94ADA5870A}" destId="{28C1FC52-94A2-CF49-BD95-6DBD0F5A9FC9}" srcOrd="0" destOrd="0" presId="urn:microsoft.com/office/officeart/2005/8/layout/hProcess4"/>
    <dgm:cxn modelId="{69DF622E-D31F-4286-894E-DC8A1AEEC54B}" type="presParOf" srcId="{061B8F4D-A7DF-294D-B0CA-FDE93557151E}" destId="{114FE8A2-B60A-8C47-AD1B-17390F0B16FC}" srcOrd="0" destOrd="0" presId="urn:microsoft.com/office/officeart/2005/8/layout/hProcess4"/>
    <dgm:cxn modelId="{18659FC4-8102-498A-A83D-0936BAF1087C}" type="presParOf" srcId="{061B8F4D-A7DF-294D-B0CA-FDE93557151E}" destId="{627D8C18-F4BB-2442-9125-6DFB5E30E75E}" srcOrd="1" destOrd="0" presId="urn:microsoft.com/office/officeart/2005/8/layout/hProcess4"/>
    <dgm:cxn modelId="{C9021696-E1CB-448F-A24D-925B2EFA7F5D}" type="presParOf" srcId="{061B8F4D-A7DF-294D-B0CA-FDE93557151E}" destId="{36A30723-3D50-2640-987D-FCFC9A8CA121}" srcOrd="2" destOrd="0" presId="urn:microsoft.com/office/officeart/2005/8/layout/hProcess4"/>
    <dgm:cxn modelId="{58191A4F-64C2-488A-81D0-A26FC2674D06}" type="presParOf" srcId="{36A30723-3D50-2640-987D-FCFC9A8CA121}" destId="{19E26AC4-82CB-784F-8D88-AF23B63EA97C}" srcOrd="0" destOrd="0" presId="urn:microsoft.com/office/officeart/2005/8/layout/hProcess4"/>
    <dgm:cxn modelId="{816C47D9-28DE-4C99-8091-8388DA5357DD}" type="presParOf" srcId="{19E26AC4-82CB-784F-8D88-AF23B63EA97C}" destId="{2E238EC0-D8A7-444B-835E-61721986072E}" srcOrd="0" destOrd="0" presId="urn:microsoft.com/office/officeart/2005/8/layout/hProcess4"/>
    <dgm:cxn modelId="{D5B2F3E7-85AB-4F0C-A9AF-AD620B7333A0}" type="presParOf" srcId="{19E26AC4-82CB-784F-8D88-AF23B63EA97C}" destId="{E3787C52-4D49-5547-824B-F04FF7CF6FBD}" srcOrd="1" destOrd="0" presId="urn:microsoft.com/office/officeart/2005/8/layout/hProcess4"/>
    <dgm:cxn modelId="{0F5D664B-CC54-4A01-B83C-2CF2A20F73A3}" type="presParOf" srcId="{19E26AC4-82CB-784F-8D88-AF23B63EA97C}" destId="{B326AFCD-0B33-9C48-A9D9-0FBD6533E5B4}" srcOrd="2" destOrd="0" presId="urn:microsoft.com/office/officeart/2005/8/layout/hProcess4"/>
    <dgm:cxn modelId="{6A7EBCD2-CAF9-4451-97C5-4EAACC5324A1}" type="presParOf" srcId="{19E26AC4-82CB-784F-8D88-AF23B63EA97C}" destId="{E9E1FD42-128A-614C-B313-876134BB97E7}" srcOrd="3" destOrd="0" presId="urn:microsoft.com/office/officeart/2005/8/layout/hProcess4"/>
    <dgm:cxn modelId="{A7BB70CF-B549-4D04-96DF-40F8024DC7CF}" type="presParOf" srcId="{19E26AC4-82CB-784F-8D88-AF23B63EA97C}" destId="{5675C0C3-3091-7043-8BBE-6575A49A594A}" srcOrd="4" destOrd="0" presId="urn:microsoft.com/office/officeart/2005/8/layout/hProcess4"/>
    <dgm:cxn modelId="{8E29DA60-8A7F-4D61-8180-CFA6B57A5527}" type="presParOf" srcId="{36A30723-3D50-2640-987D-FCFC9A8CA121}" destId="{9A65ACA7-4E05-A34E-93CA-CC880E730CB9}" srcOrd="1" destOrd="0" presId="urn:microsoft.com/office/officeart/2005/8/layout/hProcess4"/>
    <dgm:cxn modelId="{F2C45B1C-420F-47F6-8F93-1F1DA528385F}" type="presParOf" srcId="{36A30723-3D50-2640-987D-FCFC9A8CA121}" destId="{D8E47E4F-9837-A043-9F39-8DA47F021236}" srcOrd="2" destOrd="0" presId="urn:microsoft.com/office/officeart/2005/8/layout/hProcess4"/>
    <dgm:cxn modelId="{DE9D7960-2871-4436-8E44-F6F6AE4FC023}" type="presParOf" srcId="{D8E47E4F-9837-A043-9F39-8DA47F021236}" destId="{6BF04C02-A6BB-CD4B-8197-3FC3B5BA7ADC}" srcOrd="0" destOrd="0" presId="urn:microsoft.com/office/officeart/2005/8/layout/hProcess4"/>
    <dgm:cxn modelId="{90AE9C72-3923-4B3F-BCEB-BA66ED7E728F}" type="presParOf" srcId="{D8E47E4F-9837-A043-9F39-8DA47F021236}" destId="{3F40A6C8-951B-AF44-A994-8F2F06CEFF0C}" srcOrd="1" destOrd="0" presId="urn:microsoft.com/office/officeart/2005/8/layout/hProcess4"/>
    <dgm:cxn modelId="{40A7EF1A-D1DC-4660-AA49-AD9EB659329E}" type="presParOf" srcId="{D8E47E4F-9837-A043-9F39-8DA47F021236}" destId="{6FE0A762-54F6-684F-BDA2-D268FA3970F9}" srcOrd="2" destOrd="0" presId="urn:microsoft.com/office/officeart/2005/8/layout/hProcess4"/>
    <dgm:cxn modelId="{7455C02E-5D1F-47F0-A370-C3A935155433}" type="presParOf" srcId="{D8E47E4F-9837-A043-9F39-8DA47F021236}" destId="{3A0957C9-3D24-9C40-9DCE-03DDA496C106}" srcOrd="3" destOrd="0" presId="urn:microsoft.com/office/officeart/2005/8/layout/hProcess4"/>
    <dgm:cxn modelId="{2B7FE346-1701-4EAA-9AAA-5D1E2B82F803}" type="presParOf" srcId="{D8E47E4F-9837-A043-9F39-8DA47F021236}" destId="{128251C6-FC97-F248-B105-D34296ECD816}" srcOrd="4" destOrd="0" presId="urn:microsoft.com/office/officeart/2005/8/layout/hProcess4"/>
    <dgm:cxn modelId="{4F43D410-53F0-42BE-AE38-5F6C85CD420A}" type="presParOf" srcId="{36A30723-3D50-2640-987D-FCFC9A8CA121}" destId="{B092719A-39D3-3D4D-A5D5-13FC4F8C529F}" srcOrd="3" destOrd="0" presId="urn:microsoft.com/office/officeart/2005/8/layout/hProcess4"/>
    <dgm:cxn modelId="{1E6A61FC-5091-4002-A831-1C77EC5C4083}" type="presParOf" srcId="{36A30723-3D50-2640-987D-FCFC9A8CA121}" destId="{3179EE1B-CE7D-334D-BEB9-DA2C7F92B3B6}" srcOrd="4" destOrd="0" presId="urn:microsoft.com/office/officeart/2005/8/layout/hProcess4"/>
    <dgm:cxn modelId="{046A8BE5-0913-49EE-93C0-0E870B82144B}" type="presParOf" srcId="{3179EE1B-CE7D-334D-BEB9-DA2C7F92B3B6}" destId="{1CD1B84A-FA40-A84C-84F1-909213FFDFF2}" srcOrd="0" destOrd="0" presId="urn:microsoft.com/office/officeart/2005/8/layout/hProcess4"/>
    <dgm:cxn modelId="{CBFC3543-C3E9-4C94-874C-1046FAB24BEA}" type="presParOf" srcId="{3179EE1B-CE7D-334D-BEB9-DA2C7F92B3B6}" destId="{28C1FC52-94A2-CF49-BD95-6DBD0F5A9FC9}" srcOrd="1" destOrd="0" presId="urn:microsoft.com/office/officeart/2005/8/layout/hProcess4"/>
    <dgm:cxn modelId="{792BB21B-D585-4184-B70D-745F5EF1F5D3}" type="presParOf" srcId="{3179EE1B-CE7D-334D-BEB9-DA2C7F92B3B6}" destId="{8A10A919-3B45-5B4A-AF8E-F6DF39718DEA}" srcOrd="2" destOrd="0" presId="urn:microsoft.com/office/officeart/2005/8/layout/hProcess4"/>
    <dgm:cxn modelId="{84D31EA5-215B-4BDB-B791-DFDE7DDCE971}" type="presParOf" srcId="{3179EE1B-CE7D-334D-BEB9-DA2C7F92B3B6}" destId="{60A560B9-708D-DB49-ADCA-0BD26A1446F9}" srcOrd="3" destOrd="0" presId="urn:microsoft.com/office/officeart/2005/8/layout/hProcess4"/>
    <dgm:cxn modelId="{621699DC-3026-4E84-AF50-FFF65BA3844F}" type="presParOf" srcId="{3179EE1B-CE7D-334D-BEB9-DA2C7F92B3B6}" destId="{E2C8317E-B374-BD4D-B461-1E5DC7ACA28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123196-A7DE-614F-A154-ABEBA7EF7581}" type="doc">
      <dgm:prSet loTypeId="urn:microsoft.com/office/officeart/2005/8/layout/hProcess9" loCatId="process" qsTypeId="urn:microsoft.com/office/officeart/2005/8/quickstyle/3D3" qsCatId="3D" csTypeId="urn:microsoft.com/office/officeart/2005/8/colors/accent0_3" csCatId="mainScheme" phldr="1"/>
      <dgm:spPr/>
    </dgm:pt>
    <dgm:pt modelId="{ADAB4654-B957-914D-8EF4-DFFBB0262287}">
      <dgm:prSet phldrT="[Text]" custT="1"/>
      <dgm:spPr/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2010</a:t>
          </a:r>
        </a:p>
      </dgm:t>
    </dgm:pt>
    <dgm:pt modelId="{FBB2C747-1061-ED47-8C9B-FE065F1A0765}" type="parTrans" cxnId="{C8C5EBC9-8A73-7440-8140-EE128F71D687}">
      <dgm:prSet/>
      <dgm:spPr/>
      <dgm:t>
        <a:bodyPr/>
        <a:lstStyle/>
        <a:p>
          <a:endParaRPr lang="en-US" sz="2400" b="1"/>
        </a:p>
      </dgm:t>
    </dgm:pt>
    <dgm:pt modelId="{D57F6501-329B-4342-A942-7AD0B0F0B330}" type="sibTrans" cxnId="{C8C5EBC9-8A73-7440-8140-EE128F71D687}">
      <dgm:prSet/>
      <dgm:spPr/>
      <dgm:t>
        <a:bodyPr/>
        <a:lstStyle/>
        <a:p>
          <a:endParaRPr lang="en-US" sz="2400" b="1"/>
        </a:p>
      </dgm:t>
    </dgm:pt>
    <dgm:pt modelId="{D3F8B4E1-36EF-2E44-A944-12F1158519AA}">
      <dgm:prSet phldrT="[Text]" custT="1"/>
      <dgm:spPr/>
      <dgm:t>
        <a:bodyPr/>
        <a:lstStyle/>
        <a:p>
          <a:r>
            <a:rPr lang="en-US" sz="1800" b="1" dirty="0">
              <a:solidFill>
                <a:srgbClr val="FFFF00"/>
              </a:solidFill>
            </a:rPr>
            <a:t>2012</a:t>
          </a:r>
        </a:p>
      </dgm:t>
    </dgm:pt>
    <dgm:pt modelId="{18661605-265D-FB43-9FC4-FF5B2CD73BA8}" type="parTrans" cxnId="{3CC237A1-6938-3D46-A916-438BC436190B}">
      <dgm:prSet/>
      <dgm:spPr/>
      <dgm:t>
        <a:bodyPr/>
        <a:lstStyle/>
        <a:p>
          <a:endParaRPr lang="en-US" sz="2400" b="1"/>
        </a:p>
      </dgm:t>
    </dgm:pt>
    <dgm:pt modelId="{364BE4E5-D7E8-304B-AC5F-810E1F1DD0E4}" type="sibTrans" cxnId="{3CC237A1-6938-3D46-A916-438BC436190B}">
      <dgm:prSet/>
      <dgm:spPr/>
      <dgm:t>
        <a:bodyPr/>
        <a:lstStyle/>
        <a:p>
          <a:endParaRPr lang="en-US" sz="2400" b="1"/>
        </a:p>
      </dgm:t>
    </dgm:pt>
    <dgm:pt modelId="{CC81A69F-6F7B-C441-B7CB-B51B17326237}">
      <dgm:prSet phldrT="[Text]" custT="1"/>
      <dgm:spPr/>
      <dgm:t>
        <a:bodyPr/>
        <a:lstStyle/>
        <a:p>
          <a:r>
            <a:rPr lang="en-US" sz="1800" b="1" dirty="0">
              <a:solidFill>
                <a:srgbClr val="FFFF00"/>
              </a:solidFill>
            </a:rPr>
            <a:t>2015</a:t>
          </a:r>
        </a:p>
      </dgm:t>
    </dgm:pt>
    <dgm:pt modelId="{CAE2A2F2-B3FF-8A48-B37F-AF469E858FF8}" type="parTrans" cxnId="{204D669F-6F2D-7540-9FF7-25CA8B9A3FDB}">
      <dgm:prSet/>
      <dgm:spPr/>
      <dgm:t>
        <a:bodyPr/>
        <a:lstStyle/>
        <a:p>
          <a:endParaRPr lang="en-US" sz="2400" b="1"/>
        </a:p>
      </dgm:t>
    </dgm:pt>
    <dgm:pt modelId="{5D643D3A-89FB-E649-BEBE-1D53460BD814}" type="sibTrans" cxnId="{204D669F-6F2D-7540-9FF7-25CA8B9A3FDB}">
      <dgm:prSet/>
      <dgm:spPr/>
      <dgm:t>
        <a:bodyPr/>
        <a:lstStyle/>
        <a:p>
          <a:endParaRPr lang="en-US" sz="2400" b="1"/>
        </a:p>
      </dgm:t>
    </dgm:pt>
    <dgm:pt modelId="{561A9A45-4FEF-414A-B118-3080FE2E4EEA}">
      <dgm:prSet phldrT="[Text]" custT="1"/>
      <dgm:spPr/>
      <dgm:t>
        <a:bodyPr/>
        <a:lstStyle/>
        <a:p>
          <a:r>
            <a:rPr lang="en-US" sz="1600" b="1" dirty="0"/>
            <a:t>UEMS Creation of a Multidisciplinary Joint Committee in Sexual Medicine (MJCSM)</a:t>
          </a:r>
        </a:p>
      </dgm:t>
    </dgm:pt>
    <dgm:pt modelId="{EEC5DA4A-4C26-2141-BA96-3A59C35F73F7}" type="parTrans" cxnId="{5341A166-89EE-5C4F-9119-364D50931D5C}">
      <dgm:prSet/>
      <dgm:spPr/>
      <dgm:t>
        <a:bodyPr/>
        <a:lstStyle/>
        <a:p>
          <a:endParaRPr lang="en-US" sz="2400" b="1"/>
        </a:p>
      </dgm:t>
    </dgm:pt>
    <dgm:pt modelId="{2429D268-5AA8-C648-B712-7037D62052B7}" type="sibTrans" cxnId="{5341A166-89EE-5C4F-9119-364D50931D5C}">
      <dgm:prSet/>
      <dgm:spPr/>
      <dgm:t>
        <a:bodyPr/>
        <a:lstStyle/>
        <a:p>
          <a:endParaRPr lang="en-US" sz="2400" b="1"/>
        </a:p>
      </dgm:t>
    </dgm:pt>
    <dgm:pt modelId="{8B446E93-DD0A-8644-AAA4-BDCE81327216}">
      <dgm:prSet phldrT="[Text]" custT="1"/>
      <dgm:spPr/>
      <dgm:t>
        <a:bodyPr/>
        <a:lstStyle/>
        <a:p>
          <a:r>
            <a:rPr lang="en-US" sz="1600" b="1" dirty="0"/>
            <a:t>Boards of Urology, O&amp;G, Psychiatry, Endocrinology, Dermatology &amp; ESSM</a:t>
          </a:r>
        </a:p>
      </dgm:t>
    </dgm:pt>
    <dgm:pt modelId="{BFEDB17E-8D37-7144-931E-914AC518DE7A}" type="parTrans" cxnId="{19E295E0-E08F-2C42-9E14-EBDC362C0027}">
      <dgm:prSet/>
      <dgm:spPr/>
      <dgm:t>
        <a:bodyPr/>
        <a:lstStyle/>
        <a:p>
          <a:endParaRPr lang="en-US" sz="2400" b="1"/>
        </a:p>
      </dgm:t>
    </dgm:pt>
    <dgm:pt modelId="{B970EF7F-05DC-5048-8DBD-1CD03648B089}" type="sibTrans" cxnId="{19E295E0-E08F-2C42-9E14-EBDC362C0027}">
      <dgm:prSet/>
      <dgm:spPr/>
      <dgm:t>
        <a:bodyPr/>
        <a:lstStyle/>
        <a:p>
          <a:endParaRPr lang="en-US" sz="2400" b="1"/>
        </a:p>
      </dgm:t>
    </dgm:pt>
    <dgm:pt modelId="{7AA52C3E-E6B3-134D-83C1-177B694DB1AD}">
      <dgm:prSet phldrT="[Text]" custT="1"/>
      <dgm:spPr/>
      <dgm:t>
        <a:bodyPr/>
        <a:lstStyle/>
        <a:p>
          <a:r>
            <a:rPr lang="en-US" sz="1800" b="1" dirty="0"/>
            <a:t>First examination in Sexual Medicine in Amsterdam</a:t>
          </a:r>
        </a:p>
      </dgm:t>
    </dgm:pt>
    <dgm:pt modelId="{553ECACD-AED2-2241-AB64-0439173B19FE}" type="parTrans" cxnId="{31DEC5F5-71BD-0F4E-94C2-017968D9458B}">
      <dgm:prSet/>
      <dgm:spPr/>
      <dgm:t>
        <a:bodyPr/>
        <a:lstStyle/>
        <a:p>
          <a:endParaRPr lang="en-US" sz="2400" b="1"/>
        </a:p>
      </dgm:t>
    </dgm:pt>
    <dgm:pt modelId="{FE8FA1C6-B700-C542-976B-189DC3216557}" type="sibTrans" cxnId="{31DEC5F5-71BD-0F4E-94C2-017968D9458B}">
      <dgm:prSet/>
      <dgm:spPr/>
      <dgm:t>
        <a:bodyPr/>
        <a:lstStyle/>
        <a:p>
          <a:endParaRPr lang="en-US" sz="2400" b="1"/>
        </a:p>
      </dgm:t>
    </dgm:pt>
    <dgm:pt modelId="{5D2FE447-7B28-9449-A15A-7CEB6D9876B7}">
      <dgm:prSet phldrT="[Text]" custT="1"/>
      <dgm:spPr/>
      <dgm:t>
        <a:bodyPr/>
        <a:lstStyle/>
        <a:p>
          <a:r>
            <a:rPr lang="en-US" sz="1800" b="1" dirty="0"/>
            <a:t>Creation of a curriculum in Sexual Medicine</a:t>
          </a:r>
        </a:p>
      </dgm:t>
    </dgm:pt>
    <dgm:pt modelId="{057932EA-3641-454A-B6A2-33CF178EA2E9}" type="parTrans" cxnId="{B82FBB2F-2A5D-4D46-A993-D1D9D71D5EE0}">
      <dgm:prSet/>
      <dgm:spPr/>
      <dgm:t>
        <a:bodyPr/>
        <a:lstStyle/>
        <a:p>
          <a:endParaRPr lang="en-US" sz="2400" b="1"/>
        </a:p>
      </dgm:t>
    </dgm:pt>
    <dgm:pt modelId="{D20A6F11-26B0-6043-84DD-AB021533196E}" type="sibTrans" cxnId="{B82FBB2F-2A5D-4D46-A993-D1D9D71D5EE0}">
      <dgm:prSet/>
      <dgm:spPr/>
      <dgm:t>
        <a:bodyPr/>
        <a:lstStyle/>
        <a:p>
          <a:endParaRPr lang="en-US" sz="2400" b="1"/>
        </a:p>
      </dgm:t>
    </dgm:pt>
    <dgm:pt modelId="{BB9DF63A-0809-074A-B78B-B831C90E4197}">
      <dgm:prSet phldrT="[Text]" custT="1"/>
      <dgm:spPr/>
      <dgm:t>
        <a:bodyPr/>
        <a:lstStyle/>
        <a:p>
          <a:r>
            <a:rPr lang="en-US" sz="1800" b="1" dirty="0"/>
            <a:t>Criteria for and recognition of centers of excellence in training in sexual medicine</a:t>
          </a:r>
        </a:p>
      </dgm:t>
    </dgm:pt>
    <dgm:pt modelId="{0EF805D8-8AB5-A747-AEB0-13FB861CE56A}" type="parTrans" cxnId="{125EFF70-52AE-F647-BA26-C14294D9F991}">
      <dgm:prSet/>
      <dgm:spPr/>
      <dgm:t>
        <a:bodyPr/>
        <a:lstStyle/>
        <a:p>
          <a:endParaRPr lang="en-US" sz="2400" b="1"/>
        </a:p>
      </dgm:t>
    </dgm:pt>
    <dgm:pt modelId="{7C2D9B8F-0CE7-7D49-AA45-83BE54CB42C3}" type="sibTrans" cxnId="{125EFF70-52AE-F647-BA26-C14294D9F991}">
      <dgm:prSet/>
      <dgm:spPr/>
      <dgm:t>
        <a:bodyPr/>
        <a:lstStyle/>
        <a:p>
          <a:endParaRPr lang="en-US" sz="2400" b="1"/>
        </a:p>
      </dgm:t>
    </dgm:pt>
    <dgm:pt modelId="{7993D6F1-E3CF-9345-8981-8A07643519DC}" type="pres">
      <dgm:prSet presAssocID="{51123196-A7DE-614F-A154-ABEBA7EF7581}" presName="CompostProcess" presStyleCnt="0">
        <dgm:presLayoutVars>
          <dgm:dir/>
          <dgm:resizeHandles val="exact"/>
        </dgm:presLayoutVars>
      </dgm:prSet>
      <dgm:spPr/>
    </dgm:pt>
    <dgm:pt modelId="{586F9DC9-3A11-D442-913D-9A2EC1661A9D}" type="pres">
      <dgm:prSet presAssocID="{51123196-A7DE-614F-A154-ABEBA7EF7581}" presName="arrow" presStyleLbl="bgShp" presStyleIdx="0" presStyleCnt="1"/>
      <dgm:spPr/>
    </dgm:pt>
    <dgm:pt modelId="{CA4ED707-1B26-5C4A-921C-E0C27AD773B4}" type="pres">
      <dgm:prSet presAssocID="{51123196-A7DE-614F-A154-ABEBA7EF7581}" presName="linearProcess" presStyleCnt="0"/>
      <dgm:spPr/>
    </dgm:pt>
    <dgm:pt modelId="{EEF40512-1131-5943-B1F8-B563151C1477}" type="pres">
      <dgm:prSet presAssocID="{ADAB4654-B957-914D-8EF4-DFFBB0262287}" presName="textNode" presStyleLbl="node1" presStyleIdx="0" presStyleCnt="3" custScaleY="143409">
        <dgm:presLayoutVars>
          <dgm:bulletEnabled val="1"/>
        </dgm:presLayoutVars>
      </dgm:prSet>
      <dgm:spPr/>
    </dgm:pt>
    <dgm:pt modelId="{8DED2F0E-3BBE-7945-8D29-FA687D417AFD}" type="pres">
      <dgm:prSet presAssocID="{D57F6501-329B-4342-A942-7AD0B0F0B330}" presName="sibTrans" presStyleCnt="0"/>
      <dgm:spPr/>
    </dgm:pt>
    <dgm:pt modelId="{7955F388-FFB4-2549-9C19-4FF5F02FE785}" type="pres">
      <dgm:prSet presAssocID="{D3F8B4E1-36EF-2E44-A944-12F1158519AA}" presName="textNode" presStyleLbl="node1" presStyleIdx="1" presStyleCnt="3" custScaleY="145355">
        <dgm:presLayoutVars>
          <dgm:bulletEnabled val="1"/>
        </dgm:presLayoutVars>
      </dgm:prSet>
      <dgm:spPr/>
    </dgm:pt>
    <dgm:pt modelId="{545BBEE9-FB6D-7A46-97CD-A03CCE0BB20B}" type="pres">
      <dgm:prSet presAssocID="{364BE4E5-D7E8-304B-AC5F-810E1F1DD0E4}" presName="sibTrans" presStyleCnt="0"/>
      <dgm:spPr/>
    </dgm:pt>
    <dgm:pt modelId="{7666B1E5-E348-D84D-9AD7-D8DF4A9A6F4B}" type="pres">
      <dgm:prSet presAssocID="{CC81A69F-6F7B-C441-B7CB-B51B17326237}" presName="textNode" presStyleLbl="node1" presStyleIdx="2" presStyleCnt="3" custScaleY="145355">
        <dgm:presLayoutVars>
          <dgm:bulletEnabled val="1"/>
        </dgm:presLayoutVars>
      </dgm:prSet>
      <dgm:spPr/>
    </dgm:pt>
  </dgm:ptLst>
  <dgm:cxnLst>
    <dgm:cxn modelId="{C4C54D09-AB85-4C66-8E95-16A4523A739B}" type="presOf" srcId="{ADAB4654-B957-914D-8EF4-DFFBB0262287}" destId="{EEF40512-1131-5943-B1F8-B563151C1477}" srcOrd="0" destOrd="0" presId="urn:microsoft.com/office/officeart/2005/8/layout/hProcess9"/>
    <dgm:cxn modelId="{50B91E15-0CAC-44DC-83B6-FD7F7C739EE7}" type="presOf" srcId="{BB9DF63A-0809-074A-B78B-B831C90E4197}" destId="{7666B1E5-E348-D84D-9AD7-D8DF4A9A6F4B}" srcOrd="0" destOrd="2" presId="urn:microsoft.com/office/officeart/2005/8/layout/hProcess9"/>
    <dgm:cxn modelId="{B82FBB2F-2A5D-4D46-A993-D1D9D71D5EE0}" srcId="{CC81A69F-6F7B-C441-B7CB-B51B17326237}" destId="{5D2FE447-7B28-9449-A15A-7CEB6D9876B7}" srcOrd="0" destOrd="0" parTransId="{057932EA-3641-454A-B6A2-33CF178EA2E9}" sibTransId="{D20A6F11-26B0-6043-84DD-AB021533196E}"/>
    <dgm:cxn modelId="{14FA5E32-77EB-427A-9D24-927DF3D2239A}" type="presOf" srcId="{CC81A69F-6F7B-C441-B7CB-B51B17326237}" destId="{7666B1E5-E348-D84D-9AD7-D8DF4A9A6F4B}" srcOrd="0" destOrd="0" presId="urn:microsoft.com/office/officeart/2005/8/layout/hProcess9"/>
    <dgm:cxn modelId="{5341A166-89EE-5C4F-9119-364D50931D5C}" srcId="{ADAB4654-B957-914D-8EF4-DFFBB0262287}" destId="{561A9A45-4FEF-414A-B118-3080FE2E4EEA}" srcOrd="0" destOrd="0" parTransId="{EEC5DA4A-4C26-2141-BA96-3A59C35F73F7}" sibTransId="{2429D268-5AA8-C648-B712-7037D62052B7}"/>
    <dgm:cxn modelId="{6459BE6A-472D-4329-B703-1D3A8255021C}" type="presOf" srcId="{561A9A45-4FEF-414A-B118-3080FE2E4EEA}" destId="{EEF40512-1131-5943-B1F8-B563151C1477}" srcOrd="0" destOrd="1" presId="urn:microsoft.com/office/officeart/2005/8/layout/hProcess9"/>
    <dgm:cxn modelId="{9246EC4A-E95E-484D-9321-657548169F75}" type="presOf" srcId="{5D2FE447-7B28-9449-A15A-7CEB6D9876B7}" destId="{7666B1E5-E348-D84D-9AD7-D8DF4A9A6F4B}" srcOrd="0" destOrd="1" presId="urn:microsoft.com/office/officeart/2005/8/layout/hProcess9"/>
    <dgm:cxn modelId="{125EFF70-52AE-F647-BA26-C14294D9F991}" srcId="{CC81A69F-6F7B-C441-B7CB-B51B17326237}" destId="{BB9DF63A-0809-074A-B78B-B831C90E4197}" srcOrd="1" destOrd="0" parTransId="{0EF805D8-8AB5-A747-AEB0-13FB861CE56A}" sibTransId="{7C2D9B8F-0CE7-7D49-AA45-83BE54CB42C3}"/>
    <dgm:cxn modelId="{204D669F-6F2D-7540-9FF7-25CA8B9A3FDB}" srcId="{51123196-A7DE-614F-A154-ABEBA7EF7581}" destId="{CC81A69F-6F7B-C441-B7CB-B51B17326237}" srcOrd="2" destOrd="0" parTransId="{CAE2A2F2-B3FF-8A48-B37F-AF469E858FF8}" sibTransId="{5D643D3A-89FB-E649-BEBE-1D53460BD814}"/>
    <dgm:cxn modelId="{3CC237A1-6938-3D46-A916-438BC436190B}" srcId="{51123196-A7DE-614F-A154-ABEBA7EF7581}" destId="{D3F8B4E1-36EF-2E44-A944-12F1158519AA}" srcOrd="1" destOrd="0" parTransId="{18661605-265D-FB43-9FC4-FF5B2CD73BA8}" sibTransId="{364BE4E5-D7E8-304B-AC5F-810E1F1DD0E4}"/>
    <dgm:cxn modelId="{B44D5EBE-5798-44E1-9B74-17B2F75FD076}" type="presOf" srcId="{7AA52C3E-E6B3-134D-83C1-177B694DB1AD}" destId="{7955F388-FFB4-2549-9C19-4FF5F02FE785}" srcOrd="0" destOrd="1" presId="urn:microsoft.com/office/officeart/2005/8/layout/hProcess9"/>
    <dgm:cxn modelId="{1D7052BF-7CCC-4755-9DA4-45C33138AA27}" type="presOf" srcId="{8B446E93-DD0A-8644-AAA4-BDCE81327216}" destId="{EEF40512-1131-5943-B1F8-B563151C1477}" srcOrd="0" destOrd="2" presId="urn:microsoft.com/office/officeart/2005/8/layout/hProcess9"/>
    <dgm:cxn modelId="{C8C5EBC9-8A73-7440-8140-EE128F71D687}" srcId="{51123196-A7DE-614F-A154-ABEBA7EF7581}" destId="{ADAB4654-B957-914D-8EF4-DFFBB0262287}" srcOrd="0" destOrd="0" parTransId="{FBB2C747-1061-ED47-8C9B-FE065F1A0765}" sibTransId="{D57F6501-329B-4342-A942-7AD0B0F0B330}"/>
    <dgm:cxn modelId="{FF21F3DE-DF6D-4EB7-A100-193231C61D6C}" type="presOf" srcId="{D3F8B4E1-36EF-2E44-A944-12F1158519AA}" destId="{7955F388-FFB4-2549-9C19-4FF5F02FE785}" srcOrd="0" destOrd="0" presId="urn:microsoft.com/office/officeart/2005/8/layout/hProcess9"/>
    <dgm:cxn modelId="{19E295E0-E08F-2C42-9E14-EBDC362C0027}" srcId="{ADAB4654-B957-914D-8EF4-DFFBB0262287}" destId="{8B446E93-DD0A-8644-AAA4-BDCE81327216}" srcOrd="1" destOrd="0" parTransId="{BFEDB17E-8D37-7144-931E-914AC518DE7A}" sibTransId="{B970EF7F-05DC-5048-8DBD-1CD03648B089}"/>
    <dgm:cxn modelId="{E3E8CEEB-BAF0-4959-A46F-84FC8C56C86C}" type="presOf" srcId="{51123196-A7DE-614F-A154-ABEBA7EF7581}" destId="{7993D6F1-E3CF-9345-8981-8A07643519DC}" srcOrd="0" destOrd="0" presId="urn:microsoft.com/office/officeart/2005/8/layout/hProcess9"/>
    <dgm:cxn modelId="{31DEC5F5-71BD-0F4E-94C2-017968D9458B}" srcId="{D3F8B4E1-36EF-2E44-A944-12F1158519AA}" destId="{7AA52C3E-E6B3-134D-83C1-177B694DB1AD}" srcOrd="0" destOrd="0" parTransId="{553ECACD-AED2-2241-AB64-0439173B19FE}" sibTransId="{FE8FA1C6-B700-C542-976B-189DC3216557}"/>
    <dgm:cxn modelId="{227C6E84-9529-44E6-9262-0287944B706B}" type="presParOf" srcId="{7993D6F1-E3CF-9345-8981-8A07643519DC}" destId="{586F9DC9-3A11-D442-913D-9A2EC1661A9D}" srcOrd="0" destOrd="0" presId="urn:microsoft.com/office/officeart/2005/8/layout/hProcess9"/>
    <dgm:cxn modelId="{12595A44-798B-4F4A-80C9-8B7DBF71A38A}" type="presParOf" srcId="{7993D6F1-E3CF-9345-8981-8A07643519DC}" destId="{CA4ED707-1B26-5C4A-921C-E0C27AD773B4}" srcOrd="1" destOrd="0" presId="urn:microsoft.com/office/officeart/2005/8/layout/hProcess9"/>
    <dgm:cxn modelId="{EB11499D-FC08-46C2-8741-3A93AE910017}" type="presParOf" srcId="{CA4ED707-1B26-5C4A-921C-E0C27AD773B4}" destId="{EEF40512-1131-5943-B1F8-B563151C1477}" srcOrd="0" destOrd="0" presId="urn:microsoft.com/office/officeart/2005/8/layout/hProcess9"/>
    <dgm:cxn modelId="{2BCF1310-3910-4D6D-9FC2-48F0AE30E738}" type="presParOf" srcId="{CA4ED707-1B26-5C4A-921C-E0C27AD773B4}" destId="{8DED2F0E-3BBE-7945-8D29-FA687D417AFD}" srcOrd="1" destOrd="0" presId="urn:microsoft.com/office/officeart/2005/8/layout/hProcess9"/>
    <dgm:cxn modelId="{F9A76355-6235-400A-A63C-029EDEF56156}" type="presParOf" srcId="{CA4ED707-1B26-5C4A-921C-E0C27AD773B4}" destId="{7955F388-FFB4-2549-9C19-4FF5F02FE785}" srcOrd="2" destOrd="0" presId="urn:microsoft.com/office/officeart/2005/8/layout/hProcess9"/>
    <dgm:cxn modelId="{EAB75503-AA3E-424B-AEAC-A3E238ACCE9F}" type="presParOf" srcId="{CA4ED707-1B26-5C4A-921C-E0C27AD773B4}" destId="{545BBEE9-FB6D-7A46-97CD-A03CCE0BB20B}" srcOrd="3" destOrd="0" presId="urn:microsoft.com/office/officeart/2005/8/layout/hProcess9"/>
    <dgm:cxn modelId="{82575D26-0EF9-4E58-9BE2-A4F8B4537CC6}" type="presParOf" srcId="{CA4ED707-1B26-5C4A-921C-E0C27AD773B4}" destId="{7666B1E5-E348-D84D-9AD7-D8DF4A9A6F4B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787C52-4D49-5547-824B-F04FF7CF6FBD}">
      <dsp:nvSpPr>
        <dsp:cNvPr id="0" name=""/>
        <dsp:cNvSpPr/>
      </dsp:nvSpPr>
      <dsp:spPr>
        <a:xfrm>
          <a:off x="3662" y="1330857"/>
          <a:ext cx="2046621" cy="1688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structured curriculum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assessment</a:t>
          </a:r>
        </a:p>
      </dsp:txBody>
      <dsp:txXfrm>
        <a:off x="42508" y="1369703"/>
        <a:ext cx="1968929" cy="1248620"/>
      </dsp:txXfrm>
    </dsp:sp>
    <dsp:sp modelId="{9A65ACA7-4E05-A34E-93CA-CC880E730CB9}">
      <dsp:nvSpPr>
        <dsp:cNvPr id="0" name=""/>
        <dsp:cNvSpPr/>
      </dsp:nvSpPr>
      <dsp:spPr>
        <a:xfrm>
          <a:off x="1372343" y="1905408"/>
          <a:ext cx="1982527" cy="1982527"/>
        </a:xfrm>
        <a:prstGeom prst="leftCircularArrow">
          <a:avLst>
            <a:gd name="adj1" fmla="val 3111"/>
            <a:gd name="adj2" fmla="val 382465"/>
            <a:gd name="adj3" fmla="val 2276477"/>
            <a:gd name="adj4" fmla="val 9142990"/>
            <a:gd name="adj5" fmla="val 363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E1FD42-128A-614C-B313-876134BB97E7}">
      <dsp:nvSpPr>
        <dsp:cNvPr id="0" name=""/>
        <dsp:cNvSpPr/>
      </dsp:nvSpPr>
      <dsp:spPr>
        <a:xfrm>
          <a:off x="634876" y="2601762"/>
          <a:ext cx="1819218" cy="723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KNOWLEDGE</a:t>
          </a:r>
        </a:p>
      </dsp:txBody>
      <dsp:txXfrm>
        <a:off x="656065" y="2622951"/>
        <a:ext cx="1776840" cy="681065"/>
      </dsp:txXfrm>
    </dsp:sp>
    <dsp:sp modelId="{3F40A6C8-951B-AF44-A994-8F2F06CEFF0C}">
      <dsp:nvSpPr>
        <dsp:cNvPr id="0" name=""/>
        <dsp:cNvSpPr/>
      </dsp:nvSpPr>
      <dsp:spPr>
        <a:xfrm>
          <a:off x="2571387" y="1330857"/>
          <a:ext cx="2046621" cy="1688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err="1"/>
            <a:t>structured</a:t>
          </a:r>
          <a:r>
            <a:rPr lang="it-IT" sz="1800" kern="1200"/>
            <a:t> </a:t>
          </a:r>
          <a:r>
            <a:rPr lang="it-IT" sz="1800" kern="1200" err="1"/>
            <a:t>approach</a:t>
          </a:r>
          <a:endParaRPr lang="en-GB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err="1"/>
            <a:t>technical</a:t>
          </a:r>
          <a:r>
            <a:rPr lang="it-IT" sz="1800" kern="1200"/>
            <a:t> and non-</a:t>
          </a:r>
          <a:r>
            <a:rPr lang="it-IT" sz="1800" kern="1200" err="1"/>
            <a:t>technical</a:t>
          </a:r>
          <a:r>
            <a:rPr lang="it-IT" sz="1800" kern="1200"/>
            <a:t> </a:t>
          </a:r>
          <a:r>
            <a:rPr lang="it-IT" sz="1800" kern="1200" err="1"/>
            <a:t>skills</a:t>
          </a:r>
          <a:endParaRPr lang="en-GB" sz="1800" kern="1200"/>
        </a:p>
      </dsp:txBody>
      <dsp:txXfrm>
        <a:off x="2610233" y="1731425"/>
        <a:ext cx="1968929" cy="1248620"/>
      </dsp:txXfrm>
    </dsp:sp>
    <dsp:sp modelId="{B092719A-39D3-3D4D-A5D5-13FC4F8C529F}">
      <dsp:nvSpPr>
        <dsp:cNvPr id="0" name=""/>
        <dsp:cNvSpPr/>
      </dsp:nvSpPr>
      <dsp:spPr>
        <a:xfrm>
          <a:off x="3869417" y="378990"/>
          <a:ext cx="2299609" cy="2299609"/>
        </a:xfrm>
        <a:prstGeom prst="circularArrow">
          <a:avLst>
            <a:gd name="adj1" fmla="val 2682"/>
            <a:gd name="adj2" fmla="val 326429"/>
            <a:gd name="adj3" fmla="val 19406608"/>
            <a:gd name="adj4" fmla="val 12484059"/>
            <a:gd name="adj5" fmla="val 312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0957C9-3D24-9C40-9DCE-03DDA496C106}">
      <dsp:nvSpPr>
        <dsp:cNvPr id="0" name=""/>
        <dsp:cNvSpPr/>
      </dsp:nvSpPr>
      <dsp:spPr>
        <a:xfrm>
          <a:off x="3153992" y="1019234"/>
          <a:ext cx="1819218" cy="723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SKILLS</a:t>
          </a:r>
        </a:p>
      </dsp:txBody>
      <dsp:txXfrm>
        <a:off x="3175181" y="1040423"/>
        <a:ext cx="1776840" cy="681065"/>
      </dsp:txXfrm>
    </dsp:sp>
    <dsp:sp modelId="{28C1FC52-94A2-CF49-BD95-6DBD0F5A9FC9}">
      <dsp:nvSpPr>
        <dsp:cNvPr id="0" name=""/>
        <dsp:cNvSpPr/>
      </dsp:nvSpPr>
      <dsp:spPr>
        <a:xfrm>
          <a:off x="5139113" y="1330857"/>
          <a:ext cx="2046621" cy="1688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err="1"/>
            <a:t>decision</a:t>
          </a:r>
          <a:r>
            <a:rPr lang="it-IT" sz="1800" kern="1200"/>
            <a:t> </a:t>
          </a:r>
          <a:r>
            <a:rPr lang="it-IT" sz="1800" kern="1200" err="1"/>
            <a:t>making</a:t>
          </a:r>
          <a:r>
            <a:rPr lang="it-IT" sz="1800" kern="1200"/>
            <a:t>, </a:t>
          </a:r>
          <a:r>
            <a:rPr lang="it-IT" sz="1800" kern="1200" err="1"/>
            <a:t>communication</a:t>
          </a:r>
          <a:r>
            <a:rPr lang="it-IT" sz="1800" kern="1200"/>
            <a:t> and leadership</a:t>
          </a:r>
          <a:endParaRPr lang="en-GB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/>
            <a:t>CME/CPD</a:t>
          </a:r>
          <a:endParaRPr lang="en-GB" sz="1800" kern="1200"/>
        </a:p>
      </dsp:txBody>
      <dsp:txXfrm>
        <a:off x="5177959" y="1369703"/>
        <a:ext cx="1968929" cy="1248620"/>
      </dsp:txXfrm>
    </dsp:sp>
    <dsp:sp modelId="{60A560B9-708D-DB49-ADCA-0BD26A1446F9}">
      <dsp:nvSpPr>
        <dsp:cNvPr id="0" name=""/>
        <dsp:cNvSpPr/>
      </dsp:nvSpPr>
      <dsp:spPr>
        <a:xfrm>
          <a:off x="5593918" y="2657170"/>
          <a:ext cx="1819218" cy="7234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PROFESSIONALISM</a:t>
          </a:r>
        </a:p>
      </dsp:txBody>
      <dsp:txXfrm>
        <a:off x="5615107" y="2678359"/>
        <a:ext cx="1776840" cy="681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F9DC9-3A11-D442-913D-9A2EC1661A9D}">
      <dsp:nvSpPr>
        <dsp:cNvPr id="0" name=""/>
        <dsp:cNvSpPr/>
      </dsp:nvSpPr>
      <dsp:spPr>
        <a:xfrm>
          <a:off x="788670" y="0"/>
          <a:ext cx="8938260" cy="43513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40512-1131-5943-B1F8-B563151C1477}">
      <dsp:nvSpPr>
        <dsp:cNvPr id="0" name=""/>
        <dsp:cNvSpPr/>
      </dsp:nvSpPr>
      <dsp:spPr>
        <a:xfrm>
          <a:off x="91319" y="927626"/>
          <a:ext cx="3155072" cy="249608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2010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UEMS Creation of a Multidisciplinary Joint Committee in Sexual Medicine (MJCSM)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Boards of Urology, O&amp;G, Psychiatry, Endocrinology, Dermatology &amp; ESSM</a:t>
          </a:r>
        </a:p>
      </dsp:txBody>
      <dsp:txXfrm>
        <a:off x="213168" y="1049475"/>
        <a:ext cx="2911374" cy="2252386"/>
      </dsp:txXfrm>
    </dsp:sp>
    <dsp:sp modelId="{7955F388-FFB4-2549-9C19-4FF5F02FE785}">
      <dsp:nvSpPr>
        <dsp:cNvPr id="0" name=""/>
        <dsp:cNvSpPr/>
      </dsp:nvSpPr>
      <dsp:spPr>
        <a:xfrm>
          <a:off x="3680263" y="910691"/>
          <a:ext cx="3155072" cy="25299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2012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First examination in Sexual Medicine in Amsterdam</a:t>
          </a:r>
        </a:p>
      </dsp:txBody>
      <dsp:txXfrm>
        <a:off x="3803765" y="1034193"/>
        <a:ext cx="2908068" cy="2282950"/>
      </dsp:txXfrm>
    </dsp:sp>
    <dsp:sp modelId="{7666B1E5-E348-D84D-9AD7-D8DF4A9A6F4B}">
      <dsp:nvSpPr>
        <dsp:cNvPr id="0" name=""/>
        <dsp:cNvSpPr/>
      </dsp:nvSpPr>
      <dsp:spPr>
        <a:xfrm>
          <a:off x="7269207" y="910691"/>
          <a:ext cx="3155072" cy="25299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2015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Creation of a curriculum in Sexual Medicine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/>
            <a:t>Criteria for and recognition of centers of excellence in training in sexual medicine</a:t>
          </a:r>
        </a:p>
      </dsp:txBody>
      <dsp:txXfrm>
        <a:off x="7392709" y="1034193"/>
        <a:ext cx="2908068" cy="2282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B34BB-D1F9-4845-B6A3-0AA5960990D8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94ACF-B586-422A-9134-DE0B4A27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>
            <a:extLst>
              <a:ext uri="{FF2B5EF4-FFF2-40B4-BE49-F238E27FC236}">
                <a16:creationId xmlns:a16="http://schemas.microsoft.com/office/drawing/2014/main" id="{A358D7F9-1431-D890-0F4B-C024F70F8B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>
            <a:extLst>
              <a:ext uri="{FF2B5EF4-FFF2-40B4-BE49-F238E27FC236}">
                <a16:creationId xmlns:a16="http://schemas.microsoft.com/office/drawing/2014/main" id="{C2793F0F-89E4-8516-745E-EF93C4B2A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en-US"/>
              <a:t>Structured curriculum including building blocks of theoretical knowledge,</a:t>
            </a:r>
          </a:p>
          <a:p>
            <a:r>
              <a:rPr lang="it-IT" altLang="en-US"/>
              <a:t>Trainee can gain and demonstrate knowledge through regular formative and summative assessments.</a:t>
            </a:r>
          </a:p>
          <a:p>
            <a:endParaRPr lang="en-GB" altLang="en-US"/>
          </a:p>
          <a:p>
            <a:r>
              <a:rPr lang="en-GB" altLang="en-US"/>
              <a:t>Structured approach to become proficient. Focus on technical and</a:t>
            </a:r>
          </a:p>
          <a:p>
            <a:r>
              <a:rPr lang="en-GB" altLang="en-US"/>
              <a:t>non-technical skills.</a:t>
            </a:r>
          </a:p>
          <a:p>
            <a:r>
              <a:rPr lang="en-GB" altLang="en-US"/>
              <a:t>Instructions for real life training and assessment.</a:t>
            </a:r>
          </a:p>
          <a:p>
            <a:r>
              <a:rPr lang="en-GB" altLang="en-US"/>
              <a:t>Simulation may provide risk-free training and objective</a:t>
            </a:r>
          </a:p>
          <a:p>
            <a:r>
              <a:rPr lang="en-GB" altLang="en-US"/>
              <a:t>assessment.</a:t>
            </a:r>
          </a:p>
          <a:p>
            <a:endParaRPr lang="en-GB" altLang="en-US"/>
          </a:p>
          <a:p>
            <a:r>
              <a:rPr lang="en-GB" altLang="en-US"/>
              <a:t>Decision making, communication and leadership are core competencies for</a:t>
            </a:r>
          </a:p>
          <a:p>
            <a:r>
              <a:rPr lang="en-GB" altLang="en-US"/>
              <a:t>”Specialists”.</a:t>
            </a:r>
          </a:p>
          <a:p>
            <a:r>
              <a:rPr lang="en-GB" altLang="en-US"/>
              <a:t>Continuing Medical Education (CME) and Continuing Professional Development (CPD)</a:t>
            </a:r>
          </a:p>
          <a:p>
            <a:r>
              <a:rPr lang="en-GB" altLang="en-US"/>
              <a:t>are generally accepted performance metrics for professionalism.</a:t>
            </a:r>
          </a:p>
          <a:p>
            <a:r>
              <a:rPr lang="en-GB" altLang="en-US"/>
              <a:t>Multidisciplinary team training in realistic environment allows to train and be</a:t>
            </a:r>
          </a:p>
          <a:p>
            <a:r>
              <a:rPr lang="en-GB" altLang="en-US"/>
              <a:t>assessed by colleagues. Reflection upon outcome, the trainee is likely to improve</a:t>
            </a:r>
          </a:p>
          <a:p>
            <a:r>
              <a:rPr lang="en-GB" altLang="en-US"/>
              <a:t>behaviour and attitudes.</a:t>
            </a:r>
          </a:p>
          <a:p>
            <a:endParaRPr lang="en-GB" altLang="en-US"/>
          </a:p>
        </p:txBody>
      </p:sp>
      <p:sp>
        <p:nvSpPr>
          <p:cNvPr id="22532" name="Segnaposto numero diapositiva 3">
            <a:extLst>
              <a:ext uri="{FF2B5EF4-FFF2-40B4-BE49-F238E27FC236}">
                <a16:creationId xmlns:a16="http://schemas.microsoft.com/office/drawing/2014/main" id="{80E8E565-E61E-A723-5779-B6E22CC05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77AE7E-70CC-47D0-894E-6F2146EAE73C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A7BEE8A3-19AD-2EA8-8815-16918F025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02D906C-494E-17A6-2C87-A9322F364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7F0132-9A3F-59C5-D2AA-CCCE82308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A2C2E5-5A4D-8C22-16C3-5FF39E096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96C679-99E8-71D0-6F14-B17184EA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E27262-AED7-706E-24F9-CF3EA9DEE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718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CE0B4A-7442-3728-4AA4-BAED53A1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1F15BE-AA90-8224-ED5F-9ABB47C62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DABFA9-1D2C-C063-1648-CB85B08AB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7F8AE1-76C6-EDD2-F70D-A05D4DD4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8CB28D-53C0-C468-70DA-54F28E899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954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C1D8131-BFE9-94F5-F6CA-FB9D0B46B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EC50820-0ADA-FE37-89CB-D99103F87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662E1B-4B07-CC6F-2E9C-DCDCD7A1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BEA04B-E5C4-B49A-7118-8823008B0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28AF05-5190-7229-5303-1908F285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315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2993CF-BF91-4FC6-29A2-D7ABD28A4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6B469D-2327-CBF6-30E4-642980AE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AE3501-513A-3BD2-ED0F-D392E975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1EF230-A826-0BA1-56BF-E6E385A6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D1BDF8-E088-19CD-DB92-06D5D316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68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06ED3-8FFB-192C-2EC9-E5CFBDDE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0CA046F-812B-ED49-AD45-3C3CC5079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45EA62-0ECF-2944-D982-D5F251AA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3C61784-FA82-62E4-AF92-3B776A21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32C887-6D3B-3126-48A1-B3AA57E0D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57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E8583-2608-C610-D98E-382F122E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E8D8CE-ACFE-3BDD-578B-A8985C365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1AE4E9-52C1-597A-0887-E761CECD5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E3C5AD-E455-D2B7-3F7F-DC23FC04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7B8C649-9C89-D58A-04DB-B70586CF5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876729B-9B3B-B39E-A9CC-565FD1B3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955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308610-01BD-1392-0E61-E73FE3F5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9AFCB6-E987-BDAC-5B33-D23BADB63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E732198-6E29-4C98-3979-6C941F305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F2C031-0030-770C-6953-86C84973C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9EFAB77-4CD6-AC1F-B249-63E9F4706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9F60D60-3BB8-8601-031B-FFB2B8A3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C6EF3A-BD2E-0D7B-96F9-EB33A66D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149CD-9855-9C22-4AD7-9D1444B2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442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15707-5D8D-A277-C724-FE028E53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725DDF8-0E98-41BB-8C17-E0657E4C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6158A5D-C723-903E-7BE4-C62B039E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FD558D-D11D-F874-015D-B25246FB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207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E882B4-7D82-F026-957B-E58CEC2F3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CF5FA82-1325-319D-1C48-654501B14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B71E2A-CE82-9D39-6DD5-4A0D0DE4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41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FB519-8025-ACF2-10D0-41E8276C7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F1FED0-1A11-8AED-85D6-CB02C249A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8878DE-9AA3-20AD-ED3C-64B7EDC5A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566128-7403-9EC8-D421-10392D52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72CA70-004E-FA33-5219-4E08CF1B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616D80-7F67-B0E2-700B-9D87D3CF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14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4723E-8644-E86C-B409-B6F10628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3DB16A5-BE02-2106-7A96-911C4035C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2880A9D-CF69-1DEC-2A40-D016BC22E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9E11BF-8381-6E5A-FC9E-8F98E32B9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C9CFB9-772A-285D-91D3-156BEF67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7DAD217-416B-7E75-AE12-3F8F83BED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23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412E440-FB49-C162-E11C-6E1F1C3A50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B079263-1E1A-25F8-DB58-8BB2DCEC0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8364"/>
            <a:ext cx="10515600" cy="965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D036E1-0465-6D19-CF75-FB67B8B34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15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506FC-419B-1FF7-B987-7F6CA54B3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03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2F619-16F9-4513-B7F4-67EAE37C57C2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722967-3351-694A-BD96-F6BF34405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275" y="65603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FF82BF-CEB6-13E4-922F-8A80879274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8838" y="6560343"/>
            <a:ext cx="1274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7307-1E65-4160-996C-391B79FC450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90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DC38-C42E-0C90-53ED-C7A1E247F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1306513"/>
            <a:ext cx="7886700" cy="10287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Sex Med is Unique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A51C7-C09D-5B49-AC42-2106F9B8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100" y="2435225"/>
            <a:ext cx="3670300" cy="2649538"/>
          </a:xfrm>
          <a:solidFill>
            <a:srgbClr val="0000CC"/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100" dirty="0">
                <a:solidFill>
                  <a:schemeClr val="bg1"/>
                </a:solidFill>
              </a:rPr>
              <a:t>Characteristics of Sex Med: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</a:rPr>
              <a:t>Bio-Psycho-Social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</a:rPr>
              <a:t>Holistic &amp; Open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</a:rPr>
              <a:t>Multidisciplinary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</a:rPr>
              <a:t>Patient &amp; Couple centered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chemeClr val="bg1"/>
                </a:solidFill>
              </a:rPr>
              <a:t>Evidence-Based</a:t>
            </a:r>
          </a:p>
          <a:p>
            <a:pPr>
              <a:defRPr/>
            </a:pP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B36BD2C-E11F-3BCE-A69A-A0E3DD0E3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435225"/>
            <a:ext cx="4114800" cy="2559050"/>
          </a:xfrm>
          <a:prstGeom prst="rect">
            <a:avLst/>
          </a:prstGeom>
          <a:solidFill>
            <a:srgbClr val="0000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47688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75"/>
              </a:spcBef>
              <a:buClr>
                <a:srgbClr val="262626"/>
              </a:buClr>
              <a:buNone/>
            </a:pPr>
            <a:r>
              <a:rPr lang="en-US" altLang="en-US" sz="2100" dirty="0">
                <a:solidFill>
                  <a:schemeClr val="bg1"/>
                </a:solidFill>
                <a:latin typeface="Arial" panose="020B0604020202020204" pitchFamily="34" charset="0"/>
              </a:rPr>
              <a:t>Sex Med is not a recognized specialty </a:t>
            </a:r>
          </a:p>
          <a:p>
            <a:pPr lvl="1">
              <a:spcBef>
                <a:spcPts val="375"/>
              </a:spcBef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chemeClr val="bg1"/>
                </a:solidFill>
                <a:latin typeface="Arial" panose="020B0604020202020204" pitchFamily="34" charset="0"/>
              </a:rPr>
              <a:t>Curriculum, just approved</a:t>
            </a:r>
          </a:p>
          <a:p>
            <a:pPr lvl="1">
              <a:spcBef>
                <a:spcPts val="375"/>
              </a:spcBef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chemeClr val="bg1"/>
                </a:solidFill>
                <a:latin typeface="Arial" panose="020B0604020202020204" pitchFamily="34" charset="0"/>
              </a:rPr>
              <a:t>No defined education</a:t>
            </a:r>
          </a:p>
          <a:p>
            <a:pPr lvl="1">
              <a:spcBef>
                <a:spcPts val="375"/>
              </a:spcBef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chemeClr val="bg1"/>
                </a:solidFill>
                <a:latin typeface="Arial" panose="020B0604020202020204" pitchFamily="34" charset="0"/>
              </a:rPr>
              <a:t>No defined training program</a:t>
            </a:r>
          </a:p>
          <a:p>
            <a:pPr lvl="1">
              <a:spcBef>
                <a:spcPts val="375"/>
              </a:spcBef>
              <a:buClr>
                <a:srgbClr val="262626"/>
              </a:buClr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chemeClr val="bg1"/>
                </a:solidFill>
                <a:latin typeface="Arial" panose="020B0604020202020204" pitchFamily="34" charset="0"/>
              </a:rPr>
              <a:t>No qualified standard for academic teachers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F8183E9-3EEA-2A12-9354-BFEED847FDF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ctr"/>
            <a:r>
              <a:rPr lang="en-US" altLang="en-US" dirty="0">
                <a:solidFill>
                  <a:schemeClr val="bg1"/>
                </a:solidFill>
                <a:ea typeface="ＭＳ Ｐゴシック" panose="020B0600070205080204" pitchFamily="34" charset="-128"/>
              </a:rPr>
              <a:t>Progress in Europe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303B50A-34EC-F1A2-6179-D31933626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509493"/>
              </p:ext>
            </p:extLst>
          </p:nvPr>
        </p:nvGraphicFramePr>
        <p:xfrm>
          <a:off x="838200" y="183781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>
            <a:extLst>
              <a:ext uri="{FF2B5EF4-FFF2-40B4-BE49-F238E27FC236}">
                <a16:creationId xmlns:a16="http://schemas.microsoft.com/office/drawing/2014/main" id="{A9771863-5746-2B78-CE3A-978DEC111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MJCSM exam - FECSM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685A0A-5135-8729-B4C7-87FCD49CD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4" y="2074068"/>
            <a:ext cx="11542713" cy="4527550"/>
          </a:xfrm>
        </p:spPr>
        <p:txBody>
          <a:bodyPr rtlCol="0">
            <a:normAutofit fontScale="85000" lnSpcReduction="20000"/>
          </a:bodyPr>
          <a:lstStyle/>
          <a:p>
            <a:pPr lvl="1">
              <a:defRPr/>
            </a:pPr>
            <a:endParaRPr lang="en-US" sz="2600" dirty="0">
              <a:solidFill>
                <a:srgbClr val="0B0373"/>
              </a:solidFill>
            </a:endParaRPr>
          </a:p>
          <a:p>
            <a:pPr lvl="1">
              <a:defRPr/>
            </a:pPr>
            <a:r>
              <a:rPr lang="en-US" sz="2600" dirty="0">
                <a:solidFill>
                  <a:srgbClr val="0B0373"/>
                </a:solidFill>
              </a:rPr>
              <a:t>MD with specialization or GP for 5yr practice</a:t>
            </a:r>
          </a:p>
          <a:p>
            <a:pPr lvl="1">
              <a:defRPr/>
            </a:pPr>
            <a:endParaRPr lang="en-US" sz="2600" dirty="0">
              <a:solidFill>
                <a:srgbClr val="0B0373"/>
              </a:solidFill>
            </a:endParaRPr>
          </a:p>
          <a:p>
            <a:pPr lvl="1">
              <a:defRPr/>
            </a:pPr>
            <a:r>
              <a:rPr lang="en-US" sz="2600" dirty="0">
                <a:solidFill>
                  <a:srgbClr val="0B0373"/>
                </a:solidFill>
              </a:rPr>
              <a:t>EU and Non-EU</a:t>
            </a:r>
          </a:p>
          <a:p>
            <a:pPr lvl="1">
              <a:defRPr/>
            </a:pPr>
            <a:endParaRPr lang="en-US" sz="2600" dirty="0">
              <a:solidFill>
                <a:srgbClr val="0B0373"/>
              </a:solidFill>
            </a:endParaRPr>
          </a:p>
          <a:p>
            <a:pPr lvl="1">
              <a:defRPr/>
            </a:pPr>
            <a:r>
              <a:rPr lang="en-US" sz="2600" dirty="0">
                <a:solidFill>
                  <a:srgbClr val="0B0373"/>
                </a:solidFill>
              </a:rPr>
              <a:t>CV with description of his/her educational and clinical experience in the field</a:t>
            </a:r>
          </a:p>
          <a:p>
            <a:pPr lvl="1">
              <a:defRPr/>
            </a:pPr>
            <a:endParaRPr lang="en-US" sz="2600" dirty="0">
              <a:solidFill>
                <a:srgbClr val="0B0373"/>
              </a:solidFill>
            </a:endParaRPr>
          </a:p>
          <a:p>
            <a:pPr lvl="1">
              <a:defRPr/>
            </a:pPr>
            <a:r>
              <a:rPr lang="en-US" sz="2600" dirty="0">
                <a:solidFill>
                  <a:srgbClr val="0B0373"/>
                </a:solidFill>
              </a:rPr>
              <a:t>All applicants should deliver authenticated proofs of their qualifications.</a:t>
            </a:r>
          </a:p>
          <a:p>
            <a:pPr lvl="1">
              <a:defRPr/>
            </a:pPr>
            <a:endParaRPr lang="en-US" sz="2600" dirty="0">
              <a:solidFill>
                <a:srgbClr val="0B0373"/>
              </a:solidFill>
            </a:endParaRPr>
          </a:p>
          <a:p>
            <a:pPr lvl="1">
              <a:defRPr/>
            </a:pPr>
            <a:r>
              <a:rPr lang="en-US" sz="2600" dirty="0">
                <a:solidFill>
                  <a:srgbClr val="0B0373"/>
                </a:solidFill>
              </a:rPr>
              <a:t>2 letters of recommendation</a:t>
            </a:r>
          </a:p>
          <a:p>
            <a:pPr lvl="1">
              <a:defRPr/>
            </a:pPr>
            <a:endParaRPr lang="en-US" sz="2600" dirty="0">
              <a:solidFill>
                <a:srgbClr val="0B0373"/>
              </a:solidFill>
            </a:endParaRPr>
          </a:p>
          <a:p>
            <a:pPr lvl="1">
              <a:defRPr/>
            </a:pPr>
            <a:r>
              <a:rPr lang="en-US" sz="2600" dirty="0">
                <a:solidFill>
                  <a:srgbClr val="002060"/>
                </a:solidFill>
              </a:rPr>
              <a:t>Interview of each candidate with members of the exam committee including case discussion </a:t>
            </a:r>
          </a:p>
          <a:p>
            <a:pPr lvl="1">
              <a:defRPr/>
            </a:pPr>
            <a:endParaRPr lang="en-US" sz="2600" b="1" i="0" u="none" strike="noStrike" dirty="0">
              <a:solidFill>
                <a:srgbClr val="002060"/>
              </a:solidFill>
              <a:effectLst/>
              <a:latin typeface="open sans" panose="020B0606030504020204" pitchFamily="34" charset="0"/>
            </a:endParaRPr>
          </a:p>
          <a:p>
            <a:pPr lvl="1">
              <a:defRPr/>
            </a:pPr>
            <a:r>
              <a:rPr lang="en-US" sz="2000" b="1" i="0" u="none" strike="noStrike" dirty="0">
                <a:solidFill>
                  <a:srgbClr val="2D5C88"/>
                </a:solidFill>
                <a:effectLst/>
                <a:latin typeface="open sans" panose="020B0606030504020204" pitchFamily="34" charset="0"/>
              </a:rPr>
              <a:t>“Fellow of European Committee of Sexual Medicine (FECSM)”</a:t>
            </a:r>
            <a:r>
              <a:rPr lang="en-US" sz="2000" b="0" i="0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38916" name="Tekstvak 1">
            <a:extLst>
              <a:ext uri="{FF2B5EF4-FFF2-40B4-BE49-F238E27FC236}">
                <a16:creationId xmlns:a16="http://schemas.microsoft.com/office/drawing/2014/main" id="{5666801D-003F-1C75-EE31-3BCFB3B9D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2330742"/>
            <a:ext cx="3313113" cy="3698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WWW.MJCSM.ORG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A5D68-8C89-ED1D-02D2-1ECA45DAE76D}"/>
              </a:ext>
            </a:extLst>
          </p:cNvPr>
          <p:cNvSpPr txBox="1">
            <a:spLocks/>
          </p:cNvSpPr>
          <p:nvPr/>
        </p:nvSpPr>
        <p:spPr>
          <a:xfrm>
            <a:off x="838200" y="1108364"/>
            <a:ext cx="10515600" cy="96570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000" b="1" dirty="0"/>
              <a:t>Examination in Sexual Medicine 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9D7BA0A4-D881-F9C7-5314-CBEBC6E652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7061" y="-473058"/>
            <a:ext cx="8268640" cy="5673694"/>
          </a:xfrm>
          <a:effectLst>
            <a:softEdge rad="112500"/>
          </a:effectLst>
        </p:spPr>
      </p:pic>
      <p:pic>
        <p:nvPicPr>
          <p:cNvPr id="37891" name="Picture 2">
            <a:extLst>
              <a:ext uri="{FF2B5EF4-FFF2-40B4-BE49-F238E27FC236}">
                <a16:creationId xmlns:a16="http://schemas.microsoft.com/office/drawing/2014/main" id="{F6E63780-2DAE-67D9-1EA1-BE29CF246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061" y="-858820"/>
            <a:ext cx="8162925" cy="112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83965A-FA5F-0CF2-0EE5-E39F6372ED9A}"/>
              </a:ext>
            </a:extLst>
          </p:cNvPr>
          <p:cNvSpPr txBox="1"/>
          <p:nvPr/>
        </p:nvSpPr>
        <p:spPr>
          <a:xfrm>
            <a:off x="293688" y="5314922"/>
            <a:ext cx="11604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sz="24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last exam was in April 2023</a:t>
            </a:r>
          </a:p>
          <a:p>
            <a:pPr marL="342900" indent="-342900" algn="l" fontAlgn="base">
              <a:buFontTx/>
              <a:buChar char="-"/>
            </a:pPr>
            <a:r>
              <a:rPr lang="en-US" sz="2400" b="0" i="0" u="none" strike="noStrike" dirty="0">
                <a:solidFill>
                  <a:srgbClr val="2424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95 candidates from all over the world. Success percentage was 88%</a:t>
            </a:r>
          </a:p>
          <a:p>
            <a:pPr marL="342900" indent="-342900" algn="l" fontAlgn="base"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Since 2023: The exam include case scenarios and taking place online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Orzone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27C1B5-3B64-E922-D3CA-AEAEAD7CE7F9}"/>
              </a:ext>
            </a:extLst>
          </p:cNvPr>
          <p:cNvSpPr txBox="1">
            <a:spLocks/>
          </p:cNvSpPr>
          <p:nvPr/>
        </p:nvSpPr>
        <p:spPr>
          <a:xfrm>
            <a:off x="838200" y="164848"/>
            <a:ext cx="10515600" cy="96570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000" b="1" dirty="0"/>
              <a:t>Examination in Sexual Medicine  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3D274-B92E-3CF6-6B4B-3559179F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Council for European Specialists Medical Assessment (CESMA)</a:t>
            </a:r>
          </a:p>
          <a:p>
            <a:r>
              <a:rPr lang="en-GB" dirty="0"/>
              <a:t>An advisory body of the UEMS created in 2007 with an aim to provide recommendation and advice on the organisation of European examinations for medical specialists at the European level.</a:t>
            </a:r>
          </a:p>
          <a:p>
            <a:r>
              <a:rPr lang="en-GB" dirty="0"/>
              <a:t>In 2020 the MJCSM exams have been accredited by the CESMA after review of documents, website and during the exam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C3B09F-92C3-4D7E-BC94-A83CBD62AEE3}"/>
              </a:ext>
            </a:extLst>
          </p:cNvPr>
          <p:cNvSpPr txBox="1">
            <a:spLocks/>
          </p:cNvSpPr>
          <p:nvPr/>
        </p:nvSpPr>
        <p:spPr>
          <a:xfrm>
            <a:off x="838200" y="779752"/>
            <a:ext cx="10515600" cy="96570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4000" b="1" dirty="0"/>
              <a:t>Examination in Sexual Medicine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6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6130F-854B-AAAB-5256-111A23AD8F5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nl-NL" dirty="0"/>
              <a:t>The curriculum of </a:t>
            </a:r>
            <a:r>
              <a:rPr lang="nl-NL" dirty="0" err="1"/>
              <a:t>Sexual</a:t>
            </a:r>
            <a:r>
              <a:rPr lang="nl-NL" dirty="0"/>
              <a:t> </a:t>
            </a:r>
            <a:r>
              <a:rPr lang="nl-NL" dirty="0" err="1"/>
              <a:t>Medicine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44D8E-DFE2-B575-AD84-D8BD1BA1D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MJCSM created a curriculum based on competence levels (2015)</a:t>
            </a:r>
          </a:p>
          <a:p>
            <a:r>
              <a:rPr lang="en-US" dirty="0"/>
              <a:t>The curriculum has been reviewed by relevant board and approved by the UEMS on level of </a:t>
            </a:r>
            <a:r>
              <a:rPr lang="en-GB" dirty="0"/>
              <a:t>European Standards in Medical Training (ETR) in 2020</a:t>
            </a:r>
          </a:p>
          <a:p>
            <a:endParaRPr lang="en-GB" dirty="0"/>
          </a:p>
          <a:p>
            <a:r>
              <a:rPr lang="en-GB" dirty="0"/>
              <a:t>MJCSM curriculum is </a:t>
            </a:r>
            <a:r>
              <a:rPr lang="en-US" dirty="0"/>
              <a:t>the only available and approved postgraduate curriculum in sexual medicine</a:t>
            </a:r>
          </a:p>
        </p:txBody>
      </p:sp>
    </p:spTree>
    <p:extLst>
      <p:ext uri="{BB962C8B-B14F-4D97-AF65-F5344CB8AC3E}">
        <p14:creationId xmlns:p14="http://schemas.microsoft.com/office/powerpoint/2010/main" val="135209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4C1F04A-8488-481B-112C-E1BF3F32E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168" y="762001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b="1" dirty="0">
                <a:solidFill>
                  <a:srgbClr val="FF0000"/>
                </a:solidFill>
              </a:rPr>
              <a:t>Training Centre Accreditation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0007DF66-BE58-ED50-FE53-0A7C648C8FB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28614" y="1709993"/>
            <a:ext cx="7829549" cy="4606925"/>
          </a:xfrm>
        </p:spPr>
        <p:txBody>
          <a:bodyPr vert="horz" lIns="54864" tIns="45720" rIns="91440" bIns="45720" rtlCol="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GB" sz="2000" dirty="0">
                <a:solidFill>
                  <a:srgbClr val="002060"/>
                </a:solidFill>
              </a:rPr>
              <a:t>A Training Program in Sexual Medicine must provide a balanced education in the knowledge, skill, attitudes and behaviours required for the practice of modern Sexual Medicine</a:t>
            </a:r>
          </a:p>
          <a:p>
            <a:pPr>
              <a:lnSpc>
                <a:spcPct val="80000"/>
              </a:lnSpc>
              <a:defRPr/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>
                <a:solidFill>
                  <a:srgbClr val="002060"/>
                </a:solidFill>
              </a:rPr>
              <a:t>At the end of the training period and the assessment, trainees will be qualified to provide high quality care to sexual medicine patients</a:t>
            </a:r>
          </a:p>
          <a:p>
            <a:pPr>
              <a:lnSpc>
                <a:spcPct val="80000"/>
              </a:lnSpc>
              <a:defRPr/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>
                <a:solidFill>
                  <a:srgbClr val="002060"/>
                </a:solidFill>
              </a:rPr>
              <a:t>The training program should provide exposure to the whole breadth of sexual medicine</a:t>
            </a:r>
          </a:p>
          <a:p>
            <a:pPr>
              <a:lnSpc>
                <a:spcPct val="80000"/>
              </a:lnSpc>
              <a:defRPr/>
            </a:pPr>
            <a:endParaRPr lang="en-GB" sz="20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sz="2000" dirty="0">
                <a:solidFill>
                  <a:srgbClr val="002060"/>
                </a:solidFill>
              </a:rPr>
              <a:t>The minimum duration of Sexual Medicine training is 18 months</a:t>
            </a:r>
            <a:br>
              <a:rPr lang="en-GB" sz="2000" dirty="0">
                <a:solidFill>
                  <a:srgbClr val="002060"/>
                </a:solidFill>
              </a:rPr>
            </a:b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43013" name="Rectangle 4">
            <a:extLst>
              <a:ext uri="{FF2B5EF4-FFF2-40B4-BE49-F238E27FC236}">
                <a16:creationId xmlns:a16="http://schemas.microsoft.com/office/drawing/2014/main" id="{128094A7-1EB5-A829-7C0E-910738E62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38499"/>
            <a:ext cx="65" cy="276999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orbel" panose="020B0503020204020204" pitchFamily="34" charset="0"/>
            </a:endParaRPr>
          </a:p>
        </p:txBody>
      </p:sp>
      <p:sp>
        <p:nvSpPr>
          <p:cNvPr id="43014" name="Rectangle 5">
            <a:extLst>
              <a:ext uri="{FF2B5EF4-FFF2-40B4-BE49-F238E27FC236}">
                <a16:creationId xmlns:a16="http://schemas.microsoft.com/office/drawing/2014/main" id="{DF986166-45C9-A6B8-AEA8-0ADF26077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38499"/>
            <a:ext cx="65" cy="276999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orbel" panose="020B0503020204020204" pitchFamily="34" charset="0"/>
            </a:endParaRPr>
          </a:p>
        </p:txBody>
      </p:sp>
      <p:sp>
        <p:nvSpPr>
          <p:cNvPr id="43015" name="Rectangle 6">
            <a:extLst>
              <a:ext uri="{FF2B5EF4-FFF2-40B4-BE49-F238E27FC236}">
                <a16:creationId xmlns:a16="http://schemas.microsoft.com/office/drawing/2014/main" id="{A246BA42-CF91-3C80-A922-47414DBE3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38499"/>
            <a:ext cx="65" cy="276999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>
              <a:latin typeface="Corbel" panose="020B05030202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44A419-61B1-A50E-7C4D-2C3F10BBFCBE}"/>
              </a:ext>
            </a:extLst>
          </p:cNvPr>
          <p:cNvSpPr txBox="1">
            <a:spLocks/>
          </p:cNvSpPr>
          <p:nvPr/>
        </p:nvSpPr>
        <p:spPr>
          <a:xfrm>
            <a:off x="328614" y="673457"/>
            <a:ext cx="10515600" cy="96570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Sexual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Training Center </a:t>
            </a:r>
            <a:r>
              <a:rPr lang="nl-NL" dirty="0" err="1"/>
              <a:t>Accreditation</a:t>
            </a:r>
            <a:r>
              <a:rPr lang="nl-NL" dirty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05-A4FD-D07F-3ABE-8032450A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FFBD9-F7D1-02C2-84CE-7A479E01D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900"/>
            <a:ext cx="6357938" cy="1396476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3FA0BA-8D28-F5FC-2BA3-7C901D70F9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9053"/>
            <a:ext cx="5181600" cy="1024805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4288B11-C2CE-6DC6-7C71-A8A19B7D98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3429000"/>
            <a:ext cx="3759200" cy="711200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B22769D-55D7-1E07-6D0B-BC4F27FC52ED}"/>
              </a:ext>
            </a:extLst>
          </p:cNvPr>
          <p:cNvSpPr txBox="1">
            <a:spLocks/>
          </p:cNvSpPr>
          <p:nvPr/>
        </p:nvSpPr>
        <p:spPr>
          <a:xfrm>
            <a:off x="328614" y="673457"/>
            <a:ext cx="10515600" cy="965704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Sexual</a:t>
            </a:r>
            <a:r>
              <a:rPr lang="nl-NL" dirty="0"/>
              <a:t> </a:t>
            </a:r>
            <a:r>
              <a:rPr lang="nl-NL" dirty="0" err="1"/>
              <a:t>Medicine</a:t>
            </a:r>
            <a:r>
              <a:rPr lang="nl-NL" dirty="0"/>
              <a:t> Training Center </a:t>
            </a:r>
            <a:r>
              <a:rPr lang="nl-NL" dirty="0" err="1"/>
              <a:t>Accreditation</a:t>
            </a:r>
            <a:r>
              <a:rPr lang="nl-NL" dirty="0"/>
              <a:t> 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F55E5E-D25D-1366-D2CD-DB74F0479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5661305"/>
            <a:ext cx="4102100" cy="647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16CEE2-16D0-FB08-0D56-3DC6C72A3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4909312"/>
            <a:ext cx="6451600" cy="673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D8C236-93BF-7773-7987-1291A5E8A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2" y="4176010"/>
            <a:ext cx="6731000" cy="647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E34CD75-5D16-A0B5-FECD-EE75EEF7DD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2" y="1600200"/>
            <a:ext cx="508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63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0033-148F-78B6-F441-D0DFD00C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28160-A67A-F8F3-3D6C-927A1F8FF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9" y="2690"/>
            <a:ext cx="12506134" cy="685531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1F6AC9-DB58-8670-E7B4-6FDA5B784094}"/>
              </a:ext>
            </a:extLst>
          </p:cNvPr>
          <p:cNvSpPr/>
          <p:nvPr/>
        </p:nvSpPr>
        <p:spPr>
          <a:xfrm>
            <a:off x="1657351" y="205483"/>
            <a:ext cx="10387012" cy="700088"/>
          </a:xfrm>
          <a:prstGeom prst="rect">
            <a:avLst/>
          </a:prstGeom>
          <a:solidFill>
            <a:srgbClr val="ECF1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E1CB19-995F-DB6E-4DA1-CDC59C843817}"/>
              </a:ext>
            </a:extLst>
          </p:cNvPr>
          <p:cNvSpPr/>
          <p:nvPr/>
        </p:nvSpPr>
        <p:spPr>
          <a:xfrm>
            <a:off x="1238251" y="1724024"/>
            <a:ext cx="10387012" cy="700088"/>
          </a:xfrm>
          <a:prstGeom prst="rect">
            <a:avLst/>
          </a:prstGeom>
          <a:solidFill>
            <a:srgbClr val="ECF1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5A3048-3959-FF2F-2F93-108C835E4061}"/>
              </a:ext>
            </a:extLst>
          </p:cNvPr>
          <p:cNvSpPr/>
          <p:nvPr/>
        </p:nvSpPr>
        <p:spPr>
          <a:xfrm>
            <a:off x="185739" y="3137685"/>
            <a:ext cx="12196762" cy="3292495"/>
          </a:xfrm>
          <a:prstGeom prst="rect">
            <a:avLst/>
          </a:prstGeom>
          <a:solidFill>
            <a:srgbClr val="ECF1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sz="4000" dirty="0">
                <a:solidFill>
                  <a:schemeClr val="tx1"/>
                </a:solidFill>
              </a:rPr>
              <a:t>THANK YOU…</a:t>
            </a:r>
          </a:p>
        </p:txBody>
      </p:sp>
    </p:spTree>
    <p:extLst>
      <p:ext uri="{BB962C8B-B14F-4D97-AF65-F5344CB8AC3E}">
        <p14:creationId xmlns:p14="http://schemas.microsoft.com/office/powerpoint/2010/main" val="1410918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334D7-C315-BA56-3469-08D5FDBB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CE291-629B-E730-C89A-065B11E86D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D87AD-CF6A-9974-4BCA-F7FB782E28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68108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51B8D-FF66-5515-976F-340F14F3E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4100" y="498475"/>
            <a:ext cx="7543800" cy="1028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</a:rPr>
              <a:t>The Journey to Become a Professional in Sex Med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7D27E-1244-9F00-E469-61EC274A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4426" y="1844676"/>
            <a:ext cx="3306763" cy="34909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dirty="0"/>
              <a:t>Prepare suitcase</a:t>
            </a:r>
          </a:p>
          <a:p>
            <a:pPr marL="0" indent="0">
              <a:buNone/>
              <a:defRPr/>
            </a:pPr>
            <a:r>
              <a:rPr lang="en-US" sz="1800" dirty="0"/>
              <a:t>	</a:t>
            </a:r>
          </a:p>
          <a:p>
            <a:pPr>
              <a:defRPr/>
            </a:pPr>
            <a:r>
              <a:rPr lang="en-US" sz="1800" dirty="0"/>
              <a:t>Travel links for orientation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Travel Docs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Toiletry bag and Cloths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Devices and Charger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DB6286-6CF6-75DF-1EF2-416782DA0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1" y="1844675"/>
            <a:ext cx="4506913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0478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730250" indent="-1825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04888" indent="-1825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279525" indent="-1825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7367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1939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6511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108325" indent="-1825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</a:pPr>
            <a:r>
              <a:rPr lang="en-US" altLang="en-US" sz="1800"/>
              <a:t>The approach</a:t>
            </a:r>
          </a:p>
          <a:p>
            <a:pPr lvl="1">
              <a:spcBef>
                <a:spcPts val="500"/>
              </a:spcBef>
              <a:buClr>
                <a:srgbClr val="262626"/>
              </a:buClr>
              <a:buNone/>
            </a:pPr>
            <a:r>
              <a:rPr lang="en-US" altLang="en-US" sz="1500"/>
              <a:t>Patient-centered framework, Evidence-based </a:t>
            </a:r>
          </a:p>
          <a:p>
            <a: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</a:pPr>
            <a:r>
              <a:rPr lang="en-US" altLang="en-US" sz="1800"/>
              <a:t>Bio-Psycho-Social Model</a:t>
            </a:r>
          </a:p>
          <a:p>
            <a: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</a:pPr>
            <a:endParaRPr lang="en-US" altLang="en-US" sz="1800"/>
          </a:p>
          <a:p>
            <a: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</a:pPr>
            <a:r>
              <a:rPr lang="en-US" altLang="en-US" sz="1800"/>
              <a:t>Clear CV, Diploma, specialization, training and certification</a:t>
            </a:r>
          </a:p>
          <a:p>
            <a: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</a:pPr>
            <a:endParaRPr lang="en-US" altLang="en-US" sz="1800"/>
          </a:p>
          <a:p>
            <a: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</a:pPr>
            <a:r>
              <a:rPr lang="en-US" altLang="en-US" sz="1800"/>
              <a:t>Supervision, InterVision, Multidisciplinary</a:t>
            </a:r>
          </a:p>
          <a:p>
            <a: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</a:pPr>
            <a:endParaRPr lang="en-US" altLang="en-US" sz="1800"/>
          </a:p>
          <a:p>
            <a: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</a:pPr>
            <a:r>
              <a:rPr lang="en-US" altLang="en-US" sz="1800"/>
              <a:t>Network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7A188C-A62F-5D76-2425-C6B17EC6E8C2}"/>
              </a:ext>
            </a:extLst>
          </p:cNvPr>
          <p:cNvSpPr/>
          <p:nvPr/>
        </p:nvSpPr>
        <p:spPr>
          <a:xfrm>
            <a:off x="1614488" y="5324475"/>
            <a:ext cx="4152900" cy="254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050" kern="0" dirty="0">
                <a:solidFill>
                  <a:prstClr val="black"/>
                </a:solidFill>
                <a:latin typeface="Calibri" panose="020F0502020204030204"/>
              </a:rPr>
              <a:t>Hatzichristou D, Kirana PS, Banner L, et al. J Sex Med 2016;13:1166-1182</a:t>
            </a:r>
            <a:endParaRPr lang="en-US" sz="1350" kern="0" dirty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09EB8-0758-C4CE-275A-1E40CB4B5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6" y="2355850"/>
            <a:ext cx="62706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8E2CCE-F761-8D45-6149-75869870B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9" y="1903413"/>
            <a:ext cx="688975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401F33-B946-B4B2-3D98-4D92DAF43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6" y="2474913"/>
            <a:ext cx="75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11A563-63FA-9789-6507-6BA583EA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3206751"/>
            <a:ext cx="5778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EEA4CE-9943-EFA1-25F0-D317D12A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3527425"/>
            <a:ext cx="7556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677BA6-476A-841D-1D68-295D8FE9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1" y="3668714"/>
            <a:ext cx="45402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130C47-CAEF-541A-12A4-B070C01B0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9" y="4497388"/>
            <a:ext cx="1150937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E290378-147F-6B1D-2041-1DAC0DD00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6" y="4716464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1">
            <a:extLst>
              <a:ext uri="{FF2B5EF4-FFF2-40B4-BE49-F238E27FC236}">
                <a16:creationId xmlns:a16="http://schemas.microsoft.com/office/drawing/2014/main" id="{77F1DCD2-21E7-BBFA-DC00-B0BD00CDC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857251"/>
            <a:ext cx="28448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asellaDiTesto 2">
            <a:extLst>
              <a:ext uri="{FF2B5EF4-FFF2-40B4-BE49-F238E27FC236}">
                <a16:creationId xmlns:a16="http://schemas.microsoft.com/office/drawing/2014/main" id="{6A0F54BE-D891-7F0B-3E64-A26005F7D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1" y="857250"/>
            <a:ext cx="53451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rgbClr val="000099"/>
                </a:solidFill>
                <a:latin typeface="Arial" panose="020B0604020202020204" pitchFamily="34" charset="0"/>
              </a:rPr>
              <a:t>HOW TO PACK THINGS =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000" b="1">
                <a:solidFill>
                  <a:srgbClr val="000099"/>
                </a:solidFill>
                <a:latin typeface="Arial" panose="020B0604020202020204" pitchFamily="34" charset="0"/>
              </a:rPr>
              <a:t>YOUR COMPETENCE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872ACB1B-293E-968E-E371-40D6567AC7F2}"/>
              </a:ext>
            </a:extLst>
          </p:cNvPr>
          <p:cNvGraphicFramePr/>
          <p:nvPr/>
        </p:nvGraphicFramePr>
        <p:xfrm>
          <a:off x="2730502" y="1720851"/>
          <a:ext cx="7416799" cy="4349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tangolo 4">
            <a:extLst>
              <a:ext uri="{FF2B5EF4-FFF2-40B4-BE49-F238E27FC236}">
                <a16:creationId xmlns:a16="http://schemas.microsoft.com/office/drawing/2014/main" id="{6FBB1634-F7E1-DE6E-9300-36B4D0E38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5373688"/>
            <a:ext cx="467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solidFill>
                  <a:srgbClr val="FF2600"/>
                </a:solidFill>
                <a:latin typeface="Helvetica" panose="020B0604020202020204" pitchFamily="34" charset="0"/>
              </a:rPr>
              <a:t>National and European Education Providers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4CDD917-B84F-AF93-AFB2-6DB0DC022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476" y="2338388"/>
            <a:ext cx="3851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solidFill>
                  <a:srgbClr val="FF2600"/>
                </a:solidFill>
                <a:latin typeface="Helvetica" panose="020B0604020202020204" pitchFamily="34" charset="0"/>
              </a:rPr>
              <a:t>Center/supervisor with accreditation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25D78C-6B0B-6CF0-42C6-A7575EB2A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5424488"/>
            <a:ext cx="4729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800">
                <a:solidFill>
                  <a:srgbClr val="FF2600"/>
                </a:solidFill>
                <a:latin typeface="Helvetica" panose="020B0604020202020204" pitchFamily="34" charset="0"/>
              </a:rPr>
              <a:t>Training &amp; Intervision UEMS/ESSM/EFS/ ….</a:t>
            </a:r>
          </a:p>
        </p:txBody>
      </p:sp>
      <p:sp>
        <p:nvSpPr>
          <p:cNvPr id="21512" name="TextBox 7">
            <a:extLst>
              <a:ext uri="{FF2B5EF4-FFF2-40B4-BE49-F238E27FC236}">
                <a16:creationId xmlns:a16="http://schemas.microsoft.com/office/drawing/2014/main" id="{BE723744-B8E0-3EE9-8323-8D198E28E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051" y="1798638"/>
            <a:ext cx="3908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KEEP THEM UPDATE</a:t>
            </a:r>
            <a:endParaRPr lang="en-GB" altLang="en-US" sz="24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EC4EE-0515-E9D3-E81D-4603A381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641350"/>
            <a:ext cx="7543800" cy="10287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To Keep Bright Future for </a:t>
            </a:r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Sex Med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50595-4B2B-2A9D-9B5E-D8D50D6E9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688" y="2300288"/>
            <a:ext cx="7543800" cy="28876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100" dirty="0">
                <a:solidFill>
                  <a:srgbClr val="FF0000"/>
                </a:solidFill>
              </a:rPr>
              <a:t>Bridges between generations</a:t>
            </a:r>
          </a:p>
          <a:p>
            <a:pPr>
              <a:defRPr/>
            </a:pPr>
            <a:r>
              <a:rPr lang="en-US" sz="2100" dirty="0">
                <a:solidFill>
                  <a:srgbClr val="0070C0"/>
                </a:solidFill>
              </a:rPr>
              <a:t>Collaboration with different societies, institutions and policy makers</a:t>
            </a:r>
          </a:p>
          <a:p>
            <a:pPr>
              <a:defRPr/>
            </a:pPr>
            <a:r>
              <a:rPr lang="en-US" sz="2100" dirty="0"/>
              <a:t>Need for structure in:</a:t>
            </a:r>
          </a:p>
          <a:p>
            <a:pPr marL="0" indent="0">
              <a:buNone/>
              <a:defRPr/>
            </a:pPr>
            <a:r>
              <a:rPr lang="en-US" sz="2100" dirty="0"/>
              <a:t>	</a:t>
            </a:r>
            <a:r>
              <a:rPr lang="en-US" sz="2100" b="1" dirty="0"/>
              <a:t>1. </a:t>
            </a:r>
            <a:r>
              <a:rPr lang="en-US" sz="2100" b="1" dirty="0">
                <a:solidFill>
                  <a:schemeClr val="accent4">
                    <a:lumMod val="75000"/>
                  </a:schemeClr>
                </a:solidFill>
              </a:rPr>
              <a:t>education</a:t>
            </a:r>
          </a:p>
          <a:p>
            <a:pPr marL="0" indent="0">
              <a:buNone/>
              <a:defRPr/>
            </a:pPr>
            <a:r>
              <a:rPr lang="en-US" sz="2100" b="1" dirty="0"/>
              <a:t>	2. </a:t>
            </a:r>
            <a:r>
              <a:rPr lang="en-US" sz="2100" b="1" dirty="0">
                <a:solidFill>
                  <a:srgbClr val="9933FF"/>
                </a:solidFill>
              </a:rPr>
              <a:t>certification</a:t>
            </a:r>
          </a:p>
          <a:p>
            <a:pPr marL="0" indent="0">
              <a:buNone/>
              <a:defRPr/>
            </a:pPr>
            <a:r>
              <a:rPr lang="en-US" sz="2100" b="1" dirty="0"/>
              <a:t>	3. </a:t>
            </a:r>
            <a:r>
              <a:rPr lang="en-US" sz="2100" b="1" dirty="0">
                <a:solidFill>
                  <a:srgbClr val="CC0000"/>
                </a:solidFill>
              </a:rPr>
              <a:t>recognition and acceptation</a:t>
            </a:r>
          </a:p>
          <a:p>
            <a:pPr marL="0" indent="0">
              <a:buNone/>
              <a:defRPr/>
            </a:pPr>
            <a:r>
              <a:rPr lang="en-US" sz="2100" b="1" dirty="0"/>
              <a:t>	4. </a:t>
            </a:r>
            <a:r>
              <a:rPr lang="en-US" sz="2100" b="1" dirty="0">
                <a:solidFill>
                  <a:srgbClr val="663300"/>
                </a:solidFill>
              </a:rPr>
              <a:t>formulation of health care</a:t>
            </a:r>
          </a:p>
          <a:p>
            <a:pPr marL="0" indent="0">
              <a:buNone/>
              <a:defRPr/>
            </a:pPr>
            <a:r>
              <a:rPr lang="en-US" sz="2100" b="1" dirty="0"/>
              <a:t>	5. </a:t>
            </a:r>
            <a:r>
              <a:rPr lang="en-US" sz="2100" b="1" dirty="0">
                <a:solidFill>
                  <a:srgbClr val="663300"/>
                </a:solidFill>
              </a:rPr>
              <a:t>EB Sex Med</a:t>
            </a:r>
          </a:p>
          <a:p>
            <a:pPr>
              <a:defRPr/>
            </a:pP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>
            <a:extLst>
              <a:ext uri="{FF2B5EF4-FFF2-40B4-BE49-F238E27FC236}">
                <a16:creationId xmlns:a16="http://schemas.microsoft.com/office/drawing/2014/main" id="{CF32AB48-DBB8-947D-2D45-D5864D972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1131888"/>
            <a:ext cx="4343400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AB40440-6582-B4AC-58F4-38E01B236499}"/>
              </a:ext>
            </a:extLst>
          </p:cNvPr>
          <p:cNvSpPr/>
          <p:nvPr/>
        </p:nvSpPr>
        <p:spPr>
          <a:xfrm>
            <a:off x="3489326" y="3213101"/>
            <a:ext cx="854075" cy="847725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endParaRPr lang="en-GB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id="{05610777-B3C6-9C06-6437-825493E35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763" y="3286126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42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42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42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rbel" panose="020B0503020204020204" pitchFamily="34" charset="0"/>
              </a:rPr>
              <a:t>Academy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Corbel" panose="020B0503020204020204" pitchFamily="34" charset="0"/>
              </a:rPr>
              <a:t>Genital Surgery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A37E49-2709-D2E7-CFE4-2C55BEF4A82D}"/>
              </a:ext>
            </a:extLst>
          </p:cNvPr>
          <p:cNvCxnSpPr/>
          <p:nvPr/>
        </p:nvCxnSpPr>
        <p:spPr>
          <a:xfrm flipH="1" flipV="1">
            <a:off x="4154488" y="4019551"/>
            <a:ext cx="188912" cy="27622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858B51F4-846F-C75E-BA5A-82D576711100}"/>
              </a:ext>
            </a:extLst>
          </p:cNvPr>
          <p:cNvCxnSpPr>
            <a:stCxn id="5" idx="0"/>
          </p:cNvCxnSpPr>
          <p:nvPr/>
        </p:nvCxnSpPr>
        <p:spPr>
          <a:xfrm rot="5400000" flipH="1" flipV="1">
            <a:off x="3640933" y="2299495"/>
            <a:ext cx="1189037" cy="638175"/>
          </a:xfrm>
          <a:prstGeom prst="curvedConnector3">
            <a:avLst>
              <a:gd name="adj1" fmla="val 100809"/>
            </a:avLst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4CDD5B-CF01-8722-C392-B06B1623CE31}"/>
              </a:ext>
            </a:extLst>
          </p:cNvPr>
          <p:cNvCxnSpPr>
            <a:cxnSpLocks/>
          </p:cNvCxnSpPr>
          <p:nvPr/>
        </p:nvCxnSpPr>
        <p:spPr>
          <a:xfrm>
            <a:off x="3068638" y="2952751"/>
            <a:ext cx="557212" cy="333375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79285B2-3290-BC8F-982E-B399505B8DE2}"/>
              </a:ext>
            </a:extLst>
          </p:cNvPr>
          <p:cNvSpPr/>
          <p:nvPr/>
        </p:nvSpPr>
        <p:spPr>
          <a:xfrm>
            <a:off x="7939089" y="4440239"/>
            <a:ext cx="2365375" cy="30003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1350" b="1">
                <a:solidFill>
                  <a:schemeClr val="bg1"/>
                </a:solidFill>
                <a:latin typeface="Corbel" panose="020B0503020204020204"/>
              </a:rPr>
              <a:t>Bridges between generations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82EBCA-6CC0-B93D-D0F2-1D4BBF305502}"/>
              </a:ext>
            </a:extLst>
          </p:cNvPr>
          <p:cNvSpPr/>
          <p:nvPr/>
        </p:nvSpPr>
        <p:spPr>
          <a:xfrm>
            <a:off x="6450014" y="1131889"/>
            <a:ext cx="2979737" cy="30003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1350" b="1">
                <a:solidFill>
                  <a:schemeClr val="bg1"/>
                </a:solidFill>
                <a:latin typeface="Corbel" panose="020B0503020204020204"/>
              </a:rPr>
              <a:t>Collaboration with different societies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F9E63-067A-2C75-6CE8-D7A9AF11EB21}"/>
              </a:ext>
            </a:extLst>
          </p:cNvPr>
          <p:cNvSpPr txBox="1"/>
          <p:nvPr/>
        </p:nvSpPr>
        <p:spPr>
          <a:xfrm>
            <a:off x="9388476" y="1054100"/>
            <a:ext cx="842963" cy="1962150"/>
          </a:xfrm>
          <a:prstGeom prst="rect">
            <a:avLst/>
          </a:prstGeom>
          <a:solidFill>
            <a:srgbClr val="000099"/>
          </a:solidFill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ISSM</a:t>
            </a:r>
          </a:p>
          <a:p>
            <a:pPr defTabSz="685800">
              <a:defRPr/>
            </a:pP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SMSNA</a:t>
            </a:r>
            <a:br>
              <a:rPr lang="en-US" sz="1350">
                <a:solidFill>
                  <a:prstClr val="white"/>
                </a:solidFill>
                <a:latin typeface="Corbel" panose="020B0503020204020204"/>
              </a:rPr>
            </a:b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MESSM</a:t>
            </a:r>
            <a:br>
              <a:rPr lang="en-US" sz="1350">
                <a:solidFill>
                  <a:prstClr val="white"/>
                </a:solidFill>
                <a:latin typeface="Corbel" panose="020B0503020204020204"/>
              </a:rPr>
            </a:b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ISSWSH</a:t>
            </a:r>
          </a:p>
          <a:p>
            <a:pPr defTabSz="685800">
              <a:defRPr/>
            </a:pP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EFS</a:t>
            </a:r>
          </a:p>
          <a:p>
            <a:pPr defTabSz="685800">
              <a:defRPr/>
            </a:pP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WAS</a:t>
            </a:r>
          </a:p>
          <a:p>
            <a:pPr defTabSz="685800">
              <a:defRPr/>
            </a:pP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EPATH</a:t>
            </a:r>
          </a:p>
          <a:p>
            <a:pPr defTabSz="685800">
              <a:defRPr/>
            </a:pP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ICS</a:t>
            </a:r>
          </a:p>
          <a:p>
            <a:pPr defTabSz="685800">
              <a:defRPr/>
            </a:pPr>
            <a:endParaRPr lang="en-GB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116A7-AFC2-BBF0-5C68-48CA688EBADA}"/>
              </a:ext>
            </a:extLst>
          </p:cNvPr>
          <p:cNvSpPr/>
          <p:nvPr/>
        </p:nvSpPr>
        <p:spPr>
          <a:xfrm>
            <a:off x="6376988" y="1484314"/>
            <a:ext cx="1111250" cy="30003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1350" b="1">
                <a:solidFill>
                  <a:schemeClr val="bg1"/>
                </a:solidFill>
                <a:latin typeface="Corbel" panose="020B0503020204020204"/>
              </a:rPr>
              <a:t>Certification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4B91FD-4435-65E8-6778-860F70623ED8}"/>
              </a:ext>
            </a:extLst>
          </p:cNvPr>
          <p:cNvSpPr/>
          <p:nvPr/>
        </p:nvSpPr>
        <p:spPr>
          <a:xfrm>
            <a:off x="7727950" y="2894014"/>
            <a:ext cx="1111250" cy="30162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1350" b="1">
                <a:solidFill>
                  <a:schemeClr val="bg1"/>
                </a:solidFill>
                <a:latin typeface="Corbel" panose="020B0503020204020204"/>
              </a:rPr>
              <a:t>Certification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B60103-55C5-AAF3-63D5-4EC8DFAC9FB1}"/>
              </a:ext>
            </a:extLst>
          </p:cNvPr>
          <p:cNvSpPr/>
          <p:nvPr/>
        </p:nvSpPr>
        <p:spPr>
          <a:xfrm>
            <a:off x="6427789" y="5132389"/>
            <a:ext cx="1633537" cy="71437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GB" sz="1350" b="1" dirty="0">
                <a:solidFill>
                  <a:schemeClr val="bg1"/>
                </a:solidFill>
                <a:latin typeface="Corbel" panose="020B0503020204020204"/>
              </a:rPr>
              <a:t>Science &amp; Grants</a:t>
            </a:r>
          </a:p>
          <a:p>
            <a:pPr algn="ctr" defTabSz="685800">
              <a:defRPr/>
            </a:pPr>
            <a:r>
              <a:rPr lang="en-US" sz="1350" b="1" dirty="0">
                <a:solidFill>
                  <a:schemeClr val="bg1"/>
                </a:solidFill>
                <a:latin typeface="Corbel" panose="020B0503020204020204"/>
              </a:rPr>
              <a:t>EB SexMed</a:t>
            </a:r>
          </a:p>
          <a:p>
            <a:pPr algn="ctr" defTabSz="685800">
              <a:defRPr/>
            </a:pPr>
            <a:r>
              <a:rPr lang="en-US" sz="1350" b="1" dirty="0">
                <a:solidFill>
                  <a:schemeClr val="bg1"/>
                </a:solidFill>
                <a:latin typeface="Corbel" panose="020B0503020204020204"/>
              </a:rPr>
              <a:t>Clinical Statements</a:t>
            </a:r>
            <a:endParaRPr lang="en-GB" sz="1350" b="1" dirty="0">
              <a:solidFill>
                <a:schemeClr val="bg1"/>
              </a:solidFill>
              <a:latin typeface="Corbel" panose="020B050302020402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1B45D1-84CE-4246-E49A-A494ED94A4C7}"/>
              </a:ext>
            </a:extLst>
          </p:cNvPr>
          <p:cNvSpPr/>
          <p:nvPr/>
        </p:nvSpPr>
        <p:spPr>
          <a:xfrm>
            <a:off x="2017713" y="3970339"/>
            <a:ext cx="1733550" cy="30003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1350" b="1" dirty="0">
                <a:solidFill>
                  <a:schemeClr val="bg1"/>
                </a:solidFill>
                <a:latin typeface="Corbel" panose="020B0503020204020204"/>
              </a:rPr>
              <a:t>Education &amp; Training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231131-3091-2CEF-9D91-181933EBBE61}"/>
              </a:ext>
            </a:extLst>
          </p:cNvPr>
          <p:cNvSpPr/>
          <p:nvPr/>
        </p:nvSpPr>
        <p:spPr>
          <a:xfrm>
            <a:off x="1581151" y="4938714"/>
            <a:ext cx="2276475" cy="300037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1350" b="1">
                <a:solidFill>
                  <a:schemeClr val="bg1"/>
                </a:solidFill>
                <a:latin typeface="Corbel" panose="020B0503020204020204"/>
              </a:rPr>
              <a:t>recognition and acceptation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5EE36F-C45E-A6C6-2B83-DF707349EC79}"/>
              </a:ext>
            </a:extLst>
          </p:cNvPr>
          <p:cNvSpPr txBox="1"/>
          <p:nvPr/>
        </p:nvSpPr>
        <p:spPr>
          <a:xfrm>
            <a:off x="2111376" y="5200651"/>
            <a:ext cx="1039813" cy="506413"/>
          </a:xfrm>
          <a:prstGeom prst="rect">
            <a:avLst/>
          </a:prstGeom>
          <a:solidFill>
            <a:srgbClr val="000099"/>
          </a:solidFill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Awareness</a:t>
            </a:r>
          </a:p>
          <a:p>
            <a:pPr algn="ctr" defTabSz="685800">
              <a:defRPr/>
            </a:pP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Logos</a:t>
            </a:r>
            <a:endParaRPr lang="en-GB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FFE35E-19FC-8184-E53E-AC6FFFC003E3}"/>
              </a:ext>
            </a:extLst>
          </p:cNvPr>
          <p:cNvSpPr txBox="1"/>
          <p:nvPr/>
        </p:nvSpPr>
        <p:spPr>
          <a:xfrm>
            <a:off x="9190038" y="3009900"/>
            <a:ext cx="1041400" cy="300038"/>
          </a:xfrm>
          <a:prstGeom prst="rect">
            <a:avLst/>
          </a:prstGeom>
          <a:solidFill>
            <a:srgbClr val="000099"/>
          </a:solidFill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E.U.</a:t>
            </a:r>
            <a:endParaRPr lang="en-GB" sz="1350">
              <a:solidFill>
                <a:prstClr val="white"/>
              </a:solidFill>
              <a:latin typeface="Corbel" panose="020B050302020402020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FA7F51-A60D-4B60-5427-22178F904186}"/>
              </a:ext>
            </a:extLst>
          </p:cNvPr>
          <p:cNvSpPr txBox="1"/>
          <p:nvPr/>
        </p:nvSpPr>
        <p:spPr>
          <a:xfrm>
            <a:off x="9190038" y="3362325"/>
            <a:ext cx="1041400" cy="300038"/>
          </a:xfrm>
          <a:prstGeom prst="rect">
            <a:avLst/>
          </a:prstGeom>
          <a:solidFill>
            <a:srgbClr val="000099"/>
          </a:solidFill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350">
                <a:solidFill>
                  <a:prstClr val="white"/>
                </a:solidFill>
                <a:latin typeface="Corbel" panose="020B0503020204020204"/>
              </a:rPr>
              <a:t>Industry</a:t>
            </a:r>
            <a:endParaRPr lang="en-GB" sz="1350">
              <a:solidFill>
                <a:prstClr val="white"/>
              </a:solidFill>
              <a:latin typeface="Corbel" panose="020B0503020204020204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9" grpId="0" animBg="1"/>
      <p:bldP spid="14" grpId="0" animBg="1"/>
      <p:bldP spid="17" grpId="0" animBg="1"/>
      <p:bldP spid="19" grpId="0" animBg="1"/>
      <p:bldP spid="11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kstvak 2">
            <a:extLst>
              <a:ext uri="{FF2B5EF4-FFF2-40B4-BE49-F238E27FC236}">
                <a16:creationId xmlns:a16="http://schemas.microsoft.com/office/drawing/2014/main" id="{D7B4A3CA-67D7-ECAD-8301-BECCE9FB2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2039939"/>
            <a:ext cx="2089150" cy="598487"/>
          </a:xfrm>
          <a:prstGeom prst="rect">
            <a:avLst/>
          </a:prstGeom>
          <a:solidFill>
            <a:srgbClr val="000099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chemeClr val="bg1"/>
                </a:solidFill>
              </a:rPr>
              <a:t>ESSM </a:t>
            </a:r>
            <a:endParaRPr lang="en-GB" altLang="en-US" b="1">
              <a:solidFill>
                <a:schemeClr val="bg1"/>
              </a:solidFill>
            </a:endParaRPr>
          </a:p>
        </p:txBody>
      </p:sp>
      <p:sp>
        <p:nvSpPr>
          <p:cNvPr id="31747" name="Tekstvak 6">
            <a:extLst>
              <a:ext uri="{FF2B5EF4-FFF2-40B4-BE49-F238E27FC236}">
                <a16:creationId xmlns:a16="http://schemas.microsoft.com/office/drawing/2014/main" id="{3A80A31B-5251-D19B-AE3F-8077E8993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2049464"/>
            <a:ext cx="2087562" cy="598487"/>
          </a:xfrm>
          <a:prstGeom prst="rect">
            <a:avLst/>
          </a:prstGeom>
          <a:solidFill>
            <a:srgbClr val="FF0000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b="1"/>
              <a:t>MJCSM</a:t>
            </a:r>
            <a:endParaRPr lang="en-GB" altLang="en-US" b="1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7FE579F-549B-6E14-7F10-27994AC57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475" y="2778126"/>
            <a:ext cx="2089150" cy="415925"/>
          </a:xfrm>
          <a:prstGeom prst="rect">
            <a:avLst/>
          </a:prstGeom>
          <a:solidFill>
            <a:srgbClr val="000099"/>
          </a:solidFill>
          <a:ln w="19050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nl-NL" altLang="en-US" sz="2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Education Com </a:t>
            </a:r>
            <a:endParaRPr lang="en-GB" alt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1749" name="Tekstvak 8">
            <a:extLst>
              <a:ext uri="{FF2B5EF4-FFF2-40B4-BE49-F238E27FC236}">
                <a16:creationId xmlns:a16="http://schemas.microsoft.com/office/drawing/2014/main" id="{500E6AC8-4289-5CF2-EB4D-5B23AD8D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2778126"/>
            <a:ext cx="2087562" cy="415925"/>
          </a:xfrm>
          <a:prstGeom prst="rect">
            <a:avLst/>
          </a:prstGeom>
          <a:solidFill>
            <a:srgbClr val="FF0000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sz="2000" b="1"/>
              <a:t>Exam Com </a:t>
            </a:r>
            <a:endParaRPr lang="en-GB" altLang="en-US" sz="2000" b="1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117AF33-E955-4A4D-2951-8643DBF4B7C1}"/>
              </a:ext>
            </a:extLst>
          </p:cNvPr>
          <p:cNvCxnSpPr>
            <a:stCxn id="31746" idx="2"/>
            <a:endCxn id="8" idx="0"/>
          </p:cNvCxnSpPr>
          <p:nvPr/>
        </p:nvCxnSpPr>
        <p:spPr>
          <a:xfrm>
            <a:off x="5988050" y="2647950"/>
            <a:ext cx="0" cy="12065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93052F8-FB3C-37FA-6167-625767587693}"/>
              </a:ext>
            </a:extLst>
          </p:cNvPr>
          <p:cNvCxnSpPr>
            <a:stCxn id="31747" idx="2"/>
            <a:endCxn id="31749" idx="0"/>
          </p:cNvCxnSpPr>
          <p:nvPr/>
        </p:nvCxnSpPr>
        <p:spPr>
          <a:xfrm>
            <a:off x="9374188" y="2657476"/>
            <a:ext cx="0" cy="1111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2" name="Tekstvak 13">
            <a:extLst>
              <a:ext uri="{FF2B5EF4-FFF2-40B4-BE49-F238E27FC236}">
                <a16:creationId xmlns:a16="http://schemas.microsoft.com/office/drawing/2014/main" id="{6185A499-B42F-1957-ED00-BA0D9DCAB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0" y="3417889"/>
            <a:ext cx="2089150" cy="720725"/>
          </a:xfrm>
          <a:prstGeom prst="rect">
            <a:avLst/>
          </a:prstGeom>
          <a:solidFill>
            <a:srgbClr val="000099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Curriculum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Supervision </a:t>
            </a:r>
          </a:p>
        </p:txBody>
      </p:sp>
      <p:sp>
        <p:nvSpPr>
          <p:cNvPr id="31753" name="Tekstvak 14">
            <a:extLst>
              <a:ext uri="{FF2B5EF4-FFF2-40B4-BE49-F238E27FC236}">
                <a16:creationId xmlns:a16="http://schemas.microsoft.com/office/drawing/2014/main" id="{4E4F3273-5B36-CFFB-33BD-91C678B18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9613" y="4497389"/>
            <a:ext cx="2087562" cy="1635125"/>
          </a:xfrm>
          <a:prstGeom prst="rect">
            <a:avLst/>
          </a:prstGeom>
          <a:solidFill>
            <a:srgbClr val="FF0000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Trainers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Training Accreditation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Curriculum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/>
              <a:t>Exam</a:t>
            </a:r>
          </a:p>
        </p:txBody>
      </p:sp>
      <p:sp>
        <p:nvSpPr>
          <p:cNvPr id="31754" name="Tekstvak 15">
            <a:extLst>
              <a:ext uri="{FF2B5EF4-FFF2-40B4-BE49-F238E27FC236}">
                <a16:creationId xmlns:a16="http://schemas.microsoft.com/office/drawing/2014/main" id="{BB63DF1F-D4DF-37F0-F28D-DBDB44C8B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4497389"/>
            <a:ext cx="2592388" cy="1330325"/>
          </a:xfrm>
          <a:prstGeom prst="rect">
            <a:avLst/>
          </a:prstGeom>
          <a:solidFill>
            <a:srgbClr val="000099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Education/Training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Professional societies (Gyn, Uro, Psy, Endo)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National education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D71C59DA-40DF-3CF7-875A-8B56DB63AE95}"/>
              </a:ext>
            </a:extLst>
          </p:cNvPr>
          <p:cNvCxnSpPr>
            <a:endCxn id="31754" idx="0"/>
          </p:cNvCxnSpPr>
          <p:nvPr/>
        </p:nvCxnSpPr>
        <p:spPr>
          <a:xfrm>
            <a:off x="6024563" y="3168651"/>
            <a:ext cx="0" cy="1319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CDC74C8C-8DF2-FCD5-2954-85FFAB85755F}"/>
              </a:ext>
            </a:extLst>
          </p:cNvPr>
          <p:cNvCxnSpPr>
            <a:stCxn id="31749" idx="2"/>
            <a:endCxn id="31753" idx="0"/>
          </p:cNvCxnSpPr>
          <p:nvPr/>
        </p:nvCxnSpPr>
        <p:spPr>
          <a:xfrm>
            <a:off x="9374188" y="3203575"/>
            <a:ext cx="0" cy="12842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FBB5CE75-DA74-6191-D0F4-68F66D1465F0}"/>
              </a:ext>
            </a:extLst>
          </p:cNvPr>
          <p:cNvCxnSpPr>
            <a:stCxn id="31749" idx="1"/>
            <a:endCxn id="8" idx="3"/>
          </p:cNvCxnSpPr>
          <p:nvPr/>
        </p:nvCxnSpPr>
        <p:spPr>
          <a:xfrm flipH="1">
            <a:off x="7032626" y="2960688"/>
            <a:ext cx="12874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1A4C624A-5573-8214-E746-CC65A9BC273A}"/>
              </a:ext>
            </a:extLst>
          </p:cNvPr>
          <p:cNvCxnSpPr>
            <a:endCxn id="31752" idx="0"/>
          </p:cNvCxnSpPr>
          <p:nvPr/>
        </p:nvCxnSpPr>
        <p:spPr>
          <a:xfrm>
            <a:off x="7788275" y="2968625"/>
            <a:ext cx="0" cy="439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Text Box 17">
            <a:extLst>
              <a:ext uri="{FF2B5EF4-FFF2-40B4-BE49-F238E27FC236}">
                <a16:creationId xmlns:a16="http://schemas.microsoft.com/office/drawing/2014/main" id="{F1AFADFD-D47F-4DEA-7BA3-EE356EB9D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252413"/>
            <a:ext cx="84978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en-US" b="1">
                <a:solidFill>
                  <a:srgbClr val="002060"/>
                </a:solidFill>
                <a:latin typeface="Arial" panose="020B0604020202020204" pitchFamily="34" charset="0"/>
              </a:rPr>
              <a:t>What we have </a:t>
            </a:r>
          </a:p>
        </p:txBody>
      </p:sp>
      <p:sp>
        <p:nvSpPr>
          <p:cNvPr id="31760" name="Tekstvak 6">
            <a:extLst>
              <a:ext uri="{FF2B5EF4-FFF2-40B4-BE49-F238E27FC236}">
                <a16:creationId xmlns:a16="http://schemas.microsoft.com/office/drawing/2014/main" id="{1F980013-E38D-460B-F0DF-F4129D68E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024064"/>
            <a:ext cx="2087562" cy="598487"/>
          </a:xfrm>
          <a:prstGeom prst="rect">
            <a:avLst/>
          </a:prstGeom>
          <a:solidFill>
            <a:srgbClr val="0099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en-US" b="1">
                <a:solidFill>
                  <a:srgbClr val="FF0000"/>
                </a:solidFill>
              </a:rPr>
              <a:t>EFS-ESSM</a:t>
            </a:r>
            <a:endParaRPr lang="en-GB" altLang="en-US" b="1">
              <a:solidFill>
                <a:srgbClr val="FF0000"/>
              </a:solidFill>
            </a:endParaRPr>
          </a:p>
        </p:txBody>
      </p:sp>
      <p:sp>
        <p:nvSpPr>
          <p:cNvPr id="4" name="Tekstvak 8">
            <a:extLst>
              <a:ext uri="{FF2B5EF4-FFF2-40B4-BE49-F238E27FC236}">
                <a16:creationId xmlns:a16="http://schemas.microsoft.com/office/drawing/2014/main" id="{ABF7C5CF-4E1C-64A2-1F8C-9CD3CF701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2752726"/>
            <a:ext cx="2087562" cy="415925"/>
          </a:xfrm>
          <a:prstGeom prst="rect">
            <a:avLst/>
          </a:prstGeom>
          <a:solidFill>
            <a:srgbClr val="0099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nl-NL" sz="2000" b="1" dirty="0">
                <a:solidFill>
                  <a:srgbClr val="FF0000"/>
                </a:solidFill>
                <a:latin typeface="+mj-lt"/>
              </a:rPr>
              <a:t>Exam Com </a:t>
            </a:r>
            <a:endParaRPr lang="en-GB" sz="20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" name="Rechte verbindingslijn 12">
            <a:extLst>
              <a:ext uri="{FF2B5EF4-FFF2-40B4-BE49-F238E27FC236}">
                <a16:creationId xmlns:a16="http://schemas.microsoft.com/office/drawing/2014/main" id="{CCF68C6D-4E3D-83FB-805C-A9AB6E5C60C1}"/>
              </a:ext>
            </a:extLst>
          </p:cNvPr>
          <p:cNvCxnSpPr>
            <a:stCxn id="31747" idx="2"/>
            <a:endCxn id="31749" idx="0"/>
          </p:cNvCxnSpPr>
          <p:nvPr/>
        </p:nvCxnSpPr>
        <p:spPr>
          <a:xfrm>
            <a:off x="3179763" y="2632076"/>
            <a:ext cx="0" cy="1111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3" name="Tekstvak 14">
            <a:extLst>
              <a:ext uri="{FF2B5EF4-FFF2-40B4-BE49-F238E27FC236}">
                <a16:creationId xmlns:a16="http://schemas.microsoft.com/office/drawing/2014/main" id="{1F1E2D85-A1B7-C007-B679-1A4F11CE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4471988"/>
            <a:ext cx="2087562" cy="1909762"/>
          </a:xfrm>
          <a:prstGeom prst="rect">
            <a:avLst/>
          </a:prstGeom>
          <a:solidFill>
            <a:srgbClr val="0099FF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Exam</a:t>
            </a:r>
            <a:endParaRPr lang="en-US" altLang="en-US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Trainers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Training Accreditation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Curriculum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/>
          </a:p>
        </p:txBody>
      </p:sp>
      <p:cxnSp>
        <p:nvCxnSpPr>
          <p:cNvPr id="10" name="Rechte verbindingslijn 19">
            <a:extLst>
              <a:ext uri="{FF2B5EF4-FFF2-40B4-BE49-F238E27FC236}">
                <a16:creationId xmlns:a16="http://schemas.microsoft.com/office/drawing/2014/main" id="{655EA715-2137-5571-A321-FCC9DC3029D7}"/>
              </a:ext>
            </a:extLst>
          </p:cNvPr>
          <p:cNvCxnSpPr>
            <a:stCxn id="31749" idx="2"/>
            <a:endCxn id="31753" idx="0"/>
          </p:cNvCxnSpPr>
          <p:nvPr/>
        </p:nvCxnSpPr>
        <p:spPr>
          <a:xfrm>
            <a:off x="3179763" y="3178175"/>
            <a:ext cx="0" cy="12842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21">
            <a:extLst>
              <a:ext uri="{FF2B5EF4-FFF2-40B4-BE49-F238E27FC236}">
                <a16:creationId xmlns:a16="http://schemas.microsoft.com/office/drawing/2014/main" id="{805F3CC4-31C1-C703-058D-B356F7CF18D6}"/>
              </a:ext>
            </a:extLst>
          </p:cNvPr>
          <p:cNvCxnSpPr>
            <a:stCxn id="31749" idx="1"/>
            <a:endCxn id="8" idx="3"/>
          </p:cNvCxnSpPr>
          <p:nvPr/>
        </p:nvCxnSpPr>
        <p:spPr>
          <a:xfrm flipH="1">
            <a:off x="4224339" y="2960688"/>
            <a:ext cx="71913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23">
            <a:extLst>
              <a:ext uri="{FF2B5EF4-FFF2-40B4-BE49-F238E27FC236}">
                <a16:creationId xmlns:a16="http://schemas.microsoft.com/office/drawing/2014/main" id="{78E38795-5D21-1DF2-7DB1-7E36865B5919}"/>
              </a:ext>
            </a:extLst>
          </p:cNvPr>
          <p:cNvCxnSpPr>
            <a:endCxn id="31752" idx="0"/>
          </p:cNvCxnSpPr>
          <p:nvPr/>
        </p:nvCxnSpPr>
        <p:spPr>
          <a:xfrm>
            <a:off x="4583113" y="2960689"/>
            <a:ext cx="0" cy="439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7" name="Tekstvak 13">
            <a:extLst>
              <a:ext uri="{FF2B5EF4-FFF2-40B4-BE49-F238E27FC236}">
                <a16:creationId xmlns:a16="http://schemas.microsoft.com/office/drawing/2014/main" id="{6BE3963A-FEA6-300A-22C6-E3C01623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3392489"/>
            <a:ext cx="2089150" cy="720725"/>
          </a:xfrm>
          <a:prstGeom prst="rect">
            <a:avLst/>
          </a:prstGeom>
          <a:solidFill>
            <a:srgbClr val="000099"/>
          </a:solidFill>
          <a:ln w="19050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Curriculum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66"/>
                </a:solidFill>
              </a:rPr>
              <a:t>Supervision </a:t>
            </a:r>
          </a:p>
        </p:txBody>
      </p:sp>
      <p:pic>
        <p:nvPicPr>
          <p:cNvPr id="31768" name="Tijdelijke aanduiding voor inhoud 3">
            <a:extLst>
              <a:ext uri="{FF2B5EF4-FFF2-40B4-BE49-F238E27FC236}">
                <a16:creationId xmlns:a16="http://schemas.microsoft.com/office/drawing/2014/main" id="{286C621F-BBC5-D1CF-93C2-9A6572A0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836614"/>
            <a:ext cx="1389063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2" descr="H:\Seagate Dashboard 2.0\ESSM\logo ESSM.jpg">
            <a:extLst>
              <a:ext uri="{FF2B5EF4-FFF2-40B4-BE49-F238E27FC236}">
                <a16:creationId xmlns:a16="http://schemas.microsoft.com/office/drawing/2014/main" id="{7E5FDD53-2049-7C62-59C4-7E047164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908051"/>
            <a:ext cx="1150938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Picture 29">
            <a:extLst>
              <a:ext uri="{FF2B5EF4-FFF2-40B4-BE49-F238E27FC236}">
                <a16:creationId xmlns:a16="http://schemas.microsoft.com/office/drawing/2014/main" id="{05CBCFF3-5569-E180-F657-DF334615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125539"/>
            <a:ext cx="1439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B5DDA675-FDCA-3118-E333-9FEA9B8A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4000" b="1">
                <a:solidFill>
                  <a:srgbClr val="FF0000"/>
                </a:solidFill>
              </a:rPr>
              <a:t>Which Organizations are involved</a:t>
            </a:r>
          </a:p>
        </p:txBody>
      </p:sp>
      <p:sp>
        <p:nvSpPr>
          <p:cNvPr id="15362" name="Tijdelijke aanduiding voor inhoud 2">
            <a:extLst>
              <a:ext uri="{FF2B5EF4-FFF2-40B4-BE49-F238E27FC236}">
                <a16:creationId xmlns:a16="http://schemas.microsoft.com/office/drawing/2014/main" id="{2DC79183-CC33-78B3-0541-CAC2DE210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824832"/>
            <a:ext cx="8229600" cy="45259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B0373"/>
                </a:solidFill>
                <a:latin typeface="+mj-lt"/>
              </a:rPr>
              <a:t>European Regulation Authorities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b="1" dirty="0">
                <a:solidFill>
                  <a:srgbClr val="0B0373"/>
                </a:solidFill>
                <a:latin typeface="+mj-lt"/>
              </a:rPr>
              <a:t>Union </a:t>
            </a:r>
            <a:r>
              <a:rPr lang="en-US" sz="2000" b="1" dirty="0" err="1">
                <a:solidFill>
                  <a:srgbClr val="0B0373"/>
                </a:solidFill>
                <a:latin typeface="+mj-lt"/>
              </a:rPr>
              <a:t>Européenne</a:t>
            </a:r>
            <a:r>
              <a:rPr lang="en-US" sz="2000" b="1" dirty="0">
                <a:solidFill>
                  <a:srgbClr val="0B0373"/>
                </a:solidFill>
                <a:latin typeface="+mj-lt"/>
              </a:rPr>
              <a:t> des </a:t>
            </a:r>
            <a:r>
              <a:rPr lang="en-US" sz="2000" b="1" dirty="0" err="1">
                <a:solidFill>
                  <a:srgbClr val="0B0373"/>
                </a:solidFill>
                <a:latin typeface="+mj-lt"/>
              </a:rPr>
              <a:t>Médecins</a:t>
            </a:r>
            <a:r>
              <a:rPr lang="en-US" sz="2000" b="1" dirty="0">
                <a:solidFill>
                  <a:srgbClr val="0B0373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0B0373"/>
                </a:solidFill>
                <a:latin typeface="+mj-lt"/>
              </a:rPr>
              <a:t>Spécialistes</a:t>
            </a:r>
            <a:endParaRPr lang="en-US" sz="2000" b="1" dirty="0">
              <a:solidFill>
                <a:srgbClr val="0B0373"/>
              </a:solidFill>
              <a:latin typeface="+mj-lt"/>
            </a:endParaRPr>
          </a:p>
          <a:p>
            <a:pPr lvl="1" eaLnBrk="1" hangingPunct="1">
              <a:buFont typeface="Arial" charset="0"/>
              <a:buNone/>
              <a:defRPr/>
            </a:pPr>
            <a:r>
              <a:rPr lang="en-US" sz="2000" b="1" dirty="0">
                <a:solidFill>
                  <a:srgbClr val="0B0373"/>
                </a:solidFill>
                <a:latin typeface="+mj-lt"/>
              </a:rPr>
              <a:t>					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en-US" sz="2000" b="1" dirty="0">
                <a:solidFill>
                  <a:srgbClr val="0B0373"/>
                </a:solidFill>
                <a:latin typeface="+mj-lt"/>
              </a:rPr>
              <a:t>					</a:t>
            </a:r>
            <a:r>
              <a:rPr lang="en-US" sz="3300" b="1" dirty="0">
                <a:solidFill>
                  <a:srgbClr val="0B0373"/>
                </a:solidFill>
                <a:latin typeface="+mj-lt"/>
              </a:rPr>
              <a:t>MJCSM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rgbClr val="0B0373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B0373"/>
                </a:solidFill>
                <a:latin typeface="+mj-lt"/>
              </a:rPr>
              <a:t>European Scientific Societies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b="1" dirty="0">
                <a:solidFill>
                  <a:srgbClr val="0B0373"/>
                </a:solidFill>
                <a:latin typeface="+mj-lt"/>
              </a:rPr>
              <a:t>ESSM: a medical society; holistic, biomedical emphasis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b="1" dirty="0">
                <a:solidFill>
                  <a:srgbClr val="0B0373"/>
                </a:solidFill>
                <a:latin typeface="+mj-lt"/>
              </a:rPr>
              <a:t>EFS: a psychotherapists’ society; holistic, </a:t>
            </a:r>
            <a:r>
              <a:rPr lang="en-US" sz="2000" b="1" dirty="0" err="1">
                <a:solidFill>
                  <a:srgbClr val="0B0373"/>
                </a:solidFill>
                <a:latin typeface="+mj-lt"/>
              </a:rPr>
              <a:t>sexological</a:t>
            </a:r>
            <a:r>
              <a:rPr lang="en-US" sz="2000" b="1" dirty="0">
                <a:solidFill>
                  <a:srgbClr val="0B0373"/>
                </a:solidFill>
                <a:latin typeface="+mj-lt"/>
              </a:rPr>
              <a:t> emphasis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B0373"/>
                </a:solidFill>
                <a:latin typeface="+mj-lt"/>
              </a:rPr>
              <a:t>Both provide a forum for professional collaboration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B0373"/>
                </a:solidFill>
                <a:latin typeface="+mj-lt"/>
              </a:rPr>
              <a:t>Shape standards of practice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B0373"/>
                </a:solidFill>
                <a:latin typeface="+mj-lt"/>
              </a:rPr>
              <a:t>Facilitate research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600" b="1" dirty="0">
                <a:solidFill>
                  <a:srgbClr val="0B0373"/>
                </a:solidFill>
                <a:latin typeface="+mj-lt"/>
              </a:rPr>
              <a:t>Facilitate CME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rgbClr val="0B0373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B0373"/>
                </a:solidFill>
                <a:latin typeface="+mj-lt"/>
              </a:rPr>
              <a:t>National Scientific Societies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rgbClr val="0B0373"/>
              </a:solidFill>
              <a:latin typeface="+mj-lt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B0373"/>
                </a:solidFill>
                <a:latin typeface="+mj-lt"/>
              </a:rPr>
              <a:t>National authorities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rgbClr val="0B0373"/>
              </a:solidFill>
              <a:latin typeface="+mj-lt"/>
            </a:endParaRPr>
          </a:p>
        </p:txBody>
      </p:sp>
      <p:pic>
        <p:nvPicPr>
          <p:cNvPr id="33796" name="Picture 2">
            <a:extLst>
              <a:ext uri="{FF2B5EF4-FFF2-40B4-BE49-F238E27FC236}">
                <a16:creationId xmlns:a16="http://schemas.microsoft.com/office/drawing/2014/main" id="{A8DEB62D-92D7-43BA-6657-05668F317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1625600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43BA8722-83DD-D2A7-4D6B-CD9F1B87CC27}"/>
              </a:ext>
            </a:extLst>
          </p:cNvPr>
          <p:cNvCxnSpPr/>
          <p:nvPr/>
        </p:nvCxnSpPr>
        <p:spPr>
          <a:xfrm>
            <a:off x="2424113" y="2349501"/>
            <a:ext cx="0" cy="207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0D7FB6CC-DB4A-42FE-8DFB-11F3F9F38B6C}"/>
              </a:ext>
            </a:extLst>
          </p:cNvPr>
          <p:cNvCxnSpPr/>
          <p:nvPr/>
        </p:nvCxnSpPr>
        <p:spPr>
          <a:xfrm>
            <a:off x="2424113" y="2565400"/>
            <a:ext cx="25193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9" name="Tekstvak 2">
            <a:extLst>
              <a:ext uri="{FF2B5EF4-FFF2-40B4-BE49-F238E27FC236}">
                <a16:creationId xmlns:a16="http://schemas.microsoft.com/office/drawing/2014/main" id="{ADA36B3D-8D5E-0C4E-D420-9187457AC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676" y="2039938"/>
            <a:ext cx="176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000" b="1">
                <a:solidFill>
                  <a:srgbClr val="FF0000"/>
                </a:solidFill>
                <a:latin typeface="Arial" panose="020B0604020202020204" pitchFamily="34" charset="0"/>
              </a:rPr>
              <a:t>Assessment</a:t>
            </a:r>
            <a:endParaRPr lang="nl-NL" altLang="nl-NL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800" name="Tekstvak 3">
            <a:extLst>
              <a:ext uri="{FF2B5EF4-FFF2-40B4-BE49-F238E27FC236}">
                <a16:creationId xmlns:a16="http://schemas.microsoft.com/office/drawing/2014/main" id="{3D7C865F-8C20-3016-3C02-EB0B0DDF1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4563" y="2655888"/>
            <a:ext cx="2578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000" b="1">
                <a:solidFill>
                  <a:srgbClr val="FF0000"/>
                </a:solidFill>
                <a:latin typeface="Arial" panose="020B0604020202020204" pitchFamily="34" charset="0"/>
              </a:rPr>
              <a:t>Education/training</a:t>
            </a:r>
            <a:endParaRPr lang="nl-NL" altLang="nl-NL" sz="2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3801" name="Picture 1">
            <a:extLst>
              <a:ext uri="{FF2B5EF4-FFF2-40B4-BE49-F238E27FC236}">
                <a16:creationId xmlns:a16="http://schemas.microsoft.com/office/drawing/2014/main" id="{DBC5DB7F-EB8C-A716-ADCE-BA67215A7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6" y="3387725"/>
            <a:ext cx="14446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0033-148F-78B6-F441-D0DFD00C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328160-A67A-F8F3-3D6C-927A1F8FF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9" y="2690"/>
            <a:ext cx="12506134" cy="685531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1F6AC9-DB58-8670-E7B4-6FDA5B784094}"/>
              </a:ext>
            </a:extLst>
          </p:cNvPr>
          <p:cNvSpPr/>
          <p:nvPr/>
        </p:nvSpPr>
        <p:spPr>
          <a:xfrm>
            <a:off x="1657351" y="205483"/>
            <a:ext cx="10387012" cy="700088"/>
          </a:xfrm>
          <a:prstGeom prst="rect">
            <a:avLst/>
          </a:prstGeom>
          <a:solidFill>
            <a:srgbClr val="ECF1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E1CB19-995F-DB6E-4DA1-CDC59C843817}"/>
              </a:ext>
            </a:extLst>
          </p:cNvPr>
          <p:cNvSpPr/>
          <p:nvPr/>
        </p:nvSpPr>
        <p:spPr>
          <a:xfrm>
            <a:off x="1238251" y="1724024"/>
            <a:ext cx="10387012" cy="700088"/>
          </a:xfrm>
          <a:prstGeom prst="rect">
            <a:avLst/>
          </a:prstGeom>
          <a:solidFill>
            <a:srgbClr val="ECF1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5A3048-3959-FF2F-2F93-108C835E4061}"/>
              </a:ext>
            </a:extLst>
          </p:cNvPr>
          <p:cNvSpPr/>
          <p:nvPr/>
        </p:nvSpPr>
        <p:spPr>
          <a:xfrm>
            <a:off x="633413" y="4729162"/>
            <a:ext cx="11410949" cy="1743075"/>
          </a:xfrm>
          <a:prstGeom prst="rect">
            <a:avLst/>
          </a:prstGeom>
          <a:solidFill>
            <a:srgbClr val="ECF1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R" dirty="0">
                <a:solidFill>
                  <a:schemeClr val="tx1"/>
                </a:solidFill>
              </a:rPr>
              <a:t>Ege Can Serefoglu, MD, PhD</a:t>
            </a:r>
          </a:p>
          <a:p>
            <a:pPr algn="ctr"/>
            <a:r>
              <a:rPr lang="en-TR" dirty="0">
                <a:solidFill>
                  <a:schemeClr val="tx1"/>
                </a:solidFill>
              </a:rPr>
              <a:t>Dept. of Urology, Biruni University, Istanbul, Turkey</a:t>
            </a:r>
          </a:p>
        </p:txBody>
      </p:sp>
    </p:spTree>
    <p:extLst>
      <p:ext uri="{BB962C8B-B14F-4D97-AF65-F5344CB8AC3E}">
        <p14:creationId xmlns:p14="http://schemas.microsoft.com/office/powerpoint/2010/main" val="2251295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>
            <a:extLst>
              <a:ext uri="{FF2B5EF4-FFF2-40B4-BE49-F238E27FC236}">
                <a16:creationId xmlns:a16="http://schemas.microsoft.com/office/drawing/2014/main" id="{4B22D44D-ECE2-ADD0-0188-EC7A30D2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882"/>
            <a:ext cx="10515600" cy="96570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  <a:latin typeface="+mn-lt"/>
              </a:rPr>
              <a:t>MJCSM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752485-5F3E-58EB-53B4-50DD76ABC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" y="1532586"/>
            <a:ext cx="6677025" cy="506744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dirty="0">
                <a:solidFill>
                  <a:srgbClr val="0B0373"/>
                </a:solidFill>
              </a:rPr>
              <a:t>Overarching structure</a:t>
            </a:r>
          </a:p>
          <a:p>
            <a:pPr lvl="1">
              <a:defRPr/>
            </a:pPr>
            <a:r>
              <a:rPr lang="en-GB" dirty="0">
                <a:solidFill>
                  <a:srgbClr val="0B0373"/>
                </a:solidFill>
              </a:rPr>
              <a:t>Approval of the UEMS on 15-10-2011.</a:t>
            </a:r>
          </a:p>
          <a:p>
            <a:pPr lvl="1">
              <a:defRPr/>
            </a:pPr>
            <a:r>
              <a:rPr lang="en-GB" dirty="0">
                <a:solidFill>
                  <a:srgbClr val="0B0373"/>
                </a:solidFill>
              </a:rPr>
              <a:t>All relevant boards presented</a:t>
            </a:r>
          </a:p>
          <a:p>
            <a:pPr lvl="2">
              <a:defRPr/>
            </a:pPr>
            <a:r>
              <a:rPr lang="en-GB" dirty="0">
                <a:solidFill>
                  <a:srgbClr val="0B0373"/>
                </a:solidFill>
              </a:rPr>
              <a:t>EBU, </a:t>
            </a:r>
            <a:r>
              <a:rPr lang="en-GB" dirty="0" err="1">
                <a:solidFill>
                  <a:srgbClr val="0B0373"/>
                </a:solidFill>
              </a:rPr>
              <a:t>EBPsy</a:t>
            </a:r>
            <a:r>
              <a:rPr lang="en-GB" dirty="0">
                <a:solidFill>
                  <a:srgbClr val="0B0373"/>
                </a:solidFill>
              </a:rPr>
              <a:t>, EBCOG, Venereology and Endocrinology Each board 2 members.</a:t>
            </a:r>
          </a:p>
          <a:p>
            <a:pPr lvl="1">
              <a:defRPr/>
            </a:pPr>
            <a:r>
              <a:rPr lang="en-GB" dirty="0">
                <a:solidFill>
                  <a:srgbClr val="0B0373"/>
                </a:solidFill>
              </a:rPr>
              <a:t>ESSM: 5 members, one trainee</a:t>
            </a:r>
          </a:p>
          <a:p>
            <a:pPr>
              <a:defRPr/>
            </a:pPr>
            <a:endParaRPr lang="en-GB" dirty="0">
              <a:solidFill>
                <a:srgbClr val="0B0373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0B0373"/>
                </a:solidFill>
              </a:rPr>
              <a:t>Main aim of the group is to work on the creation of a curriculum,  qualification, assessment and CME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C9171B0E-0874-5AD2-766A-356D4AE9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39" y="566882"/>
            <a:ext cx="5540461" cy="572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9552c6-a7d7-4824-b2a0-e716b6618ef8">
      <Terms xmlns="http://schemas.microsoft.com/office/infopath/2007/PartnerControls"/>
    </lcf76f155ced4ddcb4097134ff3c332f>
    <TaxCatchAll xmlns="153ac1fb-c370-478c-a564-cdf742559d23" xsi:nil="true"/>
    <Note xmlns="3b9552c6-a7d7-4824-b2a0-e716b6618ef8" xsi:nil="true"/>
    <Tag xmlns="3b9552c6-a7d7-4824-b2a0-e716b6618ef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FA266A32C58742B107FA521BC4147F" ma:contentTypeVersion="18" ma:contentTypeDescription="Creare un nuovo documento." ma:contentTypeScope="" ma:versionID="639f9dd68af83e7594fd3ad262c99e69">
  <xsd:schema xmlns:xsd="http://www.w3.org/2001/XMLSchema" xmlns:xs="http://www.w3.org/2001/XMLSchema" xmlns:p="http://schemas.microsoft.com/office/2006/metadata/properties" xmlns:ns2="3b9552c6-a7d7-4824-b2a0-e716b6618ef8" xmlns:ns3="153ac1fb-c370-478c-a564-cdf742559d23" targetNamespace="http://schemas.microsoft.com/office/2006/metadata/properties" ma:root="true" ma:fieldsID="fa51bfb51529bbc06bc68fbb440115f6" ns2:_="" ns3:_="">
    <xsd:import namespace="3b9552c6-a7d7-4824-b2a0-e716b6618ef8"/>
    <xsd:import namespace="153ac1fb-c370-478c-a564-cdf742559d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Tag" minOccurs="0"/>
                <xsd:element ref="ns2:Not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9552c6-a7d7-4824-b2a0-e716b6618e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ag" ma:index="19" nillable="true" ma:displayName="Tag" ma:format="Dropdown" ma:internalName="Tag">
      <xsd:simpleType>
        <xsd:restriction base="dms:Text">
          <xsd:maxLength value="255"/>
        </xsd:restriction>
      </xsd:simpleType>
    </xsd:element>
    <xsd:element name="Note" ma:index="20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e61addf5-33b0-44d8-8cb5-cf6d89ac4c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3ac1fb-c370-478c-a564-cdf742559d23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31c5af1-37b9-4932-b97c-bb27979fb246}" ma:internalName="TaxCatchAll" ma:showField="CatchAllData" ma:web="153ac1fb-c370-478c-a564-cdf742559d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C938B8-E9AF-4399-B6A6-70E8A7E90C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E01B93-3C5A-401E-972C-946D97ED703D}">
  <ds:schemaRefs>
    <ds:schemaRef ds:uri="http://schemas.microsoft.com/office/2006/metadata/properties"/>
    <ds:schemaRef ds:uri="http://schemas.microsoft.com/office/infopath/2007/PartnerControls"/>
    <ds:schemaRef ds:uri="3b9552c6-a7d7-4824-b2a0-e716b6618ef8"/>
    <ds:schemaRef ds:uri="153ac1fb-c370-478c-a564-cdf742559d23"/>
  </ds:schemaRefs>
</ds:datastoreItem>
</file>

<file path=customXml/itemProps3.xml><?xml version="1.0" encoding="utf-8"?>
<ds:datastoreItem xmlns:ds="http://schemas.openxmlformats.org/officeDocument/2006/customXml" ds:itemID="{B01048BF-690F-4136-907E-38142F0034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9552c6-a7d7-4824-b2a0-e716b6618ef8"/>
    <ds:schemaRef ds:uri="153ac1fb-c370-478c-a564-cdf742559d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945</Words>
  <Application>Microsoft Office PowerPoint</Application>
  <PresentationFormat>Widescreen</PresentationFormat>
  <Paragraphs>195</Paragraphs>
  <Slides>18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Corbel</vt:lpstr>
      <vt:lpstr>Garamond</vt:lpstr>
      <vt:lpstr>Helvetica</vt:lpstr>
      <vt:lpstr>open sans</vt:lpstr>
      <vt:lpstr>Tema di Office</vt:lpstr>
      <vt:lpstr>Sex Med is Unique </vt:lpstr>
      <vt:lpstr>The Journey to Become a Professional in Sex Med ?</vt:lpstr>
      <vt:lpstr>PowerPoint Presentation</vt:lpstr>
      <vt:lpstr>To Keep Bright Future for Sex Med </vt:lpstr>
      <vt:lpstr>PowerPoint Presentation</vt:lpstr>
      <vt:lpstr>PowerPoint Presentation</vt:lpstr>
      <vt:lpstr>Which Organizations are involved</vt:lpstr>
      <vt:lpstr>PowerPoint Presentation</vt:lpstr>
      <vt:lpstr>MJCSM</vt:lpstr>
      <vt:lpstr>Progress in Europe</vt:lpstr>
      <vt:lpstr>MJCSM exam - FECSM</vt:lpstr>
      <vt:lpstr>PowerPoint Presentation</vt:lpstr>
      <vt:lpstr>PowerPoint Presentation</vt:lpstr>
      <vt:lpstr>The curriculum of Sexual Medicine</vt:lpstr>
      <vt:lpstr>Training Centre Accreditation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Trotti Sonia</dc:creator>
  <cp:lastModifiedBy>Wilma Gietman</cp:lastModifiedBy>
  <cp:revision>5</cp:revision>
  <dcterms:created xsi:type="dcterms:W3CDTF">2022-10-13T17:38:26Z</dcterms:created>
  <dcterms:modified xsi:type="dcterms:W3CDTF">2023-10-11T07:38:26Z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0x010100D1FA266A32C58742B107FA521BC4147F</vt:lpwstr>
  </property>
  <property fmtid="{D5CDD505-2E9C-101B-9397-08002B2CF9AE}" pid="3" name="MediaServiceImageTags">
    <vt:lpwstr/>
  </property>
</Properties>
</file>