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7" r:id="rId2"/>
    <p:sldId id="340" r:id="rId3"/>
    <p:sldId id="341" r:id="rId4"/>
    <p:sldId id="342" r:id="rId5"/>
    <p:sldId id="365" r:id="rId6"/>
    <p:sldId id="346" r:id="rId7"/>
    <p:sldId id="357" r:id="rId8"/>
    <p:sldId id="348" r:id="rId9"/>
    <p:sldId id="354" r:id="rId10"/>
    <p:sldId id="367" r:id="rId11"/>
    <p:sldId id="356" r:id="rId12"/>
    <p:sldId id="343" r:id="rId13"/>
    <p:sldId id="366" r:id="rId14"/>
    <p:sldId id="349" r:id="rId15"/>
    <p:sldId id="371" r:id="rId16"/>
    <p:sldId id="372" r:id="rId17"/>
    <p:sldId id="370" r:id="rId18"/>
    <p:sldId id="364" r:id="rId19"/>
    <p:sldId id="368" r:id="rId20"/>
    <p:sldId id="355" r:id="rId21"/>
  </p:sldIdLst>
  <p:sldSz cx="12192000" cy="6858000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53" userDrawn="1">
          <p15:clr>
            <a:srgbClr val="A4A3A4"/>
          </p15:clr>
        </p15:guide>
        <p15:guide id="2" pos="15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77D"/>
    <a:srgbClr val="FF9900"/>
    <a:srgbClr val="CC3300"/>
    <a:srgbClr val="DAA900"/>
    <a:srgbClr val="004DFA"/>
    <a:srgbClr val="FAF8A6"/>
    <a:srgbClr val="CCECFF"/>
    <a:srgbClr val="FFFF00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5097" autoAdjust="0"/>
  </p:normalViewPr>
  <p:slideViewPr>
    <p:cSldViewPr>
      <p:cViewPr varScale="1">
        <p:scale>
          <a:sx n="79" d="100"/>
          <a:sy n="79" d="100"/>
        </p:scale>
        <p:origin x="619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053"/>
        <p:guide pos="15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MembersPerOrganisation_DERAF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CME_CPD_activities_DRAFT%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ata\Downloads\Documents\REPORTING\250109_MembersPerOrganisation_DERAF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MembersPerOrganisation_DERAF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MSQs%20Journals_DERAF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ata\Downloads\Documents\REPORTING\250109_MSQs%20Journals_DERAF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MSQs%20Journals_DERAFT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ata\Downloads\Documents\REPORTING\250109_MSQs%20Journals_DERAF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ta\Downloads\Documents\REPORTING\250109_MSQs%20Journals_DERAFT.xlsx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beata\Downloads\Documents\REPORTING\250109_MembersPerOrganisation_DERAF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MembersPerYear!$C$83</c:f>
              <c:strCache>
                <c:ptCount val="1"/>
                <c:pt idx="0">
                  <c:v>Medical Professionals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Lbls>
            <c:dLbl>
              <c:idx val="0"/>
              <c:layout>
                <c:manualLayout>
                  <c:x val="3.5131744040150563E-2"/>
                  <c:y val="1.1211546657138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D8-4EC7-815B-35A0AD2285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MembersPerYear!$A$94:$A$103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MembersPerYear!$C$94:$C$103</c:f>
              <c:numCache>
                <c:formatCode>General</c:formatCode>
                <c:ptCount val="10"/>
                <c:pt idx="0">
                  <c:v>10997</c:v>
                </c:pt>
                <c:pt idx="1">
                  <c:v>11305</c:v>
                </c:pt>
                <c:pt idx="2">
                  <c:v>11263</c:v>
                </c:pt>
                <c:pt idx="3">
                  <c:v>11122</c:v>
                </c:pt>
                <c:pt idx="4">
                  <c:v>11009</c:v>
                </c:pt>
                <c:pt idx="5">
                  <c:v>11240</c:v>
                </c:pt>
                <c:pt idx="6">
                  <c:v>11902</c:v>
                </c:pt>
                <c:pt idx="7">
                  <c:v>11937</c:v>
                </c:pt>
                <c:pt idx="8">
                  <c:v>12297</c:v>
                </c:pt>
                <c:pt idx="9">
                  <c:v>12069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D8-4EC7-815B-35A0AD2285BD}"/>
            </c:ext>
          </c:extLst>
        </c:ser>
        <c:ser>
          <c:idx val="2"/>
          <c:order val="1"/>
          <c:tx>
            <c:strRef>
              <c:f>MembersPerYear!$D$83</c:f>
              <c:strCache>
                <c:ptCount val="1"/>
                <c:pt idx="0">
                  <c:v>EUACME Junior Members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Lbls>
            <c:dLbl>
              <c:idx val="0"/>
              <c:layout>
                <c:manualLayout>
                  <c:x val="3.5131744040150549E-2"/>
                  <c:y val="-5.13856619003328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D8-4EC7-815B-35A0AD2285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MembersPerYear!$A$94:$A$103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MembersPerYear!$D$94:$D$103</c:f>
              <c:numCache>
                <c:formatCode>General</c:formatCode>
                <c:ptCount val="10"/>
                <c:pt idx="0">
                  <c:v>3617</c:v>
                </c:pt>
                <c:pt idx="1">
                  <c:v>5060</c:v>
                </c:pt>
                <c:pt idx="2">
                  <c:v>5334</c:v>
                </c:pt>
                <c:pt idx="3">
                  <c:v>5680</c:v>
                </c:pt>
                <c:pt idx="4">
                  <c:v>5935</c:v>
                </c:pt>
                <c:pt idx="5">
                  <c:v>4897</c:v>
                </c:pt>
                <c:pt idx="6">
                  <c:v>4785</c:v>
                </c:pt>
                <c:pt idx="7">
                  <c:v>4968</c:v>
                </c:pt>
                <c:pt idx="8">
                  <c:v>5852</c:v>
                </c:pt>
                <c:pt idx="9">
                  <c:v>4666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D8-4EC7-815B-35A0AD2285BD}"/>
            </c:ext>
          </c:extLst>
        </c:ser>
        <c:ser>
          <c:idx val="0"/>
          <c:order val="2"/>
          <c:tx>
            <c:strRef>
              <c:f>MembersPerYear!$E$83</c:f>
              <c:strCache>
                <c:ptCount val="1"/>
                <c:pt idx="0">
                  <c:v>Nurses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dLbls>
            <c:dLbl>
              <c:idx val="7"/>
              <c:layout>
                <c:manualLayout>
                  <c:x val="1.0037641154328732E-2"/>
                  <c:y val="1.121154665713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D8-4EC7-815B-35A0AD2285BD}"/>
                </c:ext>
              </c:extLst>
            </c:dLbl>
            <c:dLbl>
              <c:idx val="15"/>
              <c:layout>
                <c:manualLayout>
                  <c:x val="-5.018820577164366E-3"/>
                  <c:y val="-1.1211546657138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D8-4EC7-815B-35A0AD2285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MembersPerYear!$A$94:$A$103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MembersPerYear!$E$94:$E$103</c:f>
              <c:numCache>
                <c:formatCode>General</c:formatCode>
                <c:ptCount val="10"/>
                <c:pt idx="5">
                  <c:v>2369</c:v>
                </c:pt>
                <c:pt idx="6">
                  <c:v>2410</c:v>
                </c:pt>
                <c:pt idx="7">
                  <c:v>2409</c:v>
                </c:pt>
                <c:pt idx="8">
                  <c:v>2815</c:v>
                </c:pt>
                <c:pt idx="9">
                  <c:v>2765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D8-4EC7-815B-35A0AD228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128192"/>
        <c:axId val="137134080"/>
      </c:areaChart>
      <c:catAx>
        <c:axId val="13712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134080"/>
        <c:crosses val="autoZero"/>
        <c:auto val="1"/>
        <c:lblAlgn val="ctr"/>
        <c:lblOffset val="100"/>
        <c:noMultiLvlLbl val="0"/>
      </c:catAx>
      <c:valAx>
        <c:axId val="137134080"/>
        <c:scaling>
          <c:orientation val="minMax"/>
          <c:max val="28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128192"/>
        <c:crosses val="autoZero"/>
        <c:crossBetween val="midCat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741206116034161E-2"/>
          <c:y val="8.736961734160846E-2"/>
          <c:w val="0.88339281854532181"/>
          <c:h val="0.79038919173472266"/>
        </c:manualLayout>
      </c:layout>
      <c:areaChart>
        <c:grouping val="stacked"/>
        <c:varyColors val="0"/>
        <c:ser>
          <c:idx val="0"/>
          <c:order val="0"/>
          <c:tx>
            <c:strRef>
              <c:f>'EVENTS ACTIVITIES'!$C$4</c:f>
              <c:strCache>
                <c:ptCount val="1"/>
                <c:pt idx="0">
                  <c:v>Total CME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Lbls>
            <c:dLbl>
              <c:idx val="0"/>
              <c:layout>
                <c:manualLayout>
                  <c:x val="2.0889331314533962E-2"/>
                  <c:y val="-5.9408297290565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CF-46DA-BBAF-A2CAD18E5812}"/>
                </c:ext>
              </c:extLst>
            </c:dLbl>
            <c:dLbl>
              <c:idx val="1"/>
              <c:layout>
                <c:manualLayout>
                  <c:x val="4.1152277144346945E-3"/>
                  <c:y val="-6.7123232516214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CF-46DA-BBAF-A2CAD18E5812}"/>
                </c:ext>
              </c:extLst>
            </c:dLbl>
            <c:dLbl>
              <c:idx val="2"/>
              <c:layout>
                <c:manualLayout>
                  <c:x val="-5.1937940022445398E-17"/>
                  <c:y val="-6.2664481929537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CF-46DA-BBAF-A2CAD18E5812}"/>
                </c:ext>
              </c:extLst>
            </c:dLbl>
            <c:dLbl>
              <c:idx val="3"/>
              <c:layout>
                <c:manualLayout>
                  <c:x val="0"/>
                  <c:y val="-4.511842698926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CF-46DA-BBAF-A2CAD18E5812}"/>
                </c:ext>
              </c:extLst>
            </c:dLbl>
            <c:dLbl>
              <c:idx val="4"/>
              <c:layout>
                <c:manualLayout>
                  <c:x val="-5.6660225469775168E-3"/>
                  <c:y val="-4.7625006266448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CF-46DA-BBAF-A2CAD18E5812}"/>
                </c:ext>
              </c:extLst>
            </c:dLbl>
            <c:dLbl>
              <c:idx val="5"/>
              <c:layout>
                <c:manualLayout>
                  <c:x val="-4.2495169102332421E-3"/>
                  <c:y val="-2.7572372048996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CF-46DA-BBAF-A2CAD18E5812}"/>
                </c:ext>
              </c:extLst>
            </c:dLbl>
            <c:dLbl>
              <c:idx val="8"/>
              <c:layout>
                <c:manualLayout>
                  <c:x val="-9.93864091041985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CF-46DA-BBAF-A2CAD18E58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'EVENTS ACTIVITIES'!$B$22:$B$32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'EVENTS ACTIVITIES'!$C$22:$C$32</c:f>
              <c:numCache>
                <c:formatCode>General</c:formatCode>
                <c:ptCount val="10"/>
                <c:pt idx="0">
                  <c:v>479</c:v>
                </c:pt>
                <c:pt idx="1">
                  <c:v>489</c:v>
                </c:pt>
                <c:pt idx="2">
                  <c:v>546</c:v>
                </c:pt>
                <c:pt idx="3">
                  <c:v>468</c:v>
                </c:pt>
                <c:pt idx="4">
                  <c:v>480</c:v>
                </c:pt>
                <c:pt idx="5">
                  <c:v>357</c:v>
                </c:pt>
                <c:pt idx="6">
                  <c:v>524</c:v>
                </c:pt>
                <c:pt idx="7">
                  <c:v>455</c:v>
                </c:pt>
                <c:pt idx="8">
                  <c:v>558</c:v>
                </c:pt>
                <c:pt idx="9">
                  <c:v>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2CF-46DA-BBAF-A2CAD18E5812}"/>
            </c:ext>
          </c:extLst>
        </c:ser>
        <c:ser>
          <c:idx val="1"/>
          <c:order val="1"/>
          <c:tx>
            <c:strRef>
              <c:f>'EVENTS ACTIVITIES'!$D$4</c:f>
              <c:strCache>
                <c:ptCount val="1"/>
                <c:pt idx="0">
                  <c:v>Total CNE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C000"/>
              </a:solidFill>
            </a:ln>
          </c:spPr>
          <c:dLbls>
            <c:dLbl>
              <c:idx val="0"/>
              <c:layout>
                <c:manualLayout>
                  <c:x val="1.8145994886080045E-2"/>
                  <c:y val="-0.12825712213909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CF-46DA-BBAF-A2CAD18E5812}"/>
                </c:ext>
              </c:extLst>
            </c:dLbl>
            <c:dLbl>
              <c:idx val="1"/>
              <c:layout>
                <c:manualLayout>
                  <c:x val="-1.1479272451475181E-3"/>
                  <c:y val="-0.14658396665578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CF-46DA-BBAF-A2CAD18E5812}"/>
                </c:ext>
              </c:extLst>
            </c:dLbl>
            <c:dLbl>
              <c:idx val="2"/>
              <c:layout>
                <c:manualLayout>
                  <c:x val="0"/>
                  <c:y val="-0.17044739084834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CF-46DA-BBAF-A2CAD18E5812}"/>
                </c:ext>
              </c:extLst>
            </c:dLbl>
            <c:dLbl>
              <c:idx val="3"/>
              <c:layout>
                <c:manualLayout>
                  <c:x val="-1.4165056367443792E-3"/>
                  <c:y val="-0.150394756630889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CF-46DA-BBAF-A2CAD18E5812}"/>
                </c:ext>
              </c:extLst>
            </c:dLbl>
            <c:dLbl>
              <c:idx val="4"/>
              <c:layout>
                <c:manualLayout>
                  <c:x val="1.4165056367442753E-3"/>
                  <c:y val="-0.21807239711478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CF-46DA-BBAF-A2CAD18E5812}"/>
                </c:ext>
              </c:extLst>
            </c:dLbl>
            <c:dLbl>
              <c:idx val="5"/>
              <c:layout>
                <c:manualLayout>
                  <c:x val="-1.5581562004188277E-2"/>
                  <c:y val="-0.15791449446243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CF-46DA-BBAF-A2CAD18E5812}"/>
                </c:ext>
              </c:extLst>
            </c:dLbl>
            <c:dLbl>
              <c:idx val="6"/>
              <c:layout>
                <c:manualLayout>
                  <c:x val="-2.4080595824654449E-2"/>
                  <c:y val="-5.263816482081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CF-46DA-BBAF-A2CAD18E5812}"/>
                </c:ext>
              </c:extLst>
            </c:dLbl>
            <c:dLbl>
              <c:idx val="7"/>
              <c:layout>
                <c:manualLayout>
                  <c:x val="1.272624292694214E-2"/>
                  <c:y val="-1.438288640369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CF-46DA-BBAF-A2CAD18E5812}"/>
                </c:ext>
              </c:extLst>
            </c:dLbl>
            <c:dLbl>
              <c:idx val="8"/>
              <c:layout>
                <c:manualLayout>
                  <c:x val="-1.2778252599111112E-2"/>
                  <c:y val="-2.74353311979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2CF-46DA-BBAF-A2CAD18E5812}"/>
                </c:ext>
              </c:extLst>
            </c:dLbl>
            <c:dLbl>
              <c:idx val="9"/>
              <c:layout>
                <c:manualLayout>
                  <c:x val="-7.0734907844111402E-3"/>
                  <c:y val="-2.6533996683250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2CF-46DA-BBAF-A2CAD18E5812}"/>
                </c:ext>
              </c:extLst>
            </c:dLbl>
            <c:dLbl>
              <c:idx val="14"/>
              <c:layout>
                <c:manualLayout>
                  <c:x val="4.2335506556002173E-3"/>
                  <c:y val="-0.127859567279163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2CF-46DA-BBAF-A2CAD18E5812}"/>
                </c:ext>
              </c:extLst>
            </c:dLbl>
            <c:dLbl>
              <c:idx val="15"/>
              <c:layout>
                <c:manualLayout>
                  <c:x val="1.3451480664663886E-2"/>
                  <c:y val="-0.17549403920423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166497968652832E-2"/>
                      <c:h val="5.06540198228973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2CF-46DA-BBAF-A2CAD18E5812}"/>
                </c:ext>
              </c:extLst>
            </c:dLbl>
            <c:dLbl>
              <c:idx val="16"/>
              <c:layout>
                <c:manualLayout>
                  <c:x val="1.4111835518667735E-3"/>
                  <c:y val="-0.13538071829558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2CF-46DA-BBAF-A2CAD18E5812}"/>
                </c:ext>
              </c:extLst>
            </c:dLbl>
            <c:dLbl>
              <c:idx val="17"/>
              <c:layout>
                <c:manualLayout>
                  <c:x val="-1.038758800448908E-16"/>
                  <c:y val="-7.7703957592625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2CF-46DA-BBAF-A2CAD18E58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'EVENTS ACTIVITIES'!$B$22:$B$32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'EVENTS ACTIVITIES'!$D$22:$D$32</c:f>
              <c:numCache>
                <c:formatCode>General</c:formatCode>
                <c:ptCount val="10"/>
                <c:pt idx="7">
                  <c:v>8</c:v>
                </c:pt>
                <c:pt idx="8">
                  <c:v>6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2CF-46DA-BBAF-A2CAD18E5812}"/>
            </c:ext>
          </c:extLst>
        </c:ser>
        <c:ser>
          <c:idx val="2"/>
          <c:order val="2"/>
          <c:tx>
            <c:strRef>
              <c:f>'EVENTS ACTIVITIES'!$E$4</c:f>
              <c:strCache>
                <c:ptCount val="1"/>
                <c:pt idx="0">
                  <c:v>Total CPD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5452485853884693E-2"/>
                  <c:y val="-0.12704882989934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2CF-46DA-BBAF-A2CAD18E5812}"/>
                </c:ext>
              </c:extLst>
            </c:dLbl>
            <c:dLbl>
              <c:idx val="1"/>
              <c:layout>
                <c:manualLayout>
                  <c:x val="-2.5923528713696347E-17"/>
                  <c:y val="-0.14382886403698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2CF-46DA-BBAF-A2CAD18E5812}"/>
                </c:ext>
              </c:extLst>
            </c:dLbl>
            <c:dLbl>
              <c:idx val="2"/>
              <c:layout>
                <c:manualLayout>
                  <c:x val="-5.1847057427392694E-17"/>
                  <c:y val="-0.16300604590858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2CF-46DA-BBAF-A2CAD18E5812}"/>
                </c:ext>
              </c:extLst>
            </c:dLbl>
            <c:dLbl>
              <c:idx val="3"/>
              <c:layout>
                <c:manualLayout>
                  <c:x val="2.3337009494842055E-2"/>
                  <c:y val="-0.1451447880589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49347413056862E-2"/>
                      <c:h val="3.38168776267300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F2CF-46DA-BBAF-A2CAD18E5812}"/>
                </c:ext>
              </c:extLst>
            </c:dLbl>
            <c:dLbl>
              <c:idx val="4"/>
              <c:layout>
                <c:manualLayout>
                  <c:x val="-4.2420809756474488E-3"/>
                  <c:y val="-0.17259463684438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2CF-46DA-BBAF-A2CAD18E5812}"/>
                </c:ext>
              </c:extLst>
            </c:dLbl>
            <c:dLbl>
              <c:idx val="5"/>
              <c:layout>
                <c:manualLayout>
                  <c:x val="-9.8981889431773804E-3"/>
                  <c:y val="-0.167800341376487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2CF-46DA-BBAF-A2CAD18E5812}"/>
                </c:ext>
              </c:extLst>
            </c:dLbl>
            <c:dLbl>
              <c:idx val="6"/>
              <c:layout>
                <c:manualLayout>
                  <c:x val="-1.1312215935059863E-2"/>
                  <c:y val="-9.828305709194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2CF-46DA-BBAF-A2CAD18E5812}"/>
                </c:ext>
              </c:extLst>
            </c:dLbl>
            <c:dLbl>
              <c:idx val="7"/>
              <c:layout>
                <c:manualLayout>
                  <c:x val="-1.555429691070752E-2"/>
                  <c:y val="-5.9928693348745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2CF-46DA-BBAF-A2CAD18E5812}"/>
                </c:ext>
              </c:extLst>
            </c:dLbl>
            <c:dLbl>
              <c:idx val="8"/>
              <c:layout>
                <c:manualLayout>
                  <c:x val="-1.561786428780247E-2"/>
                  <c:y val="-1.1431387999130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2CF-46DA-BBAF-A2CAD18E58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'EVENTS ACTIVITIES'!$B$22:$B$32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'EVENTS ACTIVITIES'!$E$22:$E$32</c:f>
              <c:numCache>
                <c:formatCode>General</c:formatCode>
                <c:ptCount val="10"/>
                <c:pt idx="0">
                  <c:v>825</c:v>
                </c:pt>
                <c:pt idx="1">
                  <c:v>934</c:v>
                </c:pt>
                <c:pt idx="2">
                  <c:v>1198</c:v>
                </c:pt>
                <c:pt idx="3">
                  <c:v>1096</c:v>
                </c:pt>
                <c:pt idx="4">
                  <c:v>1647</c:v>
                </c:pt>
                <c:pt idx="5">
                  <c:v>1401</c:v>
                </c:pt>
                <c:pt idx="6">
                  <c:v>1642</c:v>
                </c:pt>
                <c:pt idx="7">
                  <c:v>1689</c:v>
                </c:pt>
                <c:pt idx="8">
                  <c:v>973</c:v>
                </c:pt>
                <c:pt idx="9">
                  <c:v>1106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F2CF-46DA-BBAF-A2CAD18E5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1972224"/>
        <c:axId val="232068224"/>
      </c:areaChart>
      <c:catAx>
        <c:axId val="23197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068224"/>
        <c:crosses val="autoZero"/>
        <c:auto val="1"/>
        <c:lblAlgn val="ctr"/>
        <c:lblOffset val="100"/>
        <c:noMultiLvlLbl val="0"/>
      </c:catAx>
      <c:valAx>
        <c:axId val="232068224"/>
        <c:scaling>
          <c:orientation val="minMax"/>
          <c:max val="22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972224"/>
        <c:crosses val="autoZero"/>
        <c:crossBetween val="midCat"/>
      </c:valAx>
      <c:spPr>
        <a:noFill/>
      </c:spPr>
    </c:plotArea>
    <c:legend>
      <c:legendPos val="b"/>
      <c:layout>
        <c:manualLayout>
          <c:xMode val="edge"/>
          <c:yMode val="edge"/>
          <c:x val="0.27945649452866178"/>
          <c:y val="0.93295181127119697"/>
          <c:w val="0.44462332460544185"/>
          <c:h val="6.7048188728802999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CRR_per_YEAR!$A$84</c:f>
              <c:strCache>
                <c:ptCount val="1"/>
                <c:pt idx="0">
                  <c:v>CMEEAU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  <a:sp3d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701-45B8-A414-D73225D515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CRR_per_YEAR!$B$83</c:f>
              <c:strCache>
                <c:ptCount val="1"/>
                <c:pt idx="0">
                  <c:v>Total collecting credits</c:v>
                </c:pt>
              </c:strCache>
            </c:strRef>
          </c:cat>
          <c:val>
            <c:numRef>
              <c:f>CRR_per_YEAR!$B$84</c:f>
              <c:numCache>
                <c:formatCode>General</c:formatCode>
                <c:ptCount val="1"/>
                <c:pt idx="0">
                  <c:v>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1-45B8-A414-D73225D5159C}"/>
            </c:ext>
          </c:extLst>
        </c:ser>
        <c:ser>
          <c:idx val="1"/>
          <c:order val="1"/>
          <c:tx>
            <c:strRef>
              <c:f>CRR_per_YEAR!$A$85</c:f>
              <c:strCache>
                <c:ptCount val="1"/>
                <c:pt idx="0">
                  <c:v>CME JM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  <a:sp3d>
              <a:contourClr>
                <a:srgbClr val="00B05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CRR_per_YEAR!$B$83</c:f>
              <c:strCache>
                <c:ptCount val="1"/>
                <c:pt idx="0">
                  <c:v>Total collecting credits</c:v>
                </c:pt>
              </c:strCache>
            </c:strRef>
          </c:cat>
          <c:val>
            <c:numRef>
              <c:f>CRR_per_YEAR!$B$85</c:f>
              <c:numCache>
                <c:formatCode>General</c:formatCode>
                <c:ptCount val="1"/>
                <c:pt idx="0">
                  <c:v>2616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01-45B8-A414-D73225D5159C}"/>
            </c:ext>
          </c:extLst>
        </c:ser>
        <c:ser>
          <c:idx val="2"/>
          <c:order val="2"/>
          <c:tx>
            <c:strRef>
              <c:f>CRR_per_YEAR!$A$86</c:f>
              <c:strCache>
                <c:ptCount val="1"/>
                <c:pt idx="0">
                  <c:v>CME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rgbClr val="FF9900"/>
              </a:solidFill>
            </a:ln>
            <a:effectLst/>
            <a:sp3d>
              <a:contourClr>
                <a:srgbClr val="FF99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CRR_per_YEAR!$B$83</c:f>
              <c:strCache>
                <c:ptCount val="1"/>
                <c:pt idx="0">
                  <c:v>Total collecting credits</c:v>
                </c:pt>
              </c:strCache>
            </c:strRef>
          </c:cat>
          <c:val>
            <c:numRef>
              <c:f>CRR_per_YEAR!$B$86</c:f>
              <c:numCache>
                <c:formatCode>General</c:formatCode>
                <c:ptCount val="1"/>
                <c:pt idx="0">
                  <c:v>1506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01-45B8-A414-D73225D51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80396687"/>
        <c:axId val="1080390447"/>
        <c:axId val="0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CRR_per_YEAR!#REF!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  <a:effectLst/>
                  <a:sp3d>
                    <a:contourClr>
                      <a:srgbClr val="00B0F0"/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200" b="1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CRR_per_YEAR!$B$83</c15:sqref>
                        </c15:formulaRef>
                      </c:ext>
                    </c:extLst>
                    <c:strCache>
                      <c:ptCount val="1"/>
                      <c:pt idx="0">
                        <c:v>Total collecting credits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CRR_per_YEAR!#REF!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A701-45B8-A414-D73225D5159C}"/>
                  </c:ext>
                </c:extLst>
              </c15:ser>
            </c15:filteredBarSeries>
          </c:ext>
        </c:extLst>
      </c:bar3DChart>
      <c:catAx>
        <c:axId val="1080396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390447"/>
        <c:crosses val="autoZero"/>
        <c:auto val="1"/>
        <c:lblAlgn val="ctr"/>
        <c:lblOffset val="100"/>
        <c:noMultiLvlLbl val="0"/>
      </c:catAx>
      <c:valAx>
        <c:axId val="108039044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8039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350566656917821E-2"/>
          <c:y val="0.83926824097328667"/>
          <c:w val="0.74796986998523085"/>
          <c:h val="0.13196550949331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2378312693278"/>
          <c:y val="6.7964700579282153E-2"/>
          <c:w val="0.82632265626990797"/>
          <c:h val="0.79886352988289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CRR_per_YEAR!$B$2</c:f>
              <c:strCache>
                <c:ptCount val="1"/>
                <c:pt idx="0">
                  <c:v>EU-ACME members</c:v>
                </c:pt>
              </c:strCache>
            </c:strRef>
          </c:tx>
          <c:spPr>
            <a:solidFill>
              <a:srgbClr val="FF9900"/>
            </a:solidFill>
            <a:ln w="25400">
              <a:solidFill>
                <a:srgbClr val="FF9900"/>
              </a:solidFill>
            </a:ln>
          </c:spPr>
          <c:invertIfNegative val="0"/>
          <c:dLbls>
            <c:dLbl>
              <c:idx val="1"/>
              <c:layout>
                <c:manualLayout>
                  <c:x val="1.9776830148380572E-17"/>
                  <c:y val="-2.588996763754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7C-446C-A5A4-64644091871F}"/>
                </c:ext>
              </c:extLst>
            </c:dLbl>
            <c:dLbl>
              <c:idx val="10"/>
              <c:layout>
                <c:manualLayout>
                  <c:x val="0"/>
                  <c:y val="1.5533980582524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7C-446C-A5A4-64644091871F}"/>
                </c:ext>
              </c:extLst>
            </c:dLbl>
            <c:dLbl>
              <c:idx val="11"/>
              <c:layout>
                <c:manualLayout>
                  <c:x val="6.4724919093851136E-3"/>
                  <c:y val="-2.588996763754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7C-446C-A5A4-64644091871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CRR_per_YEAR!$A$14:$A$23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CRR_per_YEAR!$B$14:$B$23</c:f>
              <c:numCache>
                <c:formatCode>General</c:formatCode>
                <c:ptCount val="10"/>
                <c:pt idx="0">
                  <c:v>17477</c:v>
                </c:pt>
                <c:pt idx="1">
                  <c:v>16553</c:v>
                </c:pt>
                <c:pt idx="2">
                  <c:v>15523</c:v>
                </c:pt>
                <c:pt idx="3">
                  <c:v>16595</c:v>
                </c:pt>
                <c:pt idx="4">
                  <c:v>17553</c:v>
                </c:pt>
                <c:pt idx="5">
                  <c:v>16944</c:v>
                </c:pt>
                <c:pt idx="6">
                  <c:v>16137</c:v>
                </c:pt>
                <c:pt idx="7">
                  <c:v>16687</c:v>
                </c:pt>
                <c:pt idx="8">
                  <c:v>16905</c:v>
                </c:pt>
                <c:pt idx="9">
                  <c:v>18149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7C-446C-A5A4-646440918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46752"/>
        <c:axId val="137548544"/>
      </c:barChart>
      <c:lineChart>
        <c:grouping val="standard"/>
        <c:varyColors val="0"/>
        <c:ser>
          <c:idx val="2"/>
          <c:order val="1"/>
          <c:tx>
            <c:strRef>
              <c:f>CRR_per_YEAR!$C$2</c:f>
              <c:strCache>
                <c:ptCount val="1"/>
                <c:pt idx="0">
                  <c:v>Collect credits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olid"/>
            </a:ln>
          </c:spPr>
          <c:marker>
            <c:symbol val="x"/>
            <c:size val="12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3.4519956850053934E-2"/>
                  <c:y val="-4.9191142369339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7C-446C-A5A4-64644091871F}"/>
                </c:ext>
              </c:extLst>
            </c:dLbl>
            <c:dLbl>
              <c:idx val="1"/>
              <c:layout>
                <c:manualLayout>
                  <c:x val="-5.2156101851173232E-2"/>
                  <c:y val="-7.2562222115982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7C-446C-A5A4-64644091871F}"/>
                </c:ext>
              </c:extLst>
            </c:dLbl>
            <c:dLbl>
              <c:idx val="2"/>
              <c:layout>
                <c:manualLayout>
                  <c:x val="-6.0409924487594392E-2"/>
                  <c:y val="-4.1423948220064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7C-446C-A5A4-64644091871F}"/>
                </c:ext>
              </c:extLst>
            </c:dLbl>
            <c:dLbl>
              <c:idx val="3"/>
              <c:layout>
                <c:manualLayout>
                  <c:x val="-4.5505610609432923E-2"/>
                  <c:y val="-7.5151121097671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7C-446C-A5A4-64644091871F}"/>
                </c:ext>
              </c:extLst>
            </c:dLbl>
            <c:dLbl>
              <c:idx val="4"/>
              <c:layout>
                <c:manualLayout>
                  <c:x val="-5.1779935275080909E-2"/>
                  <c:y val="-3.883495145631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7C-446C-A5A4-64644091871F}"/>
                </c:ext>
              </c:extLst>
            </c:dLbl>
            <c:dLbl>
              <c:idx val="5"/>
              <c:layout>
                <c:manualLayout>
                  <c:x val="-5.8252427184466021E-2"/>
                  <c:y val="-4.6601941747572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7C-446C-A5A4-64644091871F}"/>
                </c:ext>
              </c:extLst>
            </c:dLbl>
            <c:dLbl>
              <c:idx val="6"/>
              <c:layout>
                <c:manualLayout>
                  <c:x val="-5.3937432578209279E-2"/>
                  <c:y val="-5.177993527508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A7C-446C-A5A4-64644091871F}"/>
                </c:ext>
              </c:extLst>
            </c:dLbl>
            <c:dLbl>
              <c:idx val="7"/>
              <c:layout>
                <c:manualLayout>
                  <c:x val="-4.3149946062567425E-2"/>
                  <c:y val="-4.6601941747572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7C-446C-A5A4-64644091871F}"/>
                </c:ext>
              </c:extLst>
            </c:dLbl>
            <c:dLbl>
              <c:idx val="8"/>
              <c:layout>
                <c:manualLayout>
                  <c:x val="-4.5307443365695796E-2"/>
                  <c:y val="-5.4368932038834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A7C-446C-A5A4-64644091871F}"/>
                </c:ext>
              </c:extLst>
            </c:dLbl>
            <c:dLbl>
              <c:idx val="9"/>
              <c:layout>
                <c:manualLayout>
                  <c:x val="-4.7860947921046441E-2"/>
                  <c:y val="-6.4474255390352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7C-446C-A5A4-64644091871F}"/>
                </c:ext>
              </c:extLst>
            </c:dLbl>
            <c:dLbl>
              <c:idx val="10"/>
              <c:layout>
                <c:manualLayout>
                  <c:x val="-4.5307443365695872E-2"/>
                  <c:y val="-3.8834951456310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A7C-446C-A5A4-64644091871F}"/>
                </c:ext>
              </c:extLst>
            </c:dLbl>
            <c:dLbl>
              <c:idx val="11"/>
              <c:layout>
                <c:manualLayout>
                  <c:x val="-3.8834951456310676E-2"/>
                  <c:y val="-5.177993527508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A7C-446C-A5A4-64644091871F}"/>
                </c:ext>
              </c:extLst>
            </c:dLbl>
            <c:dLbl>
              <c:idx val="12"/>
              <c:layout>
                <c:manualLayout>
                  <c:x val="-4.5307443365695796E-2"/>
                  <c:y val="-4.6601941747572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A7C-446C-A5A4-64644091871F}"/>
                </c:ext>
              </c:extLst>
            </c:dLbl>
            <c:dLbl>
              <c:idx val="13"/>
              <c:layout>
                <c:manualLayout>
                  <c:x val="-4.3149946062567425E-2"/>
                  <c:y val="-4.4012944983818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A7C-446C-A5A4-64644091871F}"/>
                </c:ext>
              </c:extLst>
            </c:dLbl>
            <c:dLbl>
              <c:idx val="14"/>
              <c:layout>
                <c:manualLayout>
                  <c:x val="-2.3732470334412083E-2"/>
                  <c:y val="-4.7213114754098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A7C-446C-A5A4-64644091871F}"/>
                </c:ext>
              </c:extLst>
            </c:dLbl>
            <c:dLbl>
              <c:idx val="15"/>
              <c:layout>
                <c:manualLayout>
                  <c:x val="-6.0409924487594392E-2"/>
                  <c:y val="4.196721311475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A7C-446C-A5A4-64644091871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CRR_per_YEAR!$A$14:$A$23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CRR_per_YEAR!$C$14:$C$23</c:f>
              <c:numCache>
                <c:formatCode>General</c:formatCode>
                <c:ptCount val="10"/>
                <c:pt idx="0">
                  <c:v>4926</c:v>
                </c:pt>
                <c:pt idx="1">
                  <c:v>5956</c:v>
                </c:pt>
                <c:pt idx="2">
                  <c:v>6480</c:v>
                </c:pt>
                <c:pt idx="3">
                  <c:v>6402</c:v>
                </c:pt>
                <c:pt idx="4">
                  <c:v>5920</c:v>
                </c:pt>
                <c:pt idx="5">
                  <c:v>5262</c:v>
                </c:pt>
                <c:pt idx="6">
                  <c:v>5092</c:v>
                </c:pt>
                <c:pt idx="7">
                  <c:v>5455</c:v>
                </c:pt>
                <c:pt idx="8">
                  <c:v>6534</c:v>
                </c:pt>
                <c:pt idx="9">
                  <c:v>7757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8A7C-446C-A5A4-646440918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50080"/>
        <c:axId val="137314304"/>
      </c:lineChart>
      <c:catAx>
        <c:axId val="13754675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54854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7548544"/>
        <c:scaling>
          <c:orientation val="minMax"/>
          <c:max val="21000"/>
          <c:min val="0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546752"/>
        <c:crosses val="autoZero"/>
        <c:crossBetween val="between"/>
      </c:valAx>
      <c:catAx>
        <c:axId val="137550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7314304"/>
        <c:crosses val="autoZero"/>
        <c:auto val="0"/>
        <c:lblAlgn val="ctr"/>
        <c:lblOffset val="100"/>
        <c:noMultiLvlLbl val="0"/>
      </c:catAx>
      <c:valAx>
        <c:axId val="1373143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7550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4715804984551049E-2"/>
          <c:y val="0.93706057273987664"/>
          <c:w val="0.75081025066041507"/>
          <c:h val="5.3268765133171914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370360854605252E-2"/>
          <c:y val="3.6345147502755276E-2"/>
          <c:w val="0.89954994818731238"/>
          <c:h val="0.80280843153246317"/>
        </c:manualLayout>
      </c:layout>
      <c:areaChart>
        <c:grouping val="stacked"/>
        <c:varyColors val="0"/>
        <c:ser>
          <c:idx val="2"/>
          <c:order val="0"/>
          <c:tx>
            <c:strRef>
              <c:f>MCQs!$E$1</c:f>
              <c:strCache>
                <c:ptCount val="1"/>
                <c:pt idx="0">
                  <c:v>EU-CME JM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MCQs!$A$2:$A$20</c:f>
              <c:numCache>
                <c:formatCode>General</c:formatCod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</c:numCache>
            </c:numRef>
          </c:cat>
          <c:val>
            <c:numRef>
              <c:f>MCQs!$E$11:$E$20</c:f>
              <c:numCache>
                <c:formatCode>General</c:formatCode>
                <c:ptCount val="10"/>
                <c:pt idx="0">
                  <c:v>812</c:v>
                </c:pt>
                <c:pt idx="1">
                  <c:v>1007</c:v>
                </c:pt>
                <c:pt idx="2">
                  <c:v>1349</c:v>
                </c:pt>
                <c:pt idx="3">
                  <c:v>932</c:v>
                </c:pt>
                <c:pt idx="4">
                  <c:v>1497</c:v>
                </c:pt>
                <c:pt idx="5">
                  <c:v>1109</c:v>
                </c:pt>
                <c:pt idx="6">
                  <c:v>415</c:v>
                </c:pt>
                <c:pt idx="7">
                  <c:v>340</c:v>
                </c:pt>
                <c:pt idx="8">
                  <c:v>878</c:v>
                </c:pt>
                <c:pt idx="9">
                  <c:v>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5B-4BE3-AE7B-3015C410341C}"/>
            </c:ext>
          </c:extLst>
        </c:ser>
        <c:ser>
          <c:idx val="1"/>
          <c:order val="1"/>
          <c:tx>
            <c:strRef>
              <c:f>MCQs!$D$1</c:f>
              <c:strCache>
                <c:ptCount val="1"/>
                <c:pt idx="0">
                  <c:v>Med. Prac.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MCQs!$A$2:$A$20</c:f>
              <c:numCache>
                <c:formatCode>General</c:formatCod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</c:numCache>
            </c:numRef>
          </c:cat>
          <c:val>
            <c:numRef>
              <c:f>MCQs!$D$11:$D$20</c:f>
              <c:numCache>
                <c:formatCode>General</c:formatCode>
                <c:ptCount val="10"/>
                <c:pt idx="0">
                  <c:v>1786</c:v>
                </c:pt>
                <c:pt idx="1">
                  <c:v>1659</c:v>
                </c:pt>
                <c:pt idx="2">
                  <c:v>1694</c:v>
                </c:pt>
                <c:pt idx="3">
                  <c:v>987</c:v>
                </c:pt>
                <c:pt idx="4">
                  <c:v>786</c:v>
                </c:pt>
                <c:pt idx="5">
                  <c:v>427</c:v>
                </c:pt>
                <c:pt idx="6">
                  <c:v>713</c:v>
                </c:pt>
                <c:pt idx="7">
                  <c:v>455</c:v>
                </c:pt>
                <c:pt idx="8">
                  <c:v>487</c:v>
                </c:pt>
                <c:pt idx="9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5B-4BE3-AE7B-3015C4103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607040"/>
        <c:axId val="137608576"/>
      </c:areaChart>
      <c:lineChart>
        <c:grouping val="standard"/>
        <c:varyColors val="0"/>
        <c:ser>
          <c:idx val="0"/>
          <c:order val="2"/>
          <c:tx>
            <c:strRef>
              <c:f>MCQs!$C$1</c:f>
              <c:strCache>
                <c:ptCount val="1"/>
                <c:pt idx="0">
                  <c:v>Total correct answered MCQs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4.4667783361250699E-2"/>
                  <c:y val="-5.6512149138676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5B-4BE3-AE7B-3015C410341C}"/>
                </c:ext>
              </c:extLst>
            </c:dLbl>
            <c:dLbl>
              <c:idx val="1"/>
              <c:layout>
                <c:manualLayout>
                  <c:x val="-2.6800670016750419E-2"/>
                  <c:y val="-4.2384111854007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B-4BE3-AE7B-3015C410341C}"/>
                </c:ext>
              </c:extLst>
            </c:dLbl>
            <c:dLbl>
              <c:idx val="2"/>
              <c:layout>
                <c:manualLayout>
                  <c:x val="-3.350083752093802E-2"/>
                  <c:y val="-6.3576167781011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5B-4BE3-AE7B-3015C410341C}"/>
                </c:ext>
              </c:extLst>
            </c:dLbl>
            <c:dLbl>
              <c:idx val="3"/>
              <c:layout>
                <c:manualLayout>
                  <c:x val="-2.6800670016750419E-2"/>
                  <c:y val="-5.2980139817509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B-4BE3-AE7B-3015C410341C}"/>
                </c:ext>
              </c:extLst>
            </c:dLbl>
            <c:dLbl>
              <c:idx val="4"/>
              <c:layout>
                <c:manualLayout>
                  <c:x val="-4.4667783361250699E-2"/>
                  <c:y val="-6.3576167781011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5B-4BE3-AE7B-3015C410341C}"/>
                </c:ext>
              </c:extLst>
            </c:dLbl>
            <c:dLbl>
              <c:idx val="5"/>
              <c:layout>
                <c:manualLayout>
                  <c:x val="-4.243439419318816E-2"/>
                  <c:y val="-4.5916121175174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5B-4BE3-AE7B-3015C410341C}"/>
                </c:ext>
              </c:extLst>
            </c:dLbl>
            <c:dLbl>
              <c:idx val="6"/>
              <c:layout>
                <c:manualLayout>
                  <c:x val="-1.4004799304117695E-2"/>
                  <c:y val="1.043246452192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5B-4BE3-AE7B-3015C410341C}"/>
                </c:ext>
              </c:extLst>
            </c:dLbl>
            <c:dLbl>
              <c:idx val="7"/>
              <c:layout>
                <c:manualLayout>
                  <c:x val="-4.4667783361250615E-2"/>
                  <c:y val="-7.4172195744512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5B-4BE3-AE7B-3015C410341C}"/>
                </c:ext>
              </c:extLst>
            </c:dLbl>
            <c:dLbl>
              <c:idx val="8"/>
              <c:layout>
                <c:manualLayout>
                  <c:x val="-6.7001675041876041E-2"/>
                  <c:y val="-3.178808389050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5B-4BE3-AE7B-3015C410341C}"/>
                </c:ext>
              </c:extLst>
            </c:dLbl>
            <c:dLbl>
              <c:idx val="9"/>
              <c:layout>
                <c:manualLayout>
                  <c:x val="-6.9235064209938579E-2"/>
                  <c:y val="-3.178808389050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5B-4BE3-AE7B-3015C410341C}"/>
                </c:ext>
              </c:extLst>
            </c:dLbl>
            <c:dLbl>
              <c:idx val="10"/>
              <c:layout>
                <c:manualLayout>
                  <c:x val="-5.583472920156337E-2"/>
                  <c:y val="-3.178808389050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85B-4BE3-AE7B-3015C410341C}"/>
                </c:ext>
              </c:extLst>
            </c:dLbl>
            <c:dLbl>
              <c:idx val="11"/>
              <c:layout>
                <c:manualLayout>
                  <c:x val="-7.7634231686373817E-2"/>
                  <c:y val="-6.996792011647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85B-4BE3-AE7B-3015C410341C}"/>
                </c:ext>
              </c:extLst>
            </c:dLbl>
            <c:dLbl>
              <c:idx val="12"/>
              <c:layout>
                <c:manualLayout>
                  <c:x val="-2.118440057775638E-2"/>
                  <c:y val="-4.1576445688585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85B-4BE3-AE7B-3015C410341C}"/>
                </c:ext>
              </c:extLst>
            </c:dLbl>
            <c:dLbl>
              <c:idx val="13"/>
              <c:layout>
                <c:manualLayout>
                  <c:x val="-9.6292729898892638E-3"/>
                  <c:y val="-3.464703807382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85B-4BE3-AE7B-3015C410341C}"/>
                </c:ext>
              </c:extLst>
            </c:dLbl>
            <c:dLbl>
              <c:idx val="15"/>
              <c:layout>
                <c:manualLayout>
                  <c:x val="8.5306035402004689E-3"/>
                  <c:y val="3.015833521767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85B-4BE3-AE7B-3015C41034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MCQs!$A$11:$A$20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MCQs!$C$11:$C$20</c:f>
              <c:numCache>
                <c:formatCode>General</c:formatCode>
                <c:ptCount val="10"/>
                <c:pt idx="0">
                  <c:v>2598</c:v>
                </c:pt>
                <c:pt idx="1">
                  <c:v>2666</c:v>
                </c:pt>
                <c:pt idx="2">
                  <c:v>3043</c:v>
                </c:pt>
                <c:pt idx="3">
                  <c:v>1919</c:v>
                </c:pt>
                <c:pt idx="4">
                  <c:v>2283</c:v>
                </c:pt>
                <c:pt idx="5">
                  <c:v>1536</c:v>
                </c:pt>
                <c:pt idx="6">
                  <c:v>1128</c:v>
                </c:pt>
                <c:pt idx="7">
                  <c:v>795</c:v>
                </c:pt>
                <c:pt idx="8">
                  <c:v>1365</c:v>
                </c:pt>
                <c:pt idx="9">
                  <c:v>1438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85B-4BE3-AE7B-3015C410341C}"/>
            </c:ext>
          </c:extLst>
        </c:ser>
        <c:ser>
          <c:idx val="3"/>
          <c:order val="3"/>
          <c:tx>
            <c:strRef>
              <c:f>MCQs!$B$1</c:f>
              <c:strCache>
                <c:ptCount val="1"/>
                <c:pt idx="0">
                  <c:v>TOTAL answers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Pt>
            <c:idx val="7"/>
            <c:marker>
              <c:spPr>
                <a:ln>
                  <a:solidFill>
                    <a:srgbClr val="00B05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E85B-4BE3-AE7B-3015C410341C}"/>
              </c:ext>
            </c:extLst>
          </c:dPt>
          <c:dLbls>
            <c:dLbl>
              <c:idx val="0"/>
              <c:layout>
                <c:manualLayout>
                  <c:x val="-3.6255065045852013E-2"/>
                  <c:y val="-5.673759610768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85B-4BE3-AE7B-3015C410341C}"/>
                </c:ext>
              </c:extLst>
            </c:dLbl>
            <c:dLbl>
              <c:idx val="1"/>
              <c:layout>
                <c:manualLayout>
                  <c:x val="-4.4791879401241991E-2"/>
                  <c:y val="-4.2365677097134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5B-4BE3-AE7B-3015C410341C}"/>
                </c:ext>
              </c:extLst>
            </c:dLbl>
            <c:dLbl>
              <c:idx val="2"/>
              <c:layout>
                <c:manualLayout>
                  <c:x val="2.7751094033514705E-2"/>
                  <c:y val="2.946231658870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85B-4BE3-AE7B-3015C410341C}"/>
                </c:ext>
              </c:extLst>
            </c:dLbl>
            <c:dLbl>
              <c:idx val="3"/>
              <c:layout>
                <c:manualLayout>
                  <c:x val="-2.5591810620601407E-2"/>
                  <c:y val="-8.0100135681430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85B-4BE3-AE7B-3015C410341C}"/>
                </c:ext>
              </c:extLst>
            </c:dLbl>
            <c:dLbl>
              <c:idx val="4"/>
              <c:layout>
                <c:manualLayout>
                  <c:x val="-2.9857112390701719E-2"/>
                  <c:y val="-4.6725079147501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85B-4BE3-AE7B-3015C410341C}"/>
                </c:ext>
              </c:extLst>
            </c:dLbl>
            <c:dLbl>
              <c:idx val="5"/>
              <c:layout>
                <c:manualLayout>
                  <c:x val="-1.9193857965451054E-2"/>
                  <c:y val="-6.34126074144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85B-4BE3-AE7B-3015C410341C}"/>
                </c:ext>
              </c:extLst>
            </c:dLbl>
            <c:dLbl>
              <c:idx val="6"/>
              <c:layout>
                <c:manualLayout>
                  <c:x val="-2.5591810620601407E-2"/>
                  <c:y val="-7.6762630028037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85B-4BE3-AE7B-3015C410341C}"/>
                </c:ext>
              </c:extLst>
            </c:dLbl>
            <c:dLbl>
              <c:idx val="7"/>
              <c:layout>
                <c:manualLayout>
                  <c:x val="-8.5306035402004689E-3"/>
                  <c:y val="-6.0316670435359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85B-4BE3-AE7B-3015C410341C}"/>
                </c:ext>
              </c:extLst>
            </c:dLbl>
            <c:dLbl>
              <c:idx val="8"/>
              <c:layout>
                <c:manualLayout>
                  <c:x val="-2.0389567391533924E-2"/>
                  <c:y val="-8.55660590051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85B-4BE3-AE7B-3015C410341C}"/>
                </c:ext>
              </c:extLst>
            </c:dLbl>
            <c:dLbl>
              <c:idx val="9"/>
              <c:layout>
                <c:manualLayout>
                  <c:x val="-3.1989763275751759E-2"/>
                  <c:y val="-5.0263892029466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85B-4BE3-AE7B-3015C410341C}"/>
                </c:ext>
              </c:extLst>
            </c:dLbl>
            <c:dLbl>
              <c:idx val="16"/>
              <c:layout>
                <c:manualLayout>
                  <c:x val="0"/>
                  <c:y val="-3.3509261352977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85B-4BE3-AE7B-3015C410341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MCQs!$A$11:$A$20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MCQs!$B$11:$B$20</c:f>
              <c:numCache>
                <c:formatCode>General</c:formatCode>
                <c:ptCount val="10"/>
                <c:pt idx="0">
                  <c:v>3655</c:v>
                </c:pt>
                <c:pt idx="1">
                  <c:v>3846</c:v>
                </c:pt>
                <c:pt idx="2">
                  <c:v>3995</c:v>
                </c:pt>
                <c:pt idx="3">
                  <c:v>2496</c:v>
                </c:pt>
                <c:pt idx="4">
                  <c:v>3107</c:v>
                </c:pt>
                <c:pt idx="5">
                  <c:v>2224</c:v>
                </c:pt>
                <c:pt idx="6">
                  <c:v>1488</c:v>
                </c:pt>
                <c:pt idx="7">
                  <c:v>1475</c:v>
                </c:pt>
                <c:pt idx="8">
                  <c:v>1684</c:v>
                </c:pt>
                <c:pt idx="9">
                  <c:v>1977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E85B-4BE3-AE7B-3015C4103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07040"/>
        <c:axId val="137608576"/>
      </c:lineChart>
      <c:catAx>
        <c:axId val="13760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608576"/>
        <c:crosses val="autoZero"/>
        <c:auto val="1"/>
        <c:lblAlgn val="ctr"/>
        <c:lblOffset val="100"/>
        <c:noMultiLvlLbl val="0"/>
      </c:catAx>
      <c:valAx>
        <c:axId val="137608576"/>
        <c:scaling>
          <c:orientation val="minMax"/>
          <c:max val="4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607040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2.0142811290537559E-2"/>
          <c:y val="0.88570644857158154"/>
          <c:w val="0.97557283446025977"/>
          <c:h val="0.11420347023586734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61592300962379E-2"/>
          <c:y val="5.0925925925925923E-2"/>
          <c:w val="0.86479396325459323"/>
          <c:h val="0.668695599096624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MCQs!$A$35</c:f>
              <c:strCache>
                <c:ptCount val="1"/>
                <c:pt idx="0">
                  <c:v>EU-ACME EAU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MCQs!$B$35</c:f>
              <c:numCache>
                <c:formatCode>General</c:formatCode>
                <c:ptCount val="1"/>
                <c:pt idx="0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6-416E-BD1B-A920171A2BE9}"/>
            </c:ext>
          </c:extLst>
        </c:ser>
        <c:ser>
          <c:idx val="1"/>
          <c:order val="1"/>
          <c:tx>
            <c:strRef>
              <c:f>MCQs!$A$36</c:f>
              <c:strCache>
                <c:ptCount val="1"/>
                <c:pt idx="0">
                  <c:v>EU-ACME EAU JM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MCQs!$B$36</c:f>
              <c:numCache>
                <c:formatCode>General</c:formatCode>
                <c:ptCount val="1"/>
                <c:pt idx="0">
                  <c:v>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06-416E-BD1B-A920171A2BE9}"/>
            </c:ext>
          </c:extLst>
        </c:ser>
        <c:ser>
          <c:idx val="2"/>
          <c:order val="2"/>
          <c:tx>
            <c:strRef>
              <c:f>MCQs!$A$37</c:f>
              <c:strCache>
                <c:ptCount val="1"/>
                <c:pt idx="0">
                  <c:v>EU-ACME non EAU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MCQs!$B$37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06-416E-BD1B-A920171A2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060720"/>
        <c:axId val="676794896"/>
      </c:barChart>
      <c:catAx>
        <c:axId val="59060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794896"/>
        <c:crosses val="autoZero"/>
        <c:auto val="1"/>
        <c:lblAlgn val="ctr"/>
        <c:lblOffset val="100"/>
        <c:noMultiLvlLbl val="0"/>
      </c:catAx>
      <c:valAx>
        <c:axId val="676794896"/>
        <c:scaling>
          <c:orientation val="minMax"/>
          <c:max val="145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6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743219597550308E-2"/>
          <c:y val="0.89409667541557303"/>
          <c:w val="0.7999577865266841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MCQs!$C$53</c:f>
              <c:strCache>
                <c:ptCount val="1"/>
                <c:pt idx="0">
                  <c:v>European Urology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MCQs!$C$64:$C$72</c:f>
              <c:numCache>
                <c:formatCode>General</c:formatCode>
                <c:ptCount val="9"/>
                <c:pt idx="0">
                  <c:v>35</c:v>
                </c:pt>
                <c:pt idx="1">
                  <c:v>29</c:v>
                </c:pt>
                <c:pt idx="2">
                  <c:v>26</c:v>
                </c:pt>
                <c:pt idx="3">
                  <c:v>23</c:v>
                </c:pt>
                <c:pt idx="4">
                  <c:v>26</c:v>
                </c:pt>
                <c:pt idx="5">
                  <c:v>16</c:v>
                </c:pt>
                <c:pt idx="6">
                  <c:v>23</c:v>
                </c:pt>
                <c:pt idx="7">
                  <c:v>19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B-4099-9735-08C00C3FB7D9}"/>
            </c:ext>
          </c:extLst>
        </c:ser>
        <c:ser>
          <c:idx val="3"/>
          <c:order val="1"/>
          <c:tx>
            <c:strRef>
              <c:f>MCQs!$E$53</c:f>
              <c:strCache>
                <c:ptCount val="1"/>
                <c:pt idx="0">
                  <c:v>EU Focus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</c:spPr>
          <c:dLbls>
            <c:dLbl>
              <c:idx val="6"/>
              <c:layout>
                <c:manualLayout>
                  <c:x val="-1.4606155451225874E-2"/>
                  <c:y val="4.5941807044410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5B-4099-9735-08C00C3FB7D9}"/>
                </c:ext>
              </c:extLst>
            </c:dLbl>
            <c:dLbl>
              <c:idx val="12"/>
              <c:layout>
                <c:manualLayout>
                  <c:x val="-5.4869684499314125E-3"/>
                  <c:y val="-2.352249120592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5B-4099-9735-08C00C3FB7D9}"/>
                </c:ext>
              </c:extLst>
            </c:dLbl>
            <c:dLbl>
              <c:idx val="13"/>
              <c:layout>
                <c:manualLayout>
                  <c:x val="-1.2519561815336464E-2"/>
                  <c:y val="-3.675344563552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5B-4099-9735-08C00C3FB7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MCQs!$E$64:$E$71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5B-4099-9735-08C00C3FB7D9}"/>
            </c:ext>
          </c:extLst>
        </c:ser>
        <c:ser>
          <c:idx val="1"/>
          <c:order val="2"/>
          <c:tx>
            <c:strRef>
              <c:f>MCQs!$D$53</c:f>
              <c:strCache>
                <c:ptCount val="1"/>
                <c:pt idx="0">
                  <c:v>EU Supplements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MCQs!$D$64:$D$71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5B-4099-9735-08C00C3FB7D9}"/>
            </c:ext>
          </c:extLst>
        </c:ser>
        <c:ser>
          <c:idx val="2"/>
          <c:order val="3"/>
          <c:tx>
            <c:strRef>
              <c:f>MCQs!$F$53</c:f>
              <c:strCache>
                <c:ptCount val="1"/>
                <c:pt idx="0">
                  <c:v>EAU-EBU Upate Series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dLbls>
            <c:dLbl>
              <c:idx val="6"/>
              <c:layout>
                <c:manualLayout>
                  <c:x val="8.3463745435576418E-3"/>
                  <c:y val="-3.0627871362940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5B-4099-9735-08C00C3FB7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MCQs!$F$64:$F$71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5B-4099-9735-08C00C3F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985024"/>
        <c:axId val="138011392"/>
      </c:areaChart>
      <c:catAx>
        <c:axId val="1379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011392"/>
        <c:crosses val="autoZero"/>
        <c:auto val="1"/>
        <c:lblAlgn val="ctr"/>
        <c:lblOffset val="100"/>
        <c:noMultiLvlLbl val="0"/>
      </c:catAx>
      <c:valAx>
        <c:axId val="138011392"/>
        <c:scaling>
          <c:orientation val="minMax"/>
          <c:max val="4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985024"/>
        <c:crosses val="autoZero"/>
        <c:crossBetween val="midCat"/>
      </c:valAx>
      <c:spPr>
        <a:noFill/>
        <a:ln>
          <a:noFill/>
        </a:ln>
      </c:spPr>
    </c:plotArea>
    <c:legend>
      <c:legendPos val="b"/>
      <c:overlay val="0"/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61592300962379E-2"/>
          <c:y val="5.0925925925925923E-2"/>
          <c:w val="0.86479396325459323"/>
          <c:h val="0.668695599096624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MCQs!$A$35</c:f>
              <c:strCache>
                <c:ptCount val="1"/>
                <c:pt idx="0">
                  <c:v>EU-ACME EAU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MCQs!$B$35</c:f>
              <c:numCache>
                <c:formatCode>General</c:formatCode>
                <c:ptCount val="1"/>
                <c:pt idx="0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1-4AEA-BF82-0CF5527508BC}"/>
            </c:ext>
          </c:extLst>
        </c:ser>
        <c:ser>
          <c:idx val="1"/>
          <c:order val="1"/>
          <c:tx>
            <c:strRef>
              <c:f>MCQs!$A$36</c:f>
              <c:strCache>
                <c:ptCount val="1"/>
                <c:pt idx="0">
                  <c:v>EU-ACME EAU JM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MCQs!$B$36</c:f>
              <c:numCache>
                <c:formatCode>General</c:formatCode>
                <c:ptCount val="1"/>
                <c:pt idx="0">
                  <c:v>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1-4AEA-BF82-0CF5527508BC}"/>
            </c:ext>
          </c:extLst>
        </c:ser>
        <c:ser>
          <c:idx val="2"/>
          <c:order val="2"/>
          <c:tx>
            <c:strRef>
              <c:f>MCQs!$A$37</c:f>
              <c:strCache>
                <c:ptCount val="1"/>
                <c:pt idx="0">
                  <c:v>EU-ACME non EAU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MCQs!$B$34</c:f>
              <c:strCache>
                <c:ptCount val="1"/>
                <c:pt idx="0">
                  <c:v>Answered correctly</c:v>
                </c:pt>
              </c:strCache>
            </c:strRef>
          </c:cat>
          <c:val>
            <c:numRef>
              <c:f>MCQs!$B$37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81-4AEA-BF82-0CF552750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060720"/>
        <c:axId val="676794896"/>
      </c:barChart>
      <c:catAx>
        <c:axId val="59060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794896"/>
        <c:crosses val="autoZero"/>
        <c:auto val="1"/>
        <c:lblAlgn val="ctr"/>
        <c:lblOffset val="100"/>
        <c:noMultiLvlLbl val="0"/>
      </c:catAx>
      <c:valAx>
        <c:axId val="676794896"/>
        <c:scaling>
          <c:orientation val="minMax"/>
          <c:max val="145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6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743219597550308E-2"/>
          <c:y val="0.89409667541557303"/>
          <c:w val="0.7999577865266841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MCQs!$C$53</c:f>
              <c:strCache>
                <c:ptCount val="1"/>
                <c:pt idx="0">
                  <c:v>European Urology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MCQs!$C$64:$C$72</c:f>
              <c:numCache>
                <c:formatCode>General</c:formatCode>
                <c:ptCount val="9"/>
                <c:pt idx="0">
                  <c:v>35</c:v>
                </c:pt>
                <c:pt idx="1">
                  <c:v>29</c:v>
                </c:pt>
                <c:pt idx="2">
                  <c:v>26</c:v>
                </c:pt>
                <c:pt idx="3">
                  <c:v>23</c:v>
                </c:pt>
                <c:pt idx="4">
                  <c:v>26</c:v>
                </c:pt>
                <c:pt idx="5">
                  <c:v>16</c:v>
                </c:pt>
                <c:pt idx="6">
                  <c:v>23</c:v>
                </c:pt>
                <c:pt idx="7">
                  <c:v>19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B-4099-9735-08C00C3FB7D9}"/>
            </c:ext>
          </c:extLst>
        </c:ser>
        <c:ser>
          <c:idx val="3"/>
          <c:order val="1"/>
          <c:tx>
            <c:strRef>
              <c:f>MCQs!$E$53</c:f>
              <c:strCache>
                <c:ptCount val="1"/>
                <c:pt idx="0">
                  <c:v>EU Focus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</c:spPr>
          <c:dLbls>
            <c:dLbl>
              <c:idx val="6"/>
              <c:layout>
                <c:manualLayout>
                  <c:x val="-1.4606155451225874E-2"/>
                  <c:y val="4.5941807044410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5B-4099-9735-08C00C3FB7D9}"/>
                </c:ext>
              </c:extLst>
            </c:dLbl>
            <c:dLbl>
              <c:idx val="12"/>
              <c:layout>
                <c:manualLayout>
                  <c:x val="-5.4869684499314125E-3"/>
                  <c:y val="-2.352249120592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5B-4099-9735-08C00C3FB7D9}"/>
                </c:ext>
              </c:extLst>
            </c:dLbl>
            <c:dLbl>
              <c:idx val="13"/>
              <c:layout>
                <c:manualLayout>
                  <c:x val="-1.2519561815336464E-2"/>
                  <c:y val="-3.675344563552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5B-4099-9735-08C00C3FB7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MCQs!$E$64:$E$71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5B-4099-9735-08C00C3FB7D9}"/>
            </c:ext>
          </c:extLst>
        </c:ser>
        <c:ser>
          <c:idx val="1"/>
          <c:order val="2"/>
          <c:tx>
            <c:strRef>
              <c:f>MCQs!$D$53</c:f>
              <c:strCache>
                <c:ptCount val="1"/>
                <c:pt idx="0">
                  <c:v>EU Supplements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MCQs!$D$64:$D$71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5B-4099-9735-08C00C3FB7D9}"/>
            </c:ext>
          </c:extLst>
        </c:ser>
        <c:ser>
          <c:idx val="2"/>
          <c:order val="3"/>
          <c:tx>
            <c:strRef>
              <c:f>MCQs!$F$53</c:f>
              <c:strCache>
                <c:ptCount val="1"/>
                <c:pt idx="0">
                  <c:v>EAU-EBU Upate Series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dLbls>
            <c:dLbl>
              <c:idx val="6"/>
              <c:layout>
                <c:manualLayout>
                  <c:x val="8.3463745435576418E-3"/>
                  <c:y val="-3.0627871362940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5B-4099-9735-08C00C3FB7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MCQs!$A$64:$A$72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MCQs!$F$64:$F$71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5B-4099-9735-08C00C3F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985024"/>
        <c:axId val="138011392"/>
      </c:areaChart>
      <c:catAx>
        <c:axId val="1379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011392"/>
        <c:crosses val="autoZero"/>
        <c:auto val="1"/>
        <c:lblAlgn val="ctr"/>
        <c:lblOffset val="100"/>
        <c:noMultiLvlLbl val="0"/>
      </c:catAx>
      <c:valAx>
        <c:axId val="138011392"/>
        <c:scaling>
          <c:orientation val="minMax"/>
          <c:max val="4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985024"/>
        <c:crosses val="autoZero"/>
        <c:crossBetween val="midCat"/>
      </c:valAx>
      <c:spPr>
        <a:noFill/>
        <a:ln>
          <a:noFill/>
        </a:ln>
      </c:spPr>
    </c:plotArea>
    <c:legend>
      <c:legendPos val="b"/>
      <c:overlay val="0"/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MembersPerYear!$A$161:$A$164</cx:f>
        <cx:lvl ptCount="4">
          <cx:pt idx="0">EU-ACME non EAU</cx:pt>
          <cx:pt idx="1">EU-ACME EAU</cx:pt>
          <cx:pt idx="2">EU-ACME EAU JM</cx:pt>
          <cx:pt idx="3">EU-ACNE EAUN</cx:pt>
        </cx:lvl>
      </cx:strDim>
      <cx:numDim type="size">
        <cx:f>MembersPerYear!$B$161:$B$164</cx:f>
        <cx:lvl ptCount="4" formatCode="General">
          <cx:pt idx="0">629</cx:pt>
          <cx:pt idx="1">8680</cx:pt>
          <cx:pt idx="2">6591</cx:pt>
          <cx:pt idx="3">2760</cx:pt>
        </cx:lvl>
      </cx:numDim>
    </cx:data>
  </cx:chartData>
  <cx:chart>
    <cx:plotArea>
      <cx:plotAreaRegion>
        <cx:plotSurface>
          <cx:spPr>
            <a:noFill/>
            <a:ln>
              <a:noFill/>
            </a:ln>
          </cx:spPr>
        </cx:plotSurface>
        <cx:series layoutId="treemap" uniqueId="{8D438D77-8176-48BD-826C-A69B1B200AAA}">
          <cx:spPr>
            <a:ln>
              <a:solidFill>
                <a:srgbClr val="00B0F0"/>
              </a:solidFill>
            </a:ln>
          </cx:spPr>
          <cx:dataPt idx="0">
            <cx:spPr>
              <a:solidFill>
                <a:srgbClr val="FF9900"/>
              </a:solidFill>
              <a:ln>
                <a:solidFill>
                  <a:srgbClr val="FF9900"/>
                </a:solidFill>
              </a:ln>
            </cx:spPr>
          </cx:dataPt>
          <cx:dataPt idx="1">
            <cx:spPr>
              <a:solidFill>
                <a:srgbClr val="C00000"/>
              </a:solidFill>
              <a:ln>
                <a:solidFill>
                  <a:srgbClr val="C00000"/>
                </a:solidFill>
              </a:ln>
            </cx:spPr>
          </cx:dataPt>
          <cx:dataPt idx="2">
            <cx:spPr>
              <a:solidFill>
                <a:srgbClr val="92D050"/>
              </a:solidFill>
              <a:ln>
                <a:solidFill>
                  <a:srgbClr val="92D050"/>
                </a:solidFill>
              </a:ln>
            </cx:spPr>
          </cx:dataPt>
          <cx:dataPt idx="3">
            <cx:spPr>
              <a:solidFill>
                <a:srgbClr val="00B0F0"/>
              </a:solidFill>
              <a:ln>
                <a:solidFill>
                  <a:srgbClr val="00B0F0"/>
                </a:solidFill>
              </a:ln>
            </cx:spPr>
          </cx:dataPt>
          <cx:dataLabels pos="ctr">
            <cx:visibility seriesName="0" categoryName="1" value="1"/>
            <cx:separator>, </cx:separator>
            <cx:dataLabel idx="0">
              <cx:visibility seriesName="0" categoryName="1" value="0"/>
              <cx:separator>, </cx:separator>
            </cx:dataLabel>
          </cx:dataLabels>
          <cx:dataId val="0"/>
          <cx:layoutPr/>
        </cx:series>
      </cx:plotAreaRegion>
    </cx:plotArea>
  </cx:chart>
  <cx:spPr>
    <a:noFill/>
    <a:ln>
      <a:noFill/>
    </a:ln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44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defTabSz="449862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83" y="1"/>
            <a:ext cx="3078844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 defTabSz="449862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258"/>
            <a:ext cx="3078844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defTabSz="449862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83" y="9722258"/>
            <a:ext cx="3078844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 defTabSz="449862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85142F1-DCCE-4AFC-AE7D-ADB37B6DB3D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057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5434" tIns="32717" rIns="65434" bIns="32717" anchor="ctr"/>
          <a:lstStyle/>
          <a:p>
            <a:endParaRPr lang="nl-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6572" cy="51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579" tIns="33580" rIns="64579" bIns="33580" numCol="1" anchor="t" anchorCtr="0" compatLnSpc="1">
            <a:prstTxWarp prst="textNoShape">
              <a:avLst/>
            </a:prstTxWarp>
          </a:bodyPr>
          <a:lstStyle>
            <a:lvl1pPr defTabSz="322628">
              <a:tabLst>
                <a:tab pos="0" algn="l"/>
                <a:tab pos="655481" algn="l"/>
                <a:tab pos="1312098" algn="l"/>
                <a:tab pos="1968714" algn="l"/>
                <a:tab pos="2624195" algn="l"/>
                <a:tab pos="3280811" algn="l"/>
                <a:tab pos="3936292" algn="l"/>
                <a:tab pos="4594045" algn="l"/>
                <a:tab pos="5249526" algn="l"/>
                <a:tab pos="5905006" algn="l"/>
                <a:tab pos="6560487" algn="l"/>
                <a:tab pos="7217104" algn="l"/>
              </a:tabLst>
              <a:defRPr sz="9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4083" y="0"/>
            <a:ext cx="3076572" cy="51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579" tIns="33580" rIns="64579" bIns="33580" numCol="1" anchor="t" anchorCtr="0" compatLnSpc="1">
            <a:prstTxWarp prst="textNoShape">
              <a:avLst/>
            </a:prstTxWarp>
          </a:bodyPr>
          <a:lstStyle>
            <a:lvl1pPr algn="r" defTabSz="322628">
              <a:tabLst>
                <a:tab pos="0" algn="l"/>
                <a:tab pos="655481" algn="l"/>
                <a:tab pos="1312098" algn="l"/>
                <a:tab pos="1968714" algn="l"/>
                <a:tab pos="2624195" algn="l"/>
                <a:tab pos="3280811" algn="l"/>
                <a:tab pos="3936292" algn="l"/>
                <a:tab pos="4594045" algn="l"/>
                <a:tab pos="5249526" algn="l"/>
                <a:tab pos="5905006" algn="l"/>
                <a:tab pos="6560487" algn="l"/>
                <a:tab pos="7217104" algn="l"/>
              </a:tabLst>
              <a:defRPr sz="9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9700" y="766763"/>
            <a:ext cx="6821488" cy="3838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10066" y="4861129"/>
            <a:ext cx="5682796" cy="460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579" tIns="33580" rIns="64579" bIns="3358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719986"/>
            <a:ext cx="3076572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579" tIns="33580" rIns="64579" bIns="33580" numCol="1" anchor="b" anchorCtr="0" compatLnSpc="1">
            <a:prstTxWarp prst="textNoShape">
              <a:avLst/>
            </a:prstTxWarp>
          </a:bodyPr>
          <a:lstStyle>
            <a:lvl1pPr defTabSz="322628">
              <a:tabLst>
                <a:tab pos="0" algn="l"/>
                <a:tab pos="655481" algn="l"/>
                <a:tab pos="1312098" algn="l"/>
                <a:tab pos="1968714" algn="l"/>
                <a:tab pos="2624195" algn="l"/>
                <a:tab pos="3280811" algn="l"/>
                <a:tab pos="3936292" algn="l"/>
                <a:tab pos="4594045" algn="l"/>
                <a:tab pos="5249526" algn="l"/>
                <a:tab pos="5905006" algn="l"/>
                <a:tab pos="6560487" algn="l"/>
                <a:tab pos="7217104" algn="l"/>
              </a:tabLst>
              <a:defRPr sz="9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4083" y="9719986"/>
            <a:ext cx="3076572" cy="51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579" tIns="33580" rIns="64579" bIns="33580" numCol="1" anchor="b" anchorCtr="0" compatLnSpc="1">
            <a:prstTxWarp prst="textNoShape">
              <a:avLst/>
            </a:prstTxWarp>
          </a:bodyPr>
          <a:lstStyle>
            <a:lvl1pPr algn="r" defTabSz="322628">
              <a:tabLst>
                <a:tab pos="0" algn="l"/>
                <a:tab pos="655481" algn="l"/>
                <a:tab pos="1312098" algn="l"/>
                <a:tab pos="1968714" algn="l"/>
                <a:tab pos="2624195" algn="l"/>
                <a:tab pos="3280811" algn="l"/>
                <a:tab pos="3936292" algn="l"/>
                <a:tab pos="4594045" algn="l"/>
                <a:tab pos="5249526" algn="l"/>
                <a:tab pos="5905006" algn="l"/>
                <a:tab pos="6560487" algn="l"/>
                <a:tab pos="7217104" algn="l"/>
              </a:tabLst>
              <a:defRPr sz="9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10B3D88-13EC-41CD-A9ED-73078276338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95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302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Courses 2, 20, 23, 25 and 46 have non or not sufficient number of MCQs to provide test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1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66920-8DF4-04C2-CB49-F1CF1E314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4EC042-3551-3667-EB6E-960983BABC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6B21FB-DDAF-0E3D-2D91-05B93EC171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FD3CDD5-0EE8-24AA-CEF1-498FFABFDDD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88A70-646F-A342-A293-B109E3E1D64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5608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875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21493"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928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4A090-E901-F420-C0E3-8538800EA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595590-648C-938E-B7C7-14BD453A2A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C974BE-01D8-DD39-2E27-EBF0DCD58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21493">
              <a:defRPr/>
            </a:pPr>
            <a:endParaRPr lang="en-GB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E355E64-3E03-9DA5-3440-548D1062F92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1253D-1CF6-5D0C-597A-5ED1047318C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631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639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23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600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22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6AD06-DB3F-DC4B-18AC-536C4325B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A1E085-6342-9E99-E4F8-50728100E3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9B5911-886A-7248-1163-55373A72C3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4B550F6-418E-2B24-27DD-48E45339127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CCC71-C337-130B-C170-B14B24F1EBD5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538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21488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EUACME10/1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10B3D88-13EC-41CD-A9ED-730782763381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98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47CA7-D318-4300-9139-B0800FCBCD7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97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F02B-6994-4D05-9C37-D6A79CECD87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04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28589"/>
            <a:ext cx="2741084" cy="5995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8589"/>
            <a:ext cx="8026400" cy="5995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F55F6-F162-480D-9CD6-607FD97A7C5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250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1" y="128589"/>
            <a:ext cx="10970684" cy="599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27F18-A0DE-4E9D-B4AC-D352B3B9506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715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28588"/>
            <a:ext cx="10970684" cy="1433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600201"/>
            <a:ext cx="53848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FDB40-D618-4988-8408-66469E5DB4B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5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AD53-51AD-4F34-87FA-6912EC6C5FD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95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D81C-BCC3-43BF-B0FE-65A29053C96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44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5382684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600201"/>
            <a:ext cx="53848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84AE-DBD2-40E9-857F-A2838D2F003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44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581DC-082D-4165-A55A-54B05811332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83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C457D-64CC-4DEC-8FB5-2727893DFD5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34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8DFC6-C4EB-42BF-BDEB-5FCD7771C2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CF8C8-2EE4-4FE8-97BE-A991E490AE1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29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B9B04-9E67-4657-B3B9-7BBF18B4850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82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128588"/>
            <a:ext cx="10970684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1"/>
            <a:ext cx="10970684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om de opmaak van de overzichtstekst te bewerken</a:t>
            </a:r>
          </a:p>
          <a:p>
            <a:pPr lvl="1"/>
            <a:r>
              <a:rPr lang="en-GB"/>
              <a:t>Tweede overzichtsniveau</a:t>
            </a:r>
          </a:p>
          <a:p>
            <a:pPr lvl="2"/>
            <a:r>
              <a:rPr lang="en-GB"/>
              <a:t>Derde overzichtsniveau</a:t>
            </a:r>
          </a:p>
          <a:p>
            <a:pPr lvl="3"/>
            <a:r>
              <a:rPr lang="en-GB"/>
              <a:t>Vierde overzichtsniveau</a:t>
            </a:r>
          </a:p>
          <a:p>
            <a:pPr lvl="4"/>
            <a:r>
              <a:rPr lang="en-GB"/>
              <a:t>Vijfde overzichtsniveau</a:t>
            </a:r>
          </a:p>
          <a:p>
            <a:pPr lvl="4"/>
            <a:r>
              <a:rPr lang="en-GB"/>
              <a:t>Zesde overzichtsniveau</a:t>
            </a:r>
          </a:p>
          <a:p>
            <a:pPr lvl="4"/>
            <a:r>
              <a:rPr lang="en-GB"/>
              <a:t>Zevende overzichtsniveau</a:t>
            </a:r>
          </a:p>
          <a:p>
            <a:pPr lvl="4"/>
            <a:r>
              <a:rPr lang="en-GB"/>
              <a:t>Achtste overzichtsniveau</a:t>
            </a:r>
          </a:p>
          <a:p>
            <a:pPr lvl="4"/>
            <a:r>
              <a:rPr lang="en-GB"/>
              <a:t>Negende overzichtsniveau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5226"/>
            <a:ext cx="3858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5226"/>
            <a:ext cx="28426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BFE8B2C-9D89-4E1E-8431-A760C648012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u-acme.org/medical-professional/becoming-the-eu-acme-member/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u-acme.org/medical-professional/number-of-credits-per-activity-type/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14/relationships/chartEx" Target="../charts/chartEx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3632" y="1700809"/>
            <a:ext cx="7884368" cy="2334121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EU-ACME</a:t>
            </a:r>
            <a:r>
              <a:rPr lang="en-GB" sz="4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4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EBU Board Meeting</a:t>
            </a:r>
            <a:br>
              <a:rPr lang="en-GB" sz="4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>
                <a:solidFill>
                  <a:srgbClr val="0027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May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0136" y="5013176"/>
            <a:ext cx="3347864" cy="936104"/>
          </a:xfrm>
        </p:spPr>
        <p:txBody>
          <a:bodyPr>
            <a:normAutofit/>
          </a:bodyPr>
          <a:lstStyle/>
          <a:p>
            <a:pPr algn="l"/>
            <a:r>
              <a:rPr lang="en-GB" sz="2400" b="1" i="1" dirty="0">
                <a:solidFill>
                  <a:srgbClr val="00277D"/>
                </a:solidFill>
              </a:rPr>
              <a:t>Prof. </a:t>
            </a:r>
            <a:r>
              <a:rPr lang="en-GB" sz="2400" b="1" i="1" dirty="0" err="1">
                <a:solidFill>
                  <a:srgbClr val="00277D"/>
                </a:solidFill>
              </a:rPr>
              <a:t>Dr.</a:t>
            </a:r>
            <a:r>
              <a:rPr lang="en-GB" sz="2400" b="1" i="1" dirty="0">
                <a:solidFill>
                  <a:srgbClr val="00277D"/>
                </a:solidFill>
              </a:rPr>
              <a:t> M. Babjuk</a:t>
            </a:r>
            <a:endParaRPr lang="nl-NL" sz="2400" b="1" dirty="0">
              <a:solidFill>
                <a:srgbClr val="00277D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449856" y="2865845"/>
            <a:ext cx="6552728" cy="1126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3694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AF4C19A-6F61-CEAF-CBE3-D0DE8869B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C420B-325B-F6F3-52CB-CEC0B9D9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MCQs ONLINE</a:t>
            </a:r>
            <a:br>
              <a:rPr lang="en-GB" dirty="0">
                <a:latin typeface="VAGRounded BT" pitchFamily="34" charset="0"/>
              </a:rPr>
            </a:br>
            <a:endParaRPr lang="en-GB" b="1" dirty="0">
              <a:solidFill>
                <a:srgbClr val="00277D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58F078-4EA7-2B7A-ACFC-B3713EF3E2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85" y="6440406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D46C9D-F931-D5E4-F5C5-F1FF95D8ED7B}"/>
              </a:ext>
            </a:extLst>
          </p:cNvPr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0C2D67-FD11-EA04-0529-6653F1E5D51B}"/>
              </a:ext>
            </a:extLst>
          </p:cNvPr>
          <p:cNvSpPr>
            <a:spLocks noGrp="1"/>
          </p:cNvSpPr>
          <p:nvPr/>
        </p:nvSpPr>
        <p:spPr>
          <a:xfrm>
            <a:off x="2135560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74B3824-50A1-DAEA-8697-3BBED26464A3}"/>
              </a:ext>
            </a:extLst>
          </p:cNvPr>
          <p:cNvSpPr>
            <a:spLocks noGrp="1"/>
          </p:cNvSpPr>
          <p:nvPr/>
        </p:nvSpPr>
        <p:spPr>
          <a:xfrm>
            <a:off x="911424" y="1166020"/>
            <a:ext cx="10801200" cy="5100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95D34EC-8B2D-19C0-C48D-08518EA8FC98}"/>
              </a:ext>
            </a:extLst>
          </p:cNvPr>
          <p:cNvSpPr>
            <a:spLocks noGrp="1"/>
          </p:cNvSpPr>
          <p:nvPr/>
        </p:nvSpPr>
        <p:spPr>
          <a:xfrm>
            <a:off x="983432" y="3379490"/>
            <a:ext cx="10441160" cy="695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rgbClr val="00277D"/>
                </a:solidFill>
              </a:rPr>
              <a:t>The number of articles published in 2024 in EU Journal with MCQs was </a:t>
            </a:r>
            <a:r>
              <a:rPr lang="en-GB" sz="2400" b="1" dirty="0">
                <a:solidFill>
                  <a:srgbClr val="00277D"/>
                </a:solidFill>
              </a:rPr>
              <a:t>15.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02AA5A6-9863-86E8-01BE-793B896797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836206"/>
              </p:ext>
            </p:extLst>
          </p:nvPr>
        </p:nvGraphicFramePr>
        <p:xfrm>
          <a:off x="2110570" y="4005064"/>
          <a:ext cx="7585830" cy="249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CE2AA4D-180D-069C-546D-44C54A5278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088908"/>
              </p:ext>
            </p:extLst>
          </p:nvPr>
        </p:nvGraphicFramePr>
        <p:xfrm>
          <a:off x="1959949" y="741316"/>
          <a:ext cx="7736451" cy="268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4437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MCQs ONLINE</a:t>
            </a:r>
            <a:br>
              <a:rPr lang="en-GB" dirty="0">
                <a:latin typeface="VAGRounded BT" pitchFamily="34" charset="0"/>
              </a:rPr>
            </a:br>
            <a:endParaRPr lang="en-GB" b="1" dirty="0">
              <a:solidFill>
                <a:srgbClr val="00277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7" y="6388757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4853160" y="1262080"/>
            <a:ext cx="5760639" cy="731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rgbClr val="00277D"/>
                </a:solidFill>
              </a:rPr>
              <a:t>The number of articles published in 2024 in EU Journal with MCQs was </a:t>
            </a:r>
            <a:r>
              <a:rPr lang="en-GB" sz="2400" b="1" dirty="0">
                <a:solidFill>
                  <a:srgbClr val="00277D"/>
                </a:solidFill>
              </a:rPr>
              <a:t>15.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632346"/>
              </p:ext>
            </p:extLst>
          </p:nvPr>
        </p:nvGraphicFramePr>
        <p:xfrm>
          <a:off x="5015880" y="2193984"/>
          <a:ext cx="6048672" cy="404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0AB5970-DCFF-4C91-99AC-6815D12AA48F}"/>
              </a:ext>
            </a:extLst>
          </p:cNvPr>
          <p:cNvSpPr txBox="1"/>
          <p:nvPr/>
        </p:nvSpPr>
        <p:spPr>
          <a:xfrm>
            <a:off x="1271464" y="1772817"/>
            <a:ext cx="34185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277D"/>
                </a:solidFill>
                <a:effectLst/>
                <a:latin typeface="+mn-lt"/>
                <a:ea typeface="Times New Roman" panose="02020603050405020304" pitchFamily="18" charset="0"/>
              </a:rPr>
              <a:t>Three winners who won free entry to the EAU Annual congress in 2025 were:</a:t>
            </a:r>
          </a:p>
          <a:p>
            <a:endParaRPr lang="en-GB" sz="2400" dirty="0">
              <a:solidFill>
                <a:srgbClr val="00277D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 err="1">
                <a:solidFill>
                  <a:srgbClr val="00277D"/>
                </a:solidFill>
                <a:latin typeface="+mn-lt"/>
              </a:rPr>
              <a:t>Dr.</a:t>
            </a:r>
            <a:r>
              <a:rPr lang="en-GB" sz="2000" dirty="0">
                <a:solidFill>
                  <a:srgbClr val="00277D"/>
                </a:solidFill>
                <a:latin typeface="+mn-lt"/>
              </a:rPr>
              <a:t> G. </a:t>
            </a:r>
            <a:r>
              <a:rPr lang="en-GB" sz="2000" dirty="0" err="1">
                <a:solidFill>
                  <a:srgbClr val="00277D"/>
                </a:solidFill>
                <a:latin typeface="+mn-lt"/>
              </a:rPr>
              <a:t>Koberidze</a:t>
            </a:r>
            <a:r>
              <a:rPr lang="en-GB" sz="2000" dirty="0">
                <a:solidFill>
                  <a:srgbClr val="00277D"/>
                </a:solidFill>
                <a:latin typeface="+mn-lt"/>
              </a:rPr>
              <a:t>, Georgia (CME-124561)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>
                <a:solidFill>
                  <a:srgbClr val="00277D"/>
                </a:solidFill>
                <a:latin typeface="+mn-lt"/>
              </a:rPr>
              <a:t>Ass. Prof. J. Marencak, Slovakia (CME-107024)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>
                <a:solidFill>
                  <a:srgbClr val="00277D"/>
                </a:solidFill>
                <a:latin typeface="+mn-lt"/>
              </a:rPr>
              <a:t>Mr. D. Mak David, United Kingdom (CME-122852)</a:t>
            </a:r>
          </a:p>
        </p:txBody>
      </p:sp>
    </p:spTree>
    <p:extLst>
      <p:ext uri="{BB962C8B-B14F-4D97-AF65-F5344CB8AC3E}">
        <p14:creationId xmlns:p14="http://schemas.microsoft.com/office/powerpoint/2010/main" val="320898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ESU Courses Pre-&amp;Post 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360086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911424" y="1618179"/>
            <a:ext cx="10585176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solidFill>
                  <a:srgbClr val="00277D"/>
                </a:solidFill>
              </a:rPr>
              <a:t>During the </a:t>
            </a:r>
            <a:r>
              <a:rPr lang="en-GB" sz="2800" b="1" dirty="0">
                <a:solidFill>
                  <a:srgbClr val="00277D"/>
                </a:solidFill>
              </a:rPr>
              <a:t>EAU 2025 Congress 47 ESU </a:t>
            </a:r>
            <a:r>
              <a:rPr lang="en-GB" sz="2800" dirty="0">
                <a:solidFill>
                  <a:srgbClr val="00277D"/>
                </a:solidFill>
              </a:rPr>
              <a:t>courses</a:t>
            </a:r>
            <a:r>
              <a:rPr lang="en-GB" sz="2800" b="1" dirty="0">
                <a:solidFill>
                  <a:srgbClr val="00277D"/>
                </a:solidFill>
              </a:rPr>
              <a:t> </a:t>
            </a:r>
            <a:r>
              <a:rPr lang="en-GB" sz="2800" dirty="0">
                <a:solidFill>
                  <a:srgbClr val="00277D"/>
                </a:solidFill>
              </a:rPr>
              <a:t>and </a:t>
            </a:r>
            <a:r>
              <a:rPr lang="en-GB" sz="2800" b="1" dirty="0">
                <a:solidFill>
                  <a:srgbClr val="00277D"/>
                </a:solidFill>
              </a:rPr>
              <a:t>the EAUN 2025 Congress 2 </a:t>
            </a:r>
            <a:r>
              <a:rPr lang="en-GB" sz="2800" dirty="0">
                <a:solidFill>
                  <a:srgbClr val="00277D"/>
                </a:solidFill>
              </a:rPr>
              <a:t>courses</a:t>
            </a:r>
            <a:r>
              <a:rPr lang="en-GB" sz="2800" b="1" dirty="0">
                <a:solidFill>
                  <a:srgbClr val="00277D"/>
                </a:solidFill>
              </a:rPr>
              <a:t> </a:t>
            </a:r>
            <a:r>
              <a:rPr lang="en-GB" sz="2800" dirty="0">
                <a:solidFill>
                  <a:srgbClr val="00277D"/>
                </a:solidFill>
              </a:rPr>
              <a:t>were selected to provide pre- &amp; post- knowledge tests. </a:t>
            </a:r>
          </a:p>
          <a:p>
            <a:pPr marL="0" indent="0">
              <a:buNone/>
            </a:pPr>
            <a:endParaRPr lang="en-GB" sz="2800" dirty="0">
              <a:solidFill>
                <a:srgbClr val="00277D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277D"/>
                </a:solidFill>
              </a:rPr>
              <a:t>The EU-ACME MCQs Task Force is involved in checking the quality of the MCQs.</a:t>
            </a:r>
          </a:p>
          <a:p>
            <a:pPr>
              <a:buClr>
                <a:srgbClr val="00277D"/>
              </a:buClr>
            </a:pPr>
            <a:r>
              <a:rPr lang="en-GB" sz="2400" dirty="0">
                <a:solidFill>
                  <a:srgbClr val="00277D"/>
                </a:solidFill>
              </a:rPr>
              <a:t>Prof. </a:t>
            </a:r>
            <a:r>
              <a:rPr lang="en-GB" sz="2400" dirty="0" err="1">
                <a:solidFill>
                  <a:srgbClr val="00277D"/>
                </a:solidFill>
              </a:rPr>
              <a:t>Dr.</a:t>
            </a:r>
            <a:r>
              <a:rPr lang="en-GB" sz="2400" dirty="0">
                <a:solidFill>
                  <a:srgbClr val="00277D"/>
                </a:solidFill>
              </a:rPr>
              <a:t> M. Babjuk</a:t>
            </a:r>
          </a:p>
          <a:p>
            <a:pPr>
              <a:buClr>
                <a:srgbClr val="00277D"/>
              </a:buClr>
            </a:pPr>
            <a:r>
              <a:rPr lang="en-GB" sz="2400" dirty="0">
                <a:solidFill>
                  <a:srgbClr val="00277D"/>
                </a:solidFill>
              </a:rPr>
              <a:t>Prof. </a:t>
            </a:r>
            <a:r>
              <a:rPr lang="en-GB" sz="2400" dirty="0" err="1">
                <a:solidFill>
                  <a:srgbClr val="00277D"/>
                </a:solidFill>
              </a:rPr>
              <a:t>Dr.</a:t>
            </a:r>
            <a:r>
              <a:rPr lang="en-GB" sz="2400" dirty="0">
                <a:solidFill>
                  <a:srgbClr val="00277D"/>
                </a:solidFill>
              </a:rPr>
              <a:t> J.M. Nijman</a:t>
            </a:r>
          </a:p>
          <a:p>
            <a:pPr>
              <a:buClr>
                <a:srgbClr val="00277D"/>
              </a:buClr>
            </a:pPr>
            <a:r>
              <a:rPr lang="en-GB" sz="2400" dirty="0">
                <a:solidFill>
                  <a:srgbClr val="00277D"/>
                </a:solidFill>
              </a:rPr>
              <a:t>Prof. </a:t>
            </a:r>
            <a:r>
              <a:rPr lang="en-GB" sz="2400" dirty="0" err="1">
                <a:solidFill>
                  <a:srgbClr val="00277D"/>
                </a:solidFill>
              </a:rPr>
              <a:t>Dr.</a:t>
            </a:r>
            <a:r>
              <a:rPr lang="en-GB" sz="2400" dirty="0">
                <a:solidFill>
                  <a:srgbClr val="00277D"/>
                </a:solidFill>
              </a:rPr>
              <a:t> R.J.A. Van Moorselaar</a:t>
            </a:r>
          </a:p>
          <a:p>
            <a:pPr>
              <a:buClr>
                <a:srgbClr val="00277D"/>
              </a:buClr>
            </a:pPr>
            <a:endParaRPr lang="en-GB" sz="2800" dirty="0">
              <a:solidFill>
                <a:srgbClr val="00277D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7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43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99961-8244-CD3C-F76B-16A5C7E80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64135-6B9D-4C9C-583B-293DD0D7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EU-ACME digital card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A4979-90AA-0B47-00CF-931C257275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6298780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AEB63E-D2A8-AE60-96F8-18B4ABB344A3}"/>
              </a:ext>
            </a:extLst>
          </p:cNvPr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1EE15A1-DB85-6CFC-5111-E38C6BB66AAB}"/>
              </a:ext>
            </a:extLst>
          </p:cNvPr>
          <p:cNvSpPr>
            <a:spLocks noGrp="1"/>
          </p:cNvSpPr>
          <p:nvPr/>
        </p:nvSpPr>
        <p:spPr>
          <a:xfrm>
            <a:off x="2095670" y="2942411"/>
            <a:ext cx="7920880" cy="286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E01CF2-93EC-6426-D25E-25FF9FBCA5EB}"/>
              </a:ext>
            </a:extLst>
          </p:cNvPr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859542E-D3A8-3972-D9C3-E69391D6743A}"/>
              </a:ext>
            </a:extLst>
          </p:cNvPr>
          <p:cNvSpPr>
            <a:spLocks noGrp="1"/>
          </p:cNvSpPr>
          <p:nvPr/>
        </p:nvSpPr>
        <p:spPr>
          <a:xfrm>
            <a:off x="1055440" y="1587426"/>
            <a:ext cx="1029714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00277D"/>
                </a:solidFill>
              </a:rPr>
              <a:t>The EU-ACME/CNE members may now use the digital membership card, which is available via MyCME.</a:t>
            </a:r>
          </a:p>
          <a:p>
            <a:pPr marL="0" indent="0">
              <a:buNone/>
            </a:pPr>
            <a:endParaRPr lang="en-GB" b="1" dirty="0">
              <a:solidFill>
                <a:srgbClr val="00277D"/>
              </a:solidFill>
            </a:endParaRPr>
          </a:p>
          <a:p>
            <a:pPr marL="0" indent="0">
              <a:buClr>
                <a:srgbClr val="00277D"/>
              </a:buClr>
              <a:buNone/>
            </a:pPr>
            <a:endParaRPr lang="en-GB" sz="3600" dirty="0">
              <a:solidFill>
                <a:srgbClr val="00277D"/>
              </a:solidFill>
            </a:endParaRPr>
          </a:p>
        </p:txBody>
      </p:sp>
      <p:pic>
        <p:nvPicPr>
          <p:cNvPr id="1026" name="Picture 2" descr="A close up of a card&#10;&#10;Description automatically generated">
            <a:extLst>
              <a:ext uri="{FF2B5EF4-FFF2-40B4-BE49-F238E27FC236}">
                <a16:creationId xmlns:a16="http://schemas.microsoft.com/office/drawing/2014/main" id="{667BD0D5-2966-6CE0-D7D6-D7310CF63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01" t="18684" r="14957" b="20949"/>
          <a:stretch>
            <a:fillRect/>
          </a:stretch>
        </p:blipFill>
        <p:spPr bwMode="auto">
          <a:xfrm>
            <a:off x="1900676" y="3221794"/>
            <a:ext cx="398939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903D149-880D-5B19-5470-A026B6EF9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0" t="6660" b="20560"/>
          <a:stretch>
            <a:fillRect/>
          </a:stretch>
        </p:blipFill>
        <p:spPr bwMode="auto">
          <a:xfrm>
            <a:off x="6068722" y="3221794"/>
            <a:ext cx="399644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CD498DC6-0CA7-05AE-DE6B-E14F7A85F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15A167D-A995-D090-C5DC-E7CCA8310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20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284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JOINT ACTIVITIES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7" y="6409753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1055440" y="1692497"/>
            <a:ext cx="10513168" cy="4623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277D"/>
              </a:buClr>
              <a:buNone/>
            </a:pPr>
            <a:r>
              <a:rPr lang="en-GB" sz="2800" dirty="0">
                <a:solidFill>
                  <a:srgbClr val="00277D"/>
                </a:solidFill>
              </a:rPr>
              <a:t>The EU-ACME serves as a collaborative platform for collaborative projects between the European Association of Urology (EAU) and the European Board of Urology (EBU). </a:t>
            </a:r>
          </a:p>
          <a:p>
            <a:pPr marL="0" indent="0">
              <a:buClr>
                <a:srgbClr val="00277D"/>
              </a:buClr>
              <a:buNone/>
            </a:pPr>
            <a:br>
              <a:rPr lang="en-GB" b="1" dirty="0">
                <a:solidFill>
                  <a:srgbClr val="00277D"/>
                </a:solidFill>
              </a:rPr>
            </a:br>
            <a:r>
              <a:rPr lang="en-GB" b="1" dirty="0">
                <a:solidFill>
                  <a:srgbClr val="00277D"/>
                </a:solidFill>
              </a:rPr>
              <a:t>EUSP Host Centra Certification</a:t>
            </a:r>
          </a:p>
          <a:p>
            <a:pPr lvl="1">
              <a:buClr>
                <a:srgbClr val="00277D"/>
              </a:buClr>
            </a:pPr>
            <a:r>
              <a:rPr lang="en-GB" sz="2400" b="1" dirty="0">
                <a:solidFill>
                  <a:srgbClr val="00277D"/>
                </a:solidFill>
              </a:rPr>
              <a:t>47 active certified specialties </a:t>
            </a:r>
            <a:r>
              <a:rPr lang="en-GB" sz="2400" dirty="0">
                <a:solidFill>
                  <a:srgbClr val="00277D"/>
                </a:solidFill>
              </a:rPr>
              <a:t>within the Certified EUSP Host Centres programme</a:t>
            </a:r>
          </a:p>
          <a:p>
            <a:pPr marL="0" indent="0">
              <a:buClr>
                <a:srgbClr val="00277D"/>
              </a:buClr>
              <a:buNone/>
            </a:pPr>
            <a:r>
              <a:rPr lang="en-GB" b="1" dirty="0">
                <a:solidFill>
                  <a:srgbClr val="00277D"/>
                </a:solidFill>
              </a:rPr>
              <a:t>FEBU recertification</a:t>
            </a:r>
          </a:p>
          <a:p>
            <a:pPr lvl="1">
              <a:buClr>
                <a:srgbClr val="00277D"/>
              </a:buClr>
            </a:pPr>
            <a:r>
              <a:rPr lang="en-GB" sz="2400" dirty="0">
                <a:solidFill>
                  <a:srgbClr val="00277D"/>
                </a:solidFill>
              </a:rPr>
              <a:t>Starts 2025</a:t>
            </a:r>
          </a:p>
        </p:txBody>
      </p:sp>
    </p:spTree>
    <p:extLst>
      <p:ext uri="{BB962C8B-B14F-4D97-AF65-F5344CB8AC3E}">
        <p14:creationId xmlns:p14="http://schemas.microsoft.com/office/powerpoint/2010/main" val="339609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00277D"/>
                </a:solidFill>
              </a:rPr>
              <a:t>How FEBU </a:t>
            </a:r>
            <a:r>
              <a:rPr lang="en-GB" b="1" dirty="0">
                <a:solidFill>
                  <a:srgbClr val="00277D"/>
                </a:solidFill>
              </a:rPr>
              <a:t>may</a:t>
            </a:r>
            <a:r>
              <a:rPr b="1" dirty="0">
                <a:solidFill>
                  <a:srgbClr val="00277D"/>
                </a:solidFill>
              </a:rPr>
              <a:t> become</a:t>
            </a:r>
            <a:r>
              <a:rPr lang="en-GB" b="1" dirty="0">
                <a:solidFill>
                  <a:srgbClr val="00277D"/>
                </a:solidFill>
              </a:rPr>
              <a:t> </a:t>
            </a:r>
            <a:br>
              <a:rPr lang="en-GB" b="1" dirty="0">
                <a:solidFill>
                  <a:srgbClr val="00277D"/>
                </a:solidFill>
              </a:rPr>
            </a:br>
            <a:r>
              <a:rPr b="1" dirty="0">
                <a:solidFill>
                  <a:srgbClr val="00277D"/>
                </a:solidFill>
              </a:rPr>
              <a:t>an EU-ACME 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16832"/>
            <a:ext cx="10970684" cy="3917031"/>
          </a:xfrm>
        </p:spPr>
        <p:txBody>
          <a:bodyPr/>
          <a:lstStyle/>
          <a:p>
            <a:pPr algn="l" fontAlgn="base">
              <a:buNone/>
            </a:pPr>
            <a:r>
              <a:rPr lang="en-GB" sz="2000" b="1" dirty="0">
                <a:solidFill>
                  <a:srgbClr val="00277D"/>
                </a:solidFill>
                <a:latin typeface="Open Sans" panose="020B0606030504020204" pitchFamily="34" charset="0"/>
              </a:rPr>
              <a:t>There are two ways to become a member of the EU-ACME programme:</a:t>
            </a:r>
          </a:p>
          <a:p>
            <a:pPr>
              <a:lnSpc>
                <a:spcPts val="1950"/>
              </a:lnSpc>
              <a:buFont typeface="+mj-lt"/>
              <a:buAutoNum type="arabicPeriod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Medical professional can become a member of the EU-ACME/ACNE programme once they are either a member of a national urological society or an international scientific society that is affiliated with the EU-ACME/EU-ACME programme</a:t>
            </a:r>
            <a:b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</a:br>
            <a:b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</a:b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The following international urological societies have joined the programme: </a:t>
            </a: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EAU, EAUN, ESPU, ICS 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and the following national urological societies from the following countries : </a:t>
            </a: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Estonia, Poland, The Netherlands,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 </a:t>
            </a:r>
          </a:p>
          <a:p>
            <a:pPr>
              <a:lnSpc>
                <a:spcPts val="1950"/>
              </a:lnSpc>
              <a:buFont typeface="+mj-lt"/>
              <a:buAutoNum type="arabicPeriod" startAt="2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The medical professional who is a member of a national or international urological association that is not (yet) affiliated with the EU-ACME programme may become an individual member.</a:t>
            </a:r>
            <a:b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</a:br>
            <a:endParaRPr lang="en-GB" sz="1600" dirty="0">
              <a:solidFill>
                <a:srgbClr val="00277D"/>
              </a:solidFill>
              <a:latin typeface="Open Sans" panose="020B0606030504020204" pitchFamily="34" charset="0"/>
            </a:endParaRPr>
          </a:p>
          <a:p>
            <a:pPr marL="0" indent="0">
              <a:lnSpc>
                <a:spcPts val="1950"/>
              </a:lnSpc>
            </a:pPr>
            <a:r>
              <a:rPr lang="en-GB" sz="1800" b="1" dirty="0">
                <a:solidFill>
                  <a:srgbClr val="00277D"/>
                </a:solidFill>
                <a:latin typeface="Open Sans" panose="020B0606030504020204" pitchFamily="34" charset="0"/>
              </a:rPr>
              <a:t>More details and membership application on</a:t>
            </a:r>
            <a:br>
              <a:rPr lang="en-GB" sz="1800" b="1" dirty="0">
                <a:solidFill>
                  <a:srgbClr val="00277D"/>
                </a:solidFill>
                <a:latin typeface="Open Sans" panose="020B0606030504020204" pitchFamily="34" charset="0"/>
              </a:rPr>
            </a:br>
            <a:r>
              <a:rPr lang="en-GB" sz="1800" b="1" dirty="0">
                <a:solidFill>
                  <a:srgbClr val="00277D"/>
                </a:solidFill>
                <a:latin typeface="Open Sans" panose="020B0606030504020204" pitchFamily="34" charset="0"/>
              </a:rPr>
              <a:t> </a:t>
            </a:r>
            <a:r>
              <a:rPr lang="en-GB" sz="1800" b="1" dirty="0">
                <a:solidFill>
                  <a:srgbClr val="00277D"/>
                </a:solidFill>
                <a:latin typeface="Open Sans" panose="020B0606030504020204" pitchFamily="34" charset="0"/>
                <a:hlinkClick r:id="rId2"/>
              </a:rPr>
              <a:t>https://eu-acme.org/medical-professional/becoming-the-eu-acme-member/</a:t>
            </a:r>
            <a:r>
              <a:rPr lang="en-GB" sz="1800" b="1" dirty="0">
                <a:solidFill>
                  <a:srgbClr val="00277D"/>
                </a:solidFill>
                <a:latin typeface="Open Sans" panose="020B0606030504020204" pitchFamily="34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5AAA94-3CED-33BA-ACA6-B628847DB0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03" y="6441314"/>
            <a:ext cx="1214754" cy="208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00277D"/>
                </a:solidFill>
              </a:rPr>
              <a:t>Ways FEBU Can Collect CME/CPD 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916833"/>
            <a:ext cx="10585176" cy="45243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Attend Accredited Workshops and Courses</a:t>
            </a:r>
            <a:r>
              <a:rPr sz="2000" dirty="0">
                <a:solidFill>
                  <a:srgbClr val="00277D"/>
                </a:solidFill>
              </a:rPr>
              <a:t>: Participate in workshops and courses accredited by EU-ACME.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Online Learning Modules</a:t>
            </a:r>
            <a:r>
              <a:rPr sz="2000" dirty="0">
                <a:solidFill>
                  <a:srgbClr val="00277D"/>
                </a:solidFill>
              </a:rPr>
              <a:t>: Complete online learning modules and e-learning courses available through EU-ACME.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Presentations and Lectures: </a:t>
            </a:r>
            <a:r>
              <a:rPr sz="2000" dirty="0">
                <a:solidFill>
                  <a:srgbClr val="00277D"/>
                </a:solidFill>
              </a:rPr>
              <a:t>Deliver presentations and lectures at accredited events.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Publish Articles: </a:t>
            </a:r>
            <a:r>
              <a:rPr sz="2000" dirty="0">
                <a:solidFill>
                  <a:srgbClr val="00277D"/>
                </a:solidFill>
              </a:rPr>
              <a:t>Write and publish articles in recognized journals.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Committee Memberships: </a:t>
            </a:r>
            <a:r>
              <a:rPr sz="2000" dirty="0">
                <a:solidFill>
                  <a:srgbClr val="00277D"/>
                </a:solidFill>
              </a:rPr>
              <a:t>Engage in committee memberships and other professional activities.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Teaching Activities: </a:t>
            </a:r>
            <a:r>
              <a:rPr sz="2000" dirty="0">
                <a:solidFill>
                  <a:srgbClr val="00277D"/>
                </a:solidFill>
              </a:rPr>
              <a:t>Conduct teaching activities and mentorship programs.</a:t>
            </a:r>
            <a:endParaRPr lang="en-GB" sz="2000" dirty="0">
              <a:solidFill>
                <a:srgbClr val="00277D"/>
              </a:solidFill>
            </a:endParaRPr>
          </a:p>
          <a:p>
            <a:pPr marL="0" indent="0"/>
            <a:endParaRPr lang="en-GB" sz="2000" b="1" dirty="0">
              <a:solidFill>
                <a:srgbClr val="00277D"/>
              </a:solidFill>
            </a:endParaRPr>
          </a:p>
          <a:p>
            <a:pPr marL="0" indent="0"/>
            <a:r>
              <a:rPr lang="en-GB" sz="2000" b="1" dirty="0">
                <a:solidFill>
                  <a:srgbClr val="00277D"/>
                </a:solidFill>
              </a:rPr>
              <a:t>More details - </a:t>
            </a:r>
            <a:r>
              <a:rPr lang="en-GB" sz="2000" dirty="0">
                <a:solidFill>
                  <a:srgbClr val="00277D"/>
                </a:solidFill>
                <a:hlinkClick r:id="rId2"/>
              </a:rPr>
              <a:t>https://eu-acme.org/medical-professional/number-of-credits-per-activity-type/</a:t>
            </a:r>
            <a:r>
              <a:rPr lang="en-GB" sz="2000" dirty="0">
                <a:solidFill>
                  <a:srgbClr val="00277D"/>
                </a:solidFill>
              </a:rPr>
              <a:t> </a:t>
            </a:r>
            <a:endParaRPr sz="2000" dirty="0">
              <a:solidFill>
                <a:srgbClr val="00277D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6359BB-FE69-0C0F-6129-71F6033E7C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03" y="6441314"/>
            <a:ext cx="1214754" cy="208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rgbClr val="00277D"/>
                </a:solidFill>
              </a:rPr>
              <a:t>How EU-ACME Will Facilitate Re-evaluation of FEBU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18" y="1628800"/>
            <a:ext cx="10513167" cy="4968552"/>
          </a:xfrm>
        </p:spPr>
        <p:txBody>
          <a:bodyPr/>
          <a:lstStyle/>
          <a:p>
            <a:pPr algn="ctr" fontAlgn="base">
              <a:buNone/>
            </a:pPr>
            <a:endParaRPr lang="en-GB" sz="2000" dirty="0">
              <a:solidFill>
                <a:srgbClr val="00277D"/>
              </a:solidFill>
            </a:endParaRPr>
          </a:p>
          <a:p>
            <a:pPr marL="0" indent="0"/>
            <a:r>
              <a:rPr lang="en-GB" sz="2400" b="1" dirty="0">
                <a:solidFill>
                  <a:srgbClr val="00277D"/>
                </a:solidFill>
              </a:rPr>
              <a:t>FEBU EU-ACME members: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Have access to the online CME/CPD portfolio (MyCME)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Register CME/CPD activities in MyCME – online portfolio,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Receive a yearly Credit Registry Report listing all collected CME/CPD credit points,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Receive the digital EU‑ACME membership card.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277D"/>
              </a:solidFill>
            </a:endParaRPr>
          </a:p>
          <a:p>
            <a:pPr marL="0" indent="0">
              <a:lnSpc>
                <a:spcPts val="1950"/>
              </a:lnSpc>
            </a:pPr>
            <a:r>
              <a:rPr lang="en-GB" sz="2400" b="1" dirty="0">
                <a:solidFill>
                  <a:srgbClr val="00277D"/>
                </a:solidFill>
              </a:rPr>
              <a:t>The EU-ACME office provides: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Registration of accredited on national and/or European level CME events, 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Validation of activities registered by the EU-ACME members,</a:t>
            </a:r>
          </a:p>
          <a:p>
            <a:pPr>
              <a:lnSpc>
                <a:spcPts val="195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77D"/>
                </a:solidFill>
              </a:rPr>
              <a:t>Reporting to the EBU office with CME/CPD credits collected by FEBU EU-ACME members.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BDFCCF-BE87-E0B2-312B-253305BED1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03" y="6441314"/>
            <a:ext cx="1214754" cy="208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6021" y="484826"/>
            <a:ext cx="6833722" cy="671165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EU-ACME MyCME/CNE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03" y="6441314"/>
            <a:ext cx="1214754" cy="208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999901" y="1328198"/>
            <a:ext cx="5578741" cy="5308995"/>
            <a:chOff x="1743" y="245"/>
            <a:chExt cx="650" cy="1644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08" y="245"/>
              <a:ext cx="385" cy="219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1002">
              <a:schemeClr val="dk2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000" b="1" dirty="0">
                  <a:solidFill>
                    <a:schemeClr val="bg1"/>
                  </a:solidFill>
                </a:rPr>
                <a:t>EU-ACME/EU-ACNE member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008" y="1322"/>
              <a:ext cx="385" cy="124"/>
            </a:xfrm>
            <a:prstGeom prst="rect">
              <a:avLst/>
            </a:prstGeom>
            <a:solidFill>
              <a:srgbClr val="FF99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000" b="1" dirty="0">
                  <a:solidFill>
                    <a:schemeClr val="bg1">
                      <a:lumMod val="95000"/>
                    </a:schemeClr>
                  </a:solidFill>
                </a:rPr>
                <a:t>EU-ACME/CNE office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008" y="1007"/>
              <a:ext cx="385" cy="124"/>
            </a:xfrm>
            <a:prstGeom prst="rect">
              <a:avLst/>
            </a:prstGeom>
            <a:solidFill>
              <a:srgbClr val="DAA90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0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EU-ACME/CNE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743" y="1303"/>
              <a:ext cx="189" cy="586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800" b="1" dirty="0">
                  <a:solidFill>
                    <a:schemeClr val="bg1">
                      <a:lumMod val="95000"/>
                    </a:schemeClr>
                  </a:solidFill>
                </a:rPr>
                <a:t>Accreditation</a:t>
              </a:r>
              <a:r>
                <a:rPr lang="en-GB" sz="2800" b="1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board</a:t>
              </a:r>
            </a:p>
          </p:txBody>
        </p:sp>
      </p:grpSp>
      <p:sp>
        <p:nvSpPr>
          <p:cNvPr id="28" name="Text Box 4">
            <a:extLst>
              <a:ext uri="{FF2B5EF4-FFF2-40B4-BE49-F238E27FC236}">
                <a16:creationId xmlns:a16="http://schemas.microsoft.com/office/drawing/2014/main" id="{7EF4802D-2A7D-BEC6-E090-7D02AA66D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311" y="2623863"/>
            <a:ext cx="3305706" cy="70788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1"/>
          </a:lnRef>
          <a:fillRef idx="1002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 b="1" dirty="0">
                <a:solidFill>
                  <a:schemeClr val="bg1"/>
                </a:solidFill>
              </a:rPr>
              <a:t>Registration of an activity via MyCME/CNE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7E897B6-F621-FF0B-B3F5-74BF6A2252E2}"/>
              </a:ext>
            </a:extLst>
          </p:cNvPr>
          <p:cNvSpPr txBox="1"/>
          <p:nvPr/>
        </p:nvSpPr>
        <p:spPr>
          <a:xfrm>
            <a:off x="181103" y="2607169"/>
            <a:ext cx="307264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B050"/>
                </a:solidFill>
              </a:rPr>
              <a:t>European Board of Urology – ACC (EBU ACC)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B050"/>
                </a:solidFill>
              </a:rPr>
              <a:t>European Board of Paediatric Urology (EBPU)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European Urology Accreditation Board for Continuing Nursing Education (EUABCNE)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33" name="Line 19">
            <a:extLst>
              <a:ext uri="{FF2B5EF4-FFF2-40B4-BE49-F238E27FC236}">
                <a16:creationId xmlns:a16="http://schemas.microsoft.com/office/drawing/2014/main" id="{A61697D0-DBD7-5F91-213F-83C1B7E7D3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52882" y="2155009"/>
            <a:ext cx="0" cy="333518"/>
          </a:xfrm>
          <a:prstGeom prst="line">
            <a:avLst/>
          </a:prstGeom>
          <a:ln>
            <a:solidFill>
              <a:srgbClr val="00206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sz="2800"/>
          </a:p>
        </p:txBody>
      </p:sp>
      <p:sp>
        <p:nvSpPr>
          <p:cNvPr id="34" name="Line 19">
            <a:extLst>
              <a:ext uri="{FF2B5EF4-FFF2-40B4-BE49-F238E27FC236}">
                <a16:creationId xmlns:a16="http://schemas.microsoft.com/office/drawing/2014/main" id="{8119C109-E367-C956-8BBE-78EAC930B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4967" y="3445491"/>
            <a:ext cx="1481" cy="361157"/>
          </a:xfrm>
          <a:prstGeom prst="line">
            <a:avLst/>
          </a:prstGeom>
          <a:ln>
            <a:solidFill>
              <a:srgbClr val="00206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sz="2800"/>
          </a:p>
        </p:txBody>
      </p:sp>
      <p:sp>
        <p:nvSpPr>
          <p:cNvPr id="38" name="Line 19">
            <a:extLst>
              <a:ext uri="{FF2B5EF4-FFF2-40B4-BE49-F238E27FC236}">
                <a16:creationId xmlns:a16="http://schemas.microsoft.com/office/drawing/2014/main" id="{64A24F0B-80CD-21F9-7F03-C917B121E6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3150" y="4258944"/>
            <a:ext cx="740" cy="438328"/>
          </a:xfrm>
          <a:prstGeom prst="line">
            <a:avLst/>
          </a:prstGeom>
          <a:ln>
            <a:solidFill>
              <a:srgbClr val="00206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sz="2800"/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4E5D11CD-6FA8-7CA7-18F1-E185D48DA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4311" y="5884302"/>
            <a:ext cx="3304331" cy="400110"/>
          </a:xfrm>
          <a:prstGeom prst="rect">
            <a:avLst/>
          </a:prstGeom>
          <a:solidFill>
            <a:srgbClr val="DAA9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 account</a:t>
            </a:r>
          </a:p>
        </p:txBody>
      </p:sp>
      <p:sp>
        <p:nvSpPr>
          <p:cNvPr id="42" name="Line 19">
            <a:extLst>
              <a:ext uri="{FF2B5EF4-FFF2-40B4-BE49-F238E27FC236}">
                <a16:creationId xmlns:a16="http://schemas.microsoft.com/office/drawing/2014/main" id="{153B658E-4CEE-32AC-92A2-C4258D008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2142" y="5310638"/>
            <a:ext cx="740" cy="438328"/>
          </a:xfrm>
          <a:prstGeom prst="line">
            <a:avLst/>
          </a:prstGeom>
          <a:ln>
            <a:solidFill>
              <a:srgbClr val="002060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sz="28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A26A04B-32D5-68C6-E1BF-9D4FC6FF5FE9}"/>
              </a:ext>
            </a:extLst>
          </p:cNvPr>
          <p:cNvSpPr txBox="1"/>
          <p:nvPr/>
        </p:nvSpPr>
        <p:spPr>
          <a:xfrm>
            <a:off x="8052045" y="1403668"/>
            <a:ext cx="3925927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277D"/>
              </a:buClr>
            </a:pPr>
            <a:r>
              <a:rPr lang="en-GB" sz="1600" b="1" dirty="0">
                <a:solidFill>
                  <a:srgbClr val="00277D"/>
                </a:solidFill>
              </a:rPr>
              <a:t>Activities (examples):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</a:rPr>
              <a:t>Participation in an accredited event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Paper, poster, e-poster or another type of presentation during a scientific event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Participation in a guideline, examination committee meeting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Sub-specialisation/building-up special competence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Teaching activity: undergraduate, post-graduate or post-specialisation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Scientific publication (e.g. an article in a scientific journal, chapter in a scientific book)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Organising symposium, seminar, course, etc.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Fellowship programme in an EBU Certified Centre</a:t>
            </a:r>
          </a:p>
          <a:p>
            <a:pPr marL="285750" indent="-285750">
              <a:buClr>
                <a:srgbClr val="00277D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Reviewer journal/paper</a:t>
            </a:r>
            <a:endParaRPr lang="en-GB" sz="1600" dirty="0">
              <a:solidFill>
                <a:srgbClr val="00277D"/>
              </a:solidFill>
            </a:endParaRPr>
          </a:p>
        </p:txBody>
      </p:sp>
      <p:cxnSp>
        <p:nvCxnSpPr>
          <p:cNvPr id="48" name="Elbow Connector 18">
            <a:extLst>
              <a:ext uri="{FF2B5EF4-FFF2-40B4-BE49-F238E27FC236}">
                <a16:creationId xmlns:a16="http://schemas.microsoft.com/office/drawing/2014/main" id="{E7110457-9436-7FFA-38F9-138510D416E3}"/>
              </a:ext>
            </a:extLst>
          </p:cNvPr>
          <p:cNvCxnSpPr>
            <a:cxnSpLocks/>
            <a:stCxn id="9" idx="1"/>
            <a:endCxn id="11" idx="0"/>
          </p:cNvCxnSpPr>
          <p:nvPr/>
        </p:nvCxnSpPr>
        <p:spPr>
          <a:xfrm rot="10800000" flipV="1">
            <a:off x="2810965" y="3989154"/>
            <a:ext cx="1463347" cy="755659"/>
          </a:xfrm>
          <a:prstGeom prst="bentConnector2">
            <a:avLst/>
          </a:prstGeom>
          <a:ln>
            <a:solidFill>
              <a:srgbClr val="CCEC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18">
            <a:extLst>
              <a:ext uri="{FF2B5EF4-FFF2-40B4-BE49-F238E27FC236}">
                <a16:creationId xmlns:a16="http://schemas.microsoft.com/office/drawing/2014/main" id="{6D07A581-2204-9AA4-38A6-90541D3230DD}"/>
              </a:ext>
            </a:extLst>
          </p:cNvPr>
          <p:cNvCxnSpPr>
            <a:cxnSpLocks/>
            <a:stCxn id="11" idx="3"/>
            <a:endCxn id="7" idx="1"/>
          </p:cNvCxnSpPr>
          <p:nvPr/>
        </p:nvCxnSpPr>
        <p:spPr>
          <a:xfrm flipV="1">
            <a:off x="3622027" y="5006389"/>
            <a:ext cx="652284" cy="68461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631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128588"/>
            <a:ext cx="8784976" cy="1433512"/>
          </a:xfrm>
        </p:spPr>
        <p:txBody>
          <a:bodyPr/>
          <a:lstStyle/>
          <a:p>
            <a:r>
              <a:rPr b="1" dirty="0">
                <a:solidFill>
                  <a:srgbClr val="00277D"/>
                </a:solidFill>
              </a:rPr>
              <a:t>How National Society Can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Registering Nationally Accredited Events</a:t>
            </a:r>
            <a:r>
              <a:rPr sz="2000" dirty="0">
                <a:solidFill>
                  <a:srgbClr val="00277D"/>
                </a:solidFill>
              </a:rPr>
              <a:t>: National societies can register their accredited events in the EU-ACME database to ensure wider recognition and participation.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Promoting EU-ACME Membership: </a:t>
            </a:r>
            <a:r>
              <a:rPr sz="2000" dirty="0">
                <a:solidFill>
                  <a:srgbClr val="00277D"/>
                </a:solidFill>
              </a:rPr>
              <a:t>Encourage members to join EU-ACME to benefit from its educational resources and accreditation.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Feedback and Improvement: </a:t>
            </a:r>
            <a:r>
              <a:rPr sz="2000" dirty="0">
                <a:solidFill>
                  <a:srgbClr val="00277D"/>
                </a:solidFill>
              </a:rPr>
              <a:t>Provide feedback on EU-ACME activities to help improve the quality and relevance of offerings.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Support for Re-evaluation: </a:t>
            </a:r>
            <a:r>
              <a:rPr sz="2000" dirty="0">
                <a:solidFill>
                  <a:srgbClr val="00277D"/>
                </a:solidFill>
              </a:rPr>
              <a:t>Assist members in meeting re-evaluation requirements by providing necessary resources and guidance.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sz="2000" b="1" dirty="0">
                <a:solidFill>
                  <a:srgbClr val="00277D"/>
                </a:solidFill>
              </a:rPr>
              <a:t>Advocacy: </a:t>
            </a:r>
            <a:r>
              <a:rPr sz="2000" dirty="0">
                <a:solidFill>
                  <a:srgbClr val="00277D"/>
                </a:solidFill>
              </a:rPr>
              <a:t>Advocate for the importance of continuous professional development and accreditation within the urological community.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AF0D7-87CE-2E49-0DAC-46523C60C3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03" y="6441314"/>
            <a:ext cx="1214754" cy="208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EU-ACME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6386146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2009570" y="1562100"/>
            <a:ext cx="8136904" cy="4963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  <a:tabLst>
                <a:tab pos="-914400" algn="l"/>
              </a:tabLst>
            </a:pPr>
            <a:r>
              <a:rPr lang="en-GB" sz="2800" dirty="0">
                <a:solidFill>
                  <a:srgbClr val="00277D"/>
                </a:solidFill>
              </a:rPr>
              <a:t>Chairman </a:t>
            </a:r>
            <a:br>
              <a:rPr lang="en-GB" sz="2800" dirty="0">
                <a:solidFill>
                  <a:srgbClr val="00277D"/>
                </a:solidFill>
              </a:rPr>
            </a:br>
            <a:r>
              <a:rPr lang="en-GB" sz="2000" b="1" dirty="0">
                <a:solidFill>
                  <a:srgbClr val="00277D"/>
                </a:solidFill>
              </a:rPr>
              <a:t>M. Babjuk </a:t>
            </a:r>
            <a:br>
              <a:rPr lang="en-GB" sz="2000" dirty="0">
                <a:solidFill>
                  <a:srgbClr val="00277D"/>
                </a:solidFill>
              </a:rPr>
            </a:br>
            <a:endParaRPr lang="en-GB" sz="2000" dirty="0">
              <a:solidFill>
                <a:srgbClr val="00277D"/>
              </a:solidFill>
            </a:endParaRPr>
          </a:p>
          <a:p>
            <a:pPr>
              <a:buFontTx/>
              <a:buChar char="-"/>
              <a:tabLst>
                <a:tab pos="-914400" algn="l"/>
              </a:tabLst>
            </a:pPr>
            <a:r>
              <a:rPr lang="en-GB" sz="2800" dirty="0">
                <a:solidFill>
                  <a:srgbClr val="00277D"/>
                </a:solidFill>
              </a:rPr>
              <a:t>EAU members: </a:t>
            </a:r>
          </a:p>
          <a:p>
            <a:pPr lvl="1">
              <a:buFontTx/>
              <a:buChar char="-"/>
              <a:tabLst>
                <a:tab pos="-914400" algn="l"/>
              </a:tabLst>
            </a:pPr>
            <a:r>
              <a:rPr lang="en-GB" sz="2000" b="1" dirty="0">
                <a:solidFill>
                  <a:srgbClr val="00277D"/>
                </a:solidFill>
              </a:rPr>
              <a:t>H</a:t>
            </a:r>
            <a:r>
              <a:rPr lang="nl-NL" sz="2000" b="1" dirty="0">
                <a:solidFill>
                  <a:srgbClr val="00277D"/>
                </a:solidFill>
              </a:rPr>
              <a:t>J. N’Dow - </a:t>
            </a:r>
            <a:r>
              <a:rPr lang="en-GB" sz="2000" dirty="0">
                <a:solidFill>
                  <a:srgbClr val="00277D"/>
                </a:solidFill>
              </a:rPr>
              <a:t>Secretary General – The Adjunct Secretary General responsible for Education</a:t>
            </a:r>
          </a:p>
          <a:p>
            <a:pPr lvl="1">
              <a:buFontTx/>
              <a:buChar char="-"/>
              <a:tabLst>
                <a:tab pos="-914400" algn="l"/>
              </a:tabLst>
            </a:pPr>
            <a:r>
              <a:rPr lang="en-GB" sz="2000" b="1" dirty="0">
                <a:solidFill>
                  <a:srgbClr val="00277D"/>
                </a:solidFill>
              </a:rPr>
              <a:t>E. Liatsikos - </a:t>
            </a:r>
            <a:r>
              <a:rPr lang="en-GB" sz="2000" dirty="0">
                <a:solidFill>
                  <a:srgbClr val="00277D"/>
                </a:solidFill>
              </a:rPr>
              <a:t>Chairman of the ESU Office</a:t>
            </a:r>
          </a:p>
          <a:p>
            <a:pPr lvl="1">
              <a:buFontTx/>
              <a:buChar char="-"/>
              <a:tabLst>
                <a:tab pos="-914400" algn="l"/>
              </a:tabLst>
            </a:pPr>
            <a:r>
              <a:rPr lang="en-GB" sz="2000" b="1" dirty="0">
                <a:solidFill>
                  <a:srgbClr val="00277D"/>
                </a:solidFill>
              </a:rPr>
              <a:t>P. Albers - </a:t>
            </a:r>
            <a:r>
              <a:rPr lang="en-GB" sz="2000" dirty="0">
                <a:solidFill>
                  <a:srgbClr val="00277D"/>
                </a:solidFill>
              </a:rPr>
              <a:t>Chairman of the Scientific Office</a:t>
            </a:r>
            <a:br>
              <a:rPr lang="en-GB" sz="2000" dirty="0">
                <a:solidFill>
                  <a:srgbClr val="00277D"/>
                </a:solidFill>
              </a:rPr>
            </a:br>
            <a:endParaRPr lang="en-GB" sz="2000" dirty="0">
              <a:solidFill>
                <a:srgbClr val="00277D"/>
              </a:solidFill>
            </a:endParaRPr>
          </a:p>
          <a:p>
            <a:pPr>
              <a:buFontTx/>
              <a:buChar char="-"/>
              <a:tabLst>
                <a:tab pos="-914400" algn="l"/>
              </a:tabLst>
            </a:pPr>
            <a:r>
              <a:rPr lang="en-GB" sz="2800" dirty="0">
                <a:solidFill>
                  <a:srgbClr val="00277D"/>
                </a:solidFill>
              </a:rPr>
              <a:t>EBU members</a:t>
            </a:r>
          </a:p>
          <a:p>
            <a:pPr lvl="1">
              <a:buFontTx/>
              <a:buChar char="-"/>
              <a:tabLst>
                <a:tab pos="-914400" algn="l"/>
              </a:tabLst>
            </a:pPr>
            <a:r>
              <a:rPr lang="en-GB" sz="2000" b="1" dirty="0">
                <a:solidFill>
                  <a:srgbClr val="00277D"/>
                </a:solidFill>
              </a:rPr>
              <a:t>M. Rauchenwald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GB" sz="2000" dirty="0">
                <a:solidFill>
                  <a:srgbClr val="00277D"/>
                </a:solidFill>
              </a:rPr>
              <a:t>President</a:t>
            </a:r>
            <a:br>
              <a:rPr lang="en-GB" sz="2000" dirty="0">
                <a:solidFill>
                  <a:srgbClr val="00277D"/>
                </a:solidFill>
              </a:rPr>
            </a:br>
            <a:r>
              <a:rPr lang="en-US" sz="2000" b="1" dirty="0">
                <a:solidFill>
                  <a:srgbClr val="00277D"/>
                </a:solidFill>
              </a:rPr>
              <a:t>A. Chkhotua - </a:t>
            </a:r>
            <a:r>
              <a:rPr lang="en-GB" sz="2000" dirty="0">
                <a:solidFill>
                  <a:srgbClr val="00277D"/>
                </a:solidFill>
              </a:rPr>
              <a:t>Chair Accreditation Committee</a:t>
            </a:r>
          </a:p>
          <a:p>
            <a:pPr lvl="1">
              <a:buFontTx/>
              <a:buChar char="-"/>
              <a:tabLst>
                <a:tab pos="-914400" algn="l"/>
              </a:tabLst>
            </a:pPr>
            <a:r>
              <a:rPr lang="en-GB" sz="2000" b="1" dirty="0">
                <a:solidFill>
                  <a:srgbClr val="00277D"/>
                </a:solidFill>
              </a:rPr>
              <a:t>M. Dimmen - </a:t>
            </a:r>
            <a:r>
              <a:rPr lang="en-GB" sz="2000" dirty="0">
                <a:solidFill>
                  <a:srgbClr val="00277D"/>
                </a:solidFill>
              </a:rPr>
              <a:t>Chair Examination Committee</a:t>
            </a:r>
            <a:br>
              <a:rPr lang="en-GB" sz="2000" dirty="0">
                <a:solidFill>
                  <a:srgbClr val="00277D"/>
                </a:solidFill>
              </a:rPr>
            </a:br>
            <a:r>
              <a:rPr lang="en-GB" sz="2000" dirty="0">
                <a:solidFill>
                  <a:srgbClr val="00277D"/>
                </a:solidFill>
              </a:rPr>
              <a:t> 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277D"/>
                </a:solidFill>
              </a:rPr>
              <a:t> </a:t>
            </a:r>
            <a:endParaRPr lang="en-GB" sz="2800" dirty="0">
              <a:solidFill>
                <a:srgbClr val="0027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09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08" y="2576767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21" y="6348988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34CB6F-2B7C-4443-BF92-24519CFC80BE}"/>
              </a:ext>
            </a:extLst>
          </p:cNvPr>
          <p:cNvSpPr txBox="1"/>
          <p:nvPr/>
        </p:nvSpPr>
        <p:spPr>
          <a:xfrm>
            <a:off x="3871957" y="3370384"/>
            <a:ext cx="46959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Brouwers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EU-ACME – key functions: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6440406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335360" y="1227884"/>
            <a:ext cx="11377264" cy="5057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Tracking Educational Activities</a:t>
            </a:r>
            <a:r>
              <a:rPr lang="en-GB" sz="2400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Medical practitioners in urology can keep track of their educational activities, regardless of where they practice or participate in accredited activities.</a:t>
            </a: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Validation</a:t>
            </a:r>
            <a:r>
              <a:rPr lang="en-GB" sz="2400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EU-ACME validates the activities registered by its members, ensuring they meet certain standards.</a:t>
            </a: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Interprofessional Accreditation</a:t>
            </a:r>
            <a:r>
              <a:rPr lang="en-GB" sz="2400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They provide accreditation for CME/CNE events and Distance Learning materials, ensuring they are of high quality.</a:t>
            </a: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Improvement</a:t>
            </a:r>
            <a:r>
              <a:rPr lang="en-GB" sz="2400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EU-ACME helps improve the quality of CME/CNE in urology.</a:t>
            </a:r>
          </a:p>
          <a:p>
            <a:pPr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for Societies</a:t>
            </a:r>
            <a:r>
              <a:rPr lang="en-GB" sz="2400" kern="100" dirty="0">
                <a:solidFill>
                  <a:srgbClr val="0027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They assist national and international urological societies in implementing, promoting, and organizing CME/CNE/CPD credit systems among European medical professionals.</a:t>
            </a:r>
          </a:p>
          <a:p>
            <a:pPr marL="0" indent="0">
              <a:buNone/>
            </a:pPr>
            <a:r>
              <a:rPr lang="en-GB" dirty="0">
                <a:solidFill>
                  <a:srgbClr val="00277D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6230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MEMBERSHIP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7" y="6413554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410387" y="184363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822193" y="2430493"/>
            <a:ext cx="3401599" cy="35154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Agreements</a:t>
            </a:r>
            <a:r>
              <a:rPr lang="en-GB" sz="2000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GB" sz="2000" dirty="0">
              <a:solidFill>
                <a:srgbClr val="00277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National Urological Societies from:</a:t>
            </a:r>
            <a:r>
              <a:rPr lang="en-GB" sz="2000" b="1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Estonia, the Netherlands, Poland</a:t>
            </a:r>
            <a:endParaRPr lang="en-GB" sz="2000" dirty="0">
              <a:solidFill>
                <a:srgbClr val="00277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International Urological Societies: </a:t>
            </a:r>
            <a:r>
              <a:rPr lang="en-GB" sz="2000" b="1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EAU, EAUN, ESPU </a:t>
            </a:r>
            <a:r>
              <a:rPr lang="en-GB" sz="2000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en-GB" sz="2000" b="1" dirty="0">
                <a:solidFill>
                  <a:srgbClr val="0027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ICS</a:t>
            </a:r>
            <a:endParaRPr lang="en-GB" sz="2000" dirty="0">
              <a:solidFill>
                <a:srgbClr val="00277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277D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2161789-7D13-4B1B-BBD4-ACDD50EA75B2}"/>
              </a:ext>
            </a:extLst>
          </p:cNvPr>
          <p:cNvSpPr>
            <a:spLocks noGrp="1"/>
          </p:cNvSpPr>
          <p:nvPr/>
        </p:nvSpPr>
        <p:spPr>
          <a:xfrm>
            <a:off x="479376" y="1312422"/>
            <a:ext cx="10657183" cy="52849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solidFill>
                  <a:srgbClr val="00277D"/>
                </a:solidFill>
              </a:rPr>
              <a:t>Total number of EU-ACME members as of January 2025 – </a:t>
            </a:r>
            <a:r>
              <a:rPr lang="en-GB" sz="2800" b="1" dirty="0">
                <a:solidFill>
                  <a:srgbClr val="00277D"/>
                </a:solidFill>
              </a:rPr>
              <a:t>19.500</a:t>
            </a:r>
            <a:endParaRPr lang="en-GB" sz="2800" dirty="0">
              <a:solidFill>
                <a:srgbClr val="00277D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181895"/>
              </p:ext>
            </p:extLst>
          </p:nvPr>
        </p:nvGraphicFramePr>
        <p:xfrm>
          <a:off x="4223792" y="1589658"/>
          <a:ext cx="6187315" cy="4863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2435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6892DE-D0BD-2967-6193-7FF873FE2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7920-B3E0-5AF1-C819-437543B67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MEMBERSHIP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C73E9E-8D12-AB89-8712-19949632C4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770" y="6408212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413EB4-F1D3-168F-EDBB-5C6ACE36D1C1}"/>
              </a:ext>
            </a:extLst>
          </p:cNvPr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19E6632-6895-C795-FFBB-E22F0C868FDE}"/>
              </a:ext>
            </a:extLst>
          </p:cNvPr>
          <p:cNvSpPr>
            <a:spLocks noGrp="1"/>
          </p:cNvSpPr>
          <p:nvPr/>
        </p:nvSpPr>
        <p:spPr>
          <a:xfrm>
            <a:off x="2410387" y="184363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587964-0787-8A09-60F1-FE17794DE3E2}"/>
              </a:ext>
            </a:extLst>
          </p:cNvPr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B88E04-67A8-291C-3D13-78E310C1C1AB}"/>
              </a:ext>
            </a:extLst>
          </p:cNvPr>
          <p:cNvSpPr>
            <a:spLocks noGrp="1"/>
          </p:cNvSpPr>
          <p:nvPr/>
        </p:nvSpPr>
        <p:spPr>
          <a:xfrm>
            <a:off x="839416" y="3140968"/>
            <a:ext cx="3829629" cy="1433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00277D"/>
                </a:solidFill>
              </a:rPr>
              <a:t>EU-ACME EAU - 8680</a:t>
            </a:r>
          </a:p>
          <a:p>
            <a:r>
              <a:rPr lang="fr-FR" sz="2000" dirty="0">
                <a:solidFill>
                  <a:srgbClr val="00277D"/>
                </a:solidFill>
              </a:rPr>
              <a:t>EU-ACME EAU J - 6591</a:t>
            </a:r>
          </a:p>
          <a:p>
            <a:r>
              <a:rPr lang="fr-FR" sz="2000" dirty="0">
                <a:solidFill>
                  <a:srgbClr val="00277D"/>
                </a:solidFill>
              </a:rPr>
              <a:t>EU-ACNE EAUN - 2760</a:t>
            </a:r>
          </a:p>
          <a:p>
            <a:r>
              <a:rPr lang="fr-FR" sz="2000" dirty="0">
                <a:solidFill>
                  <a:srgbClr val="00277D"/>
                </a:solidFill>
              </a:rPr>
              <a:t>EU-ACME non-EAU - 629</a:t>
            </a:r>
          </a:p>
          <a:p>
            <a:endParaRPr lang="fr-FR" sz="2000" dirty="0">
              <a:solidFill>
                <a:srgbClr val="00277D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2814A1C-47B9-69A4-0A5A-B04537A6DF6D}"/>
              </a:ext>
            </a:extLst>
          </p:cNvPr>
          <p:cNvSpPr>
            <a:spLocks noGrp="1"/>
          </p:cNvSpPr>
          <p:nvPr/>
        </p:nvSpPr>
        <p:spPr>
          <a:xfrm>
            <a:off x="551385" y="1312423"/>
            <a:ext cx="10657184" cy="4379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solidFill>
                  <a:srgbClr val="00277D"/>
                </a:solidFill>
              </a:rPr>
              <a:t>Total number of EU-ACME members in 2024 included:</a:t>
            </a:r>
            <a:endParaRPr lang="fr-FR" sz="2800" dirty="0">
              <a:solidFill>
                <a:srgbClr val="00277D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77D"/>
              </a:solidFill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04399C15-E29C-FDE2-026A-CF924FFA1C5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82533773"/>
                  </p:ext>
                </p:extLst>
              </p:nvPr>
            </p:nvGraphicFramePr>
            <p:xfrm>
              <a:off x="4799856" y="2118750"/>
              <a:ext cx="5400600" cy="397454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04399C15-E29C-FDE2-026A-CF924FFA1C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99856" y="2118750"/>
                <a:ext cx="5400600" cy="397454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765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CME/CNE/CPD ACTIVITES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7" y="6405449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911424" y="1383286"/>
            <a:ext cx="10369152" cy="5057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rgbClr val="00277D"/>
                </a:solidFill>
              </a:rPr>
              <a:t>The total number of registered CME/CNE/CPD activities in the EU-ACME database in 2024 is </a:t>
            </a:r>
            <a:r>
              <a:rPr lang="en-GB" sz="2400" b="1" dirty="0">
                <a:solidFill>
                  <a:srgbClr val="00277D"/>
                </a:solidFill>
              </a:rPr>
              <a:t>1.640</a:t>
            </a:r>
            <a:r>
              <a:rPr lang="en-GB" sz="2400" dirty="0">
                <a:solidFill>
                  <a:srgbClr val="00277D"/>
                </a:solidFill>
              </a:rPr>
              <a:t> including </a:t>
            </a:r>
            <a:r>
              <a:rPr lang="en-GB" sz="2400" b="1" dirty="0">
                <a:solidFill>
                  <a:srgbClr val="00277D"/>
                </a:solidFill>
              </a:rPr>
              <a:t>524 CME, 10 CNE </a:t>
            </a:r>
            <a:r>
              <a:rPr lang="en-GB" sz="2400" dirty="0">
                <a:solidFill>
                  <a:srgbClr val="00277D"/>
                </a:solidFill>
              </a:rPr>
              <a:t>and </a:t>
            </a:r>
            <a:r>
              <a:rPr lang="en-GB" sz="2400" b="1" dirty="0">
                <a:solidFill>
                  <a:srgbClr val="00277D"/>
                </a:solidFill>
              </a:rPr>
              <a:t>1.106 CPD </a:t>
            </a:r>
            <a:r>
              <a:rPr lang="en-GB" sz="2400" dirty="0">
                <a:solidFill>
                  <a:srgbClr val="00277D"/>
                </a:solidFill>
              </a:rPr>
              <a:t>activities.</a:t>
            </a:r>
          </a:p>
          <a:p>
            <a:pPr marL="0" indent="0">
              <a:buNone/>
            </a:pPr>
            <a:r>
              <a:rPr lang="en-GB" sz="1800" i="1" dirty="0">
                <a:solidFill>
                  <a:srgbClr val="00277D"/>
                </a:solidFill>
              </a:rPr>
              <a:t>From the total of </a:t>
            </a:r>
            <a:r>
              <a:rPr lang="en-GB" sz="1800" b="1" i="1" dirty="0">
                <a:solidFill>
                  <a:srgbClr val="00277D"/>
                </a:solidFill>
              </a:rPr>
              <a:t>524</a:t>
            </a:r>
            <a:r>
              <a:rPr lang="en-GB" sz="1800" i="1" dirty="0">
                <a:solidFill>
                  <a:srgbClr val="00277D"/>
                </a:solidFill>
              </a:rPr>
              <a:t> CME activities, </a:t>
            </a:r>
            <a:r>
              <a:rPr lang="en-GB" sz="1800" b="1" i="1" dirty="0">
                <a:solidFill>
                  <a:srgbClr val="00277D"/>
                </a:solidFill>
              </a:rPr>
              <a:t>72</a:t>
            </a:r>
            <a:r>
              <a:rPr lang="en-GB" sz="1800" i="1" dirty="0">
                <a:solidFill>
                  <a:srgbClr val="00277D"/>
                </a:solidFill>
              </a:rPr>
              <a:t> were accredited within the EU-ACME programme.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907945"/>
              </p:ext>
            </p:extLst>
          </p:nvPr>
        </p:nvGraphicFramePr>
        <p:xfrm>
          <a:off x="2639616" y="2816798"/>
          <a:ext cx="7182338" cy="365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112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CME/CNE/CPD ACTIVITES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6427668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6602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551384" y="1241659"/>
            <a:ext cx="11233248" cy="5057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Continuing Medical Education (CME)/Continuing Nursing Education (CNE)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CME/CNE activities aim to keep medical professionals updated with essential and relevant information to enhance their practice. Successful CME/CNE programs are designed based on educational principles that promote: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Knowledge Acquisition: 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Ensuring practitioners gain up-to-date knowledge.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Efficiency: 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Streamlining processes to make learning more effective.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Professional Integrity: 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Upholding high standards of practice.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Ethical Standards: </a:t>
            </a: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Adhering to ethical guidelines in medical practice.</a:t>
            </a:r>
          </a:p>
          <a:p>
            <a:pPr marL="0" indent="0">
              <a:buNone/>
            </a:pPr>
            <a:endParaRPr lang="en-GB" sz="1600" b="1" dirty="0">
              <a:solidFill>
                <a:srgbClr val="00277D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400" b="1" i="1" dirty="0">
                <a:solidFill>
                  <a:srgbClr val="00277D"/>
                </a:solidFill>
                <a:latin typeface="Open Sans" panose="020B0606030504020204" pitchFamily="34" charset="0"/>
              </a:rPr>
              <a:t>Example of CME/CNE activities</a:t>
            </a:r>
            <a:r>
              <a:rPr lang="en-GB" sz="1400" i="1" dirty="0">
                <a:solidFill>
                  <a:srgbClr val="00277D"/>
                </a:solidFill>
                <a:latin typeface="Open Sans" panose="020B0606030504020204" pitchFamily="34" charset="0"/>
              </a:rPr>
              <a:t>: workshop, congress, course, e-learning, seminar, etc.</a:t>
            </a:r>
          </a:p>
          <a:p>
            <a:pPr marL="0" indent="0">
              <a:buNone/>
            </a:pPr>
            <a:endParaRPr lang="en-GB" sz="2000" dirty="0">
              <a:solidFill>
                <a:srgbClr val="00277D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277D"/>
                </a:solidFill>
                <a:latin typeface="Open Sans" panose="020B0606030504020204" pitchFamily="34" charset="0"/>
              </a:rPr>
              <a:t>Continuing Professional Development (CPD)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277D"/>
                </a:solidFill>
                <a:latin typeface="Open Sans" panose="020B0606030504020204" pitchFamily="34" charset="0"/>
              </a:rPr>
              <a:t>CPD involves the ongoing process of maintaining, improving, and broadening knowledge and skills. It also encompasses the development of professional qualities necessary for the execution of duties throughout a practitioner's career.</a:t>
            </a:r>
          </a:p>
          <a:p>
            <a:pPr marL="0" indent="0">
              <a:buNone/>
            </a:pPr>
            <a:endParaRPr lang="en-GB" sz="1600" dirty="0">
              <a:solidFill>
                <a:srgbClr val="00277D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400" b="1" i="1" dirty="0">
                <a:solidFill>
                  <a:srgbClr val="00277D"/>
                </a:solidFill>
                <a:latin typeface="Open Sans" panose="020B0606030504020204" pitchFamily="34" charset="0"/>
              </a:rPr>
              <a:t>Examples of CPD activities:</a:t>
            </a:r>
            <a:r>
              <a:rPr lang="en-GB" sz="1400" i="1" dirty="0">
                <a:solidFill>
                  <a:srgbClr val="00277D"/>
                </a:solidFill>
                <a:latin typeface="Open Sans" panose="020B0606030504020204" pitchFamily="34" charset="0"/>
              </a:rPr>
              <a:t> presentation, article, lecture, teaching activities, committee member, etc.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800" b="1" i="1" dirty="0">
                <a:solidFill>
                  <a:srgbClr val="00277D"/>
                </a:solidFill>
                <a:latin typeface="Open Sans" panose="020B0606030504020204" pitchFamily="34" charset="0"/>
              </a:rPr>
              <a:t>These activities collectively ensure that medical professionals are well-equipped to provide the highest quality of care and continue to advance in their fields.</a:t>
            </a:r>
          </a:p>
        </p:txBody>
      </p:sp>
    </p:spTree>
    <p:extLst>
      <p:ext uri="{BB962C8B-B14F-4D97-AF65-F5344CB8AC3E}">
        <p14:creationId xmlns:p14="http://schemas.microsoft.com/office/powerpoint/2010/main" val="357500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CREDIT REGISTRATION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438" y="6383910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23065" y="1166019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2025989" y="1383286"/>
            <a:ext cx="8136904" cy="5057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277D"/>
                </a:solidFill>
              </a:rPr>
              <a:t>In 2024, </a:t>
            </a:r>
            <a:r>
              <a:rPr lang="en-GB" sz="2000" b="1" dirty="0">
                <a:solidFill>
                  <a:srgbClr val="00277D"/>
                </a:solidFill>
              </a:rPr>
              <a:t>7.757</a:t>
            </a:r>
            <a:r>
              <a:rPr lang="en-GB" sz="2000" dirty="0">
                <a:solidFill>
                  <a:srgbClr val="00277D"/>
                </a:solidFill>
              </a:rPr>
              <a:t> EU-ACME members, making up </a:t>
            </a:r>
            <a:r>
              <a:rPr lang="en-GB" sz="2000" b="1" dirty="0">
                <a:solidFill>
                  <a:srgbClr val="00277D"/>
                </a:solidFill>
              </a:rPr>
              <a:t>43%</a:t>
            </a:r>
            <a:r>
              <a:rPr lang="en-GB" sz="2000" dirty="0">
                <a:solidFill>
                  <a:srgbClr val="00277D"/>
                </a:solidFill>
              </a:rPr>
              <a:t> of the total, registered their CME/CPD credits in their online portfolios</a:t>
            </a:r>
          </a:p>
          <a:p>
            <a:pPr marL="0" indent="0">
              <a:buNone/>
            </a:pPr>
            <a:endParaRPr lang="en-GB" sz="2000" dirty="0">
              <a:solidFill>
                <a:srgbClr val="00277D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277D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DAA4951-447B-D23B-44BE-A9B7D169BC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1742418"/>
              </p:ext>
            </p:extLst>
          </p:nvPr>
        </p:nvGraphicFramePr>
        <p:xfrm>
          <a:off x="1902325" y="4662753"/>
          <a:ext cx="7125652" cy="211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100-0000691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424484"/>
              </p:ext>
            </p:extLst>
          </p:nvPr>
        </p:nvGraphicFramePr>
        <p:xfrm>
          <a:off x="2567609" y="2029037"/>
          <a:ext cx="6481025" cy="26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53279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44" y="139198"/>
            <a:ext cx="8228013" cy="1433512"/>
          </a:xfrm>
        </p:spPr>
        <p:txBody>
          <a:bodyPr/>
          <a:lstStyle/>
          <a:p>
            <a:r>
              <a:rPr lang="en-GB" b="1" dirty="0">
                <a:solidFill>
                  <a:srgbClr val="00277D"/>
                </a:solidFill>
              </a:rPr>
              <a:t>MCQs ONLINE</a:t>
            </a:r>
            <a:br>
              <a:rPr lang="en-GB" dirty="0">
                <a:latin typeface="VAGRounded BT" pitchFamily="34" charset="0"/>
              </a:rPr>
            </a:br>
            <a:endParaRPr lang="en-GB" b="1" dirty="0">
              <a:solidFill>
                <a:srgbClr val="00277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794" y="6409755"/>
            <a:ext cx="1619672" cy="27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>
            <a:spLocks noGrp="1"/>
          </p:cNvSpPr>
          <p:nvPr/>
        </p:nvSpPr>
        <p:spPr>
          <a:xfrm>
            <a:off x="2123065" y="1772817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2063552" y="1803470"/>
            <a:ext cx="792088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2135560" y="1135368"/>
            <a:ext cx="8083997" cy="45566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77D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1730374" y="1461461"/>
            <a:ext cx="2884985" cy="3013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The total number of answered MCQs published in the European Urology Journal in </a:t>
            </a:r>
            <a:r>
              <a:rPr lang="en-GB" sz="1800" b="1" dirty="0">
                <a:solidFill>
                  <a:srgbClr val="00277D"/>
                </a:solidFill>
                <a:ea typeface="Times New Roman" panose="02020603050405020304" pitchFamily="18" charset="0"/>
              </a:rPr>
              <a:t>2024</a:t>
            </a: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 is </a:t>
            </a:r>
            <a:r>
              <a:rPr lang="en-GB" sz="1800" b="1" dirty="0">
                <a:solidFill>
                  <a:srgbClr val="00277D"/>
                </a:solidFill>
                <a:ea typeface="Times New Roman" panose="02020603050405020304" pitchFamily="18" charset="0"/>
              </a:rPr>
              <a:t>1.977</a:t>
            </a: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The total number of answered correctly MCQs is </a:t>
            </a:r>
            <a:r>
              <a:rPr lang="en-GB" sz="1800" b="1" dirty="0">
                <a:solidFill>
                  <a:srgbClr val="00277D"/>
                </a:solidFill>
                <a:ea typeface="Times New Roman" panose="02020603050405020304" pitchFamily="18" charset="0"/>
              </a:rPr>
              <a:t>1438,</a:t>
            </a: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 including </a:t>
            </a:r>
            <a:r>
              <a:rPr lang="en-GB" sz="1800" b="1" dirty="0">
                <a:solidFill>
                  <a:srgbClr val="00277D"/>
                </a:solidFill>
                <a:ea typeface="Times New Roman" panose="02020603050405020304" pitchFamily="18" charset="0"/>
              </a:rPr>
              <a:t>1143</a:t>
            </a:r>
            <a:r>
              <a:rPr lang="en-GB" sz="1800" dirty="0">
                <a:solidFill>
                  <a:srgbClr val="00277D"/>
                </a:solidFill>
                <a:ea typeface="Times New Roman" panose="02020603050405020304" pitchFamily="18" charset="0"/>
              </a:rPr>
              <a:t> answered by EU-ACME Junior Members.</a:t>
            </a:r>
            <a:endParaRPr lang="en-GB" sz="1800" dirty="0">
              <a:solidFill>
                <a:srgbClr val="00277D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100730"/>
              </p:ext>
            </p:extLst>
          </p:nvPr>
        </p:nvGraphicFramePr>
        <p:xfrm>
          <a:off x="4655841" y="1024393"/>
          <a:ext cx="5824817" cy="4117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3495830-001F-774E-95DE-961044985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125330"/>
              </p:ext>
            </p:extLst>
          </p:nvPr>
        </p:nvGraphicFramePr>
        <p:xfrm>
          <a:off x="1860023" y="5252381"/>
          <a:ext cx="6984776" cy="143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1156722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7737</TotalTime>
  <Words>1503</Words>
  <Application>Microsoft Office PowerPoint</Application>
  <PresentationFormat>Widescreen</PresentationFormat>
  <Paragraphs>221</Paragraphs>
  <Slides>20</Slides>
  <Notes>12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Symbol</vt:lpstr>
      <vt:lpstr>Times New Roman</vt:lpstr>
      <vt:lpstr>VAGRounded BT</vt:lpstr>
      <vt:lpstr>Standaardontwerp</vt:lpstr>
      <vt:lpstr>EU-ACME  EBU Board Meeting 10 May 2025</vt:lpstr>
      <vt:lpstr>EU-ACME Committee</vt:lpstr>
      <vt:lpstr>EU-ACME – key functions:</vt:lpstr>
      <vt:lpstr>MEMBERSHIP</vt:lpstr>
      <vt:lpstr>MEMBERSHIP</vt:lpstr>
      <vt:lpstr>CME/CNE/CPD ACTIVITES</vt:lpstr>
      <vt:lpstr>CME/CNE/CPD ACTIVITES</vt:lpstr>
      <vt:lpstr>CREDIT REGISTRATION</vt:lpstr>
      <vt:lpstr>MCQs ONLINE </vt:lpstr>
      <vt:lpstr>MCQs ONLINE </vt:lpstr>
      <vt:lpstr>MCQs ONLINE </vt:lpstr>
      <vt:lpstr>ESU Courses Pre-&amp;Post test</vt:lpstr>
      <vt:lpstr>EU-ACME digital card</vt:lpstr>
      <vt:lpstr>JOINT ACTIVITIES</vt:lpstr>
      <vt:lpstr>How FEBU may become  an EU-ACME Member</vt:lpstr>
      <vt:lpstr>Ways FEBU Can Collect CME/CPD Credits</vt:lpstr>
      <vt:lpstr>How EU-ACME Will Facilitate Re-evaluation of FEBU</vt:lpstr>
      <vt:lpstr>EU-ACME MyCME/CNE</vt:lpstr>
      <vt:lpstr>How National Society Can Help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beata</dc:creator>
  <cp:lastModifiedBy>Beata Adamczyk</cp:lastModifiedBy>
  <cp:revision>212</cp:revision>
  <cp:lastPrinted>2021-10-06T11:48:41Z</cp:lastPrinted>
  <dcterms:created xsi:type="dcterms:W3CDTF">2008-09-10T10:23:17Z</dcterms:created>
  <dcterms:modified xsi:type="dcterms:W3CDTF">2025-05-07T06:47:39Z</dcterms:modified>
</cp:coreProperties>
</file>