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8"/>
  </p:notesMasterIdLst>
  <p:sldIdLst>
    <p:sldId id="256" r:id="rId4"/>
    <p:sldId id="272" r:id="rId5"/>
    <p:sldId id="279" r:id="rId6"/>
    <p:sldId id="280" r:id="rId7"/>
    <p:sldId id="281" r:id="rId8"/>
    <p:sldId id="259" r:id="rId9"/>
    <p:sldId id="260" r:id="rId10"/>
    <p:sldId id="261" r:id="rId11"/>
    <p:sldId id="263" r:id="rId12"/>
    <p:sldId id="283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7"/>
    <p:restoredTop sz="94593"/>
  </p:normalViewPr>
  <p:slideViewPr>
    <p:cSldViewPr snapToGrid="0">
      <p:cViewPr varScale="1">
        <p:scale>
          <a:sx n="117" d="100"/>
          <a:sy n="117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nl-NL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6E39495-DA77-45DC-B02A-A6187DE6F943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223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732F65E-A3A3-4168-A650-E3CFC5BBD7A5}" type="slidenum">
              <a:rPr lang="en-US" sz="1200" b="0" strike="noStrike" spc="-1">
                <a:latin typeface="Times New Roman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05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D9EB"/>
            </a:gs>
            <a:gs pos="100000">
              <a:srgbClr val="F2F2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endParaRPr lang="nl-NL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nl-NL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257F326-9116-4B90-B346-820AE5DCE756}" type="datetime">
              <a:rPr lang="nl-NL" sz="1200" b="0" strike="noStrike" spc="-1">
                <a:solidFill>
                  <a:srgbClr val="8B8B8B"/>
                </a:solidFill>
                <a:latin typeface="Calibri"/>
              </a:rPr>
              <a:t>15-5-2025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8C1DFB2-ACC7-4F48-847E-EEDA30470E0E}" type="slidenum">
              <a:rPr lang="nl-N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D9EB"/>
            </a:gs>
            <a:gs pos="100000">
              <a:srgbClr val="F2F2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41D6105-417E-434C-B3D2-1AC575603E43}" type="datetime">
              <a:rPr lang="nl-NL" sz="1200" b="0" strike="noStrike" spc="-1">
                <a:solidFill>
                  <a:srgbClr val="8B8B8B"/>
                </a:solidFill>
                <a:latin typeface="Calibri"/>
              </a:rPr>
              <a:t>15-5-2025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CA42792-2BC5-4701-84D2-93B1FFE1CFF6}" type="slidenum">
              <a:rPr lang="nl-N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nl-NL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D9EB"/>
            </a:gs>
            <a:gs pos="100000">
              <a:srgbClr val="F2F2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5BE6A58-13D7-44EE-8D6F-A59E4D636F0C}" type="datetime">
              <a:rPr lang="nl-NL" sz="1200" b="0" strike="noStrike" spc="-1">
                <a:solidFill>
                  <a:srgbClr val="8B8B8B"/>
                </a:solidFill>
                <a:latin typeface="Calibri"/>
              </a:rPr>
              <a:t>15-5-2025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CE5C509-34DC-4B4B-9876-43804D6C36B9}" type="slidenum">
              <a:rPr lang="nl-N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8" descr="A doctor holding a clipboard and a medical chart&#10;&#10;AI-generated content may be incorrect."/>
          <p:cNvPicPr/>
          <p:nvPr/>
        </p:nvPicPr>
        <p:blipFill>
          <a:blip r:embed="rId2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20880"/>
            <a:ext cx="9143640" cy="6836760"/>
          </a:xfrm>
          <a:prstGeom prst="rect">
            <a:avLst/>
          </a:prstGeom>
          <a:ln w="0">
            <a:noFill/>
          </a:ln>
        </p:spPr>
      </p:pic>
      <p:pic>
        <p:nvPicPr>
          <p:cNvPr id="130" name="Content Placeholder 6"/>
          <p:cNvPicPr/>
          <p:nvPr/>
        </p:nvPicPr>
        <p:blipFill>
          <a:blip r:embed="rId4"/>
          <a:stretch/>
        </p:blipFill>
        <p:spPr>
          <a:xfrm>
            <a:off x="1547640" y="548640"/>
            <a:ext cx="5481000" cy="2079360"/>
          </a:xfrm>
          <a:prstGeom prst="rect">
            <a:avLst/>
          </a:prstGeom>
          <a:ln w="0">
            <a:noFill/>
          </a:ln>
        </p:spPr>
      </p:pic>
      <p:sp>
        <p:nvSpPr>
          <p:cNvPr id="131" name="Rectangle 3"/>
          <p:cNvSpPr/>
          <p:nvPr/>
        </p:nvSpPr>
        <p:spPr>
          <a:xfrm>
            <a:off x="107640" y="6126120"/>
            <a:ext cx="8856720" cy="45360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32" name="Picture 4"/>
          <p:cNvPicPr/>
          <p:nvPr/>
        </p:nvPicPr>
        <p:blipFill>
          <a:blip r:embed="rId5"/>
          <a:stretch/>
        </p:blipFill>
        <p:spPr>
          <a:xfrm>
            <a:off x="7524360" y="6277680"/>
            <a:ext cx="1298160" cy="481320"/>
          </a:xfrm>
          <a:prstGeom prst="rect">
            <a:avLst/>
          </a:prstGeom>
          <a:ln w="0">
            <a:noFill/>
          </a:ln>
        </p:spPr>
      </p:pic>
      <p:sp>
        <p:nvSpPr>
          <p:cNvPr id="133" name="Title 2"/>
          <p:cNvSpPr txBox="1"/>
          <p:nvPr/>
        </p:nvSpPr>
        <p:spPr>
          <a:xfrm>
            <a:off x="734760" y="59472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nl-NL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Content Placeholder 3"/>
          <p:cNvSpPr/>
          <p:nvPr/>
        </p:nvSpPr>
        <p:spPr>
          <a:xfrm>
            <a:off x="734400" y="2766600"/>
            <a:ext cx="8229240" cy="341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879"/>
              </a:spcBef>
              <a:tabLst>
                <a:tab pos="0" algn="l"/>
              </a:tabLst>
            </a:pPr>
            <a:r>
              <a:rPr lang="nl-NL" sz="4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Accreditation Committee</a:t>
            </a:r>
            <a:endParaRPr lang="ru-RU" sz="44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nl-NL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Archil Chkhotua</a:t>
            </a:r>
            <a:r>
              <a:rPr lang="en-150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nl-NL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Chairman</a:t>
            </a:r>
            <a:endParaRPr lang="en-150" sz="2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150" sz="2000" i="1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ts val="400"/>
              </a:spcBef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Meeting 9-10 May</a:t>
            </a:r>
            <a:r>
              <a:rPr lang="en-US" sz="2000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  <a:br>
              <a:rPr lang="en-US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Cork, Ireland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4E97D-4903-31EB-DC93-D196CD6AB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>
            <a:extLst>
              <a:ext uri="{FF2B5EF4-FFF2-40B4-BE49-F238E27FC236}">
                <a16:creationId xmlns:a16="http://schemas.microsoft.com/office/drawing/2014/main" id="{51F6D051-B8DE-154A-1FDA-2EC609E1F65D}"/>
              </a:ext>
            </a:extLst>
          </p:cNvPr>
          <p:cNvSpPr/>
          <p:nvPr/>
        </p:nvSpPr>
        <p:spPr>
          <a:xfrm>
            <a:off x="395640" y="116640"/>
            <a:ext cx="8228880" cy="63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</a:pPr>
            <a:endParaRPr lang="ru-RU" sz="4000" b="1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1" name="Content Placeholder 2">
            <a:extLst>
              <a:ext uri="{FF2B5EF4-FFF2-40B4-BE49-F238E27FC236}">
                <a16:creationId xmlns:a16="http://schemas.microsoft.com/office/drawing/2014/main" id="{9E352159-B21B-F0A6-B157-5CEE7CA6DFCA}"/>
              </a:ext>
            </a:extLst>
          </p:cNvPr>
          <p:cNvSpPr/>
          <p:nvPr/>
        </p:nvSpPr>
        <p:spPr>
          <a:xfrm>
            <a:off x="179640" y="1124640"/>
            <a:ext cx="8712360" cy="460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endParaRPr lang="ru-RU" sz="24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2" name="Rectangle 3">
            <a:extLst>
              <a:ext uri="{FF2B5EF4-FFF2-40B4-BE49-F238E27FC236}">
                <a16:creationId xmlns:a16="http://schemas.microsoft.com/office/drawing/2014/main" id="{6612CEB7-C055-518C-EF11-6FE42BB24571}"/>
              </a:ext>
            </a:extLst>
          </p:cNvPr>
          <p:cNvSpPr/>
          <p:nvPr/>
        </p:nvSpPr>
        <p:spPr>
          <a:xfrm>
            <a:off x="107640" y="6126120"/>
            <a:ext cx="8856360" cy="45000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73" name="Picture 4">
            <a:extLst>
              <a:ext uri="{FF2B5EF4-FFF2-40B4-BE49-F238E27FC236}">
                <a16:creationId xmlns:a16="http://schemas.microsoft.com/office/drawing/2014/main" id="{2D4B77C2-C624-D20F-AB42-A3D605577B9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524360" y="6277680"/>
            <a:ext cx="1297800" cy="480960"/>
          </a:xfrm>
          <a:prstGeom prst="rect">
            <a:avLst/>
          </a:prstGeom>
          <a:ln w="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138043-5328-FD0B-285F-CBF568F74E29}"/>
              </a:ext>
            </a:extLst>
          </p:cNvPr>
          <p:cNvSpPr txBox="1"/>
          <p:nvPr/>
        </p:nvSpPr>
        <p:spPr>
          <a:xfrm>
            <a:off x="4392000" y="317548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Accreditation of scientific events</a:t>
            </a:r>
            <a:endParaRPr lang="nl-NL" sz="4000" b="1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5" name="Picture 5"/>
          <p:cNvPicPr/>
          <p:nvPr/>
        </p:nvPicPr>
        <p:blipFill>
          <a:blip r:embed="rId3"/>
          <a:stretch/>
        </p:blipFill>
        <p:spPr>
          <a:xfrm>
            <a:off x="519479" y="416132"/>
            <a:ext cx="4052521" cy="560342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500536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/>
          <p:nvPr/>
        </p:nvSpPr>
        <p:spPr>
          <a:xfrm>
            <a:off x="395640" y="294480"/>
            <a:ext cx="8496360" cy="63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Subspecialty certification</a:t>
            </a:r>
            <a:endParaRPr lang="nl-NL" sz="4000" b="1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1" name="Content Placeholder 2"/>
          <p:cNvSpPr/>
          <p:nvPr/>
        </p:nvSpPr>
        <p:spPr>
          <a:xfrm>
            <a:off x="179640" y="1124640"/>
            <a:ext cx="8712360" cy="460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 err="1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Oncourology</a:t>
            </a:r>
            <a:endParaRPr lang="en-US" sz="24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Urolithiasis</a:t>
            </a: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Female urology</a:t>
            </a: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Andrology</a:t>
            </a: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Reconstructive urology</a:t>
            </a: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Transplantation urology</a:t>
            </a: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 err="1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Neurourology</a:t>
            </a:r>
            <a:endParaRPr lang="en-US" sz="24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 urology</a:t>
            </a: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+mj-lt"/>
              <a:buAutoNum type="arabicPeriod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 functional urology</a:t>
            </a:r>
            <a:endParaRPr lang="ru-RU" sz="24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2" name="Rectangle 3"/>
          <p:cNvSpPr/>
          <p:nvPr/>
        </p:nvSpPr>
        <p:spPr>
          <a:xfrm>
            <a:off x="107640" y="6126120"/>
            <a:ext cx="8856360" cy="45000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73" name="Picture 4"/>
          <p:cNvPicPr/>
          <p:nvPr/>
        </p:nvPicPr>
        <p:blipFill>
          <a:blip r:embed="rId2"/>
          <a:stretch/>
        </p:blipFill>
        <p:spPr>
          <a:xfrm>
            <a:off x="7524360" y="6277680"/>
            <a:ext cx="1297800" cy="480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to check</a:t>
            </a:r>
            <a:endParaRPr lang="ru-RU" sz="4000" b="1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5" name="Content Placeholder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457920" indent="-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28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endParaRPr lang="ru-RU" sz="28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920" indent="-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28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 skills</a:t>
            </a:r>
            <a:endParaRPr lang="ru-RU" sz="28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920" indent="-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28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Scientific and educational activity</a:t>
            </a:r>
            <a:endParaRPr lang="ru-RU" sz="28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practice is at least 75% (majority) devoted to particular subspecialty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only FEBU title holders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1-2 subspecialties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 time from certification 5 years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 for 5 years 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en-US" sz="24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Subject to re-certification</a:t>
            </a:r>
            <a:endParaRPr lang="ru-RU" sz="24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6" name="Rectangle 3"/>
          <p:cNvSpPr/>
          <p:nvPr/>
        </p:nvSpPr>
        <p:spPr>
          <a:xfrm>
            <a:off x="107640" y="6126120"/>
            <a:ext cx="8856360" cy="45000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77" name="Picture 4"/>
          <p:cNvPicPr/>
          <p:nvPr/>
        </p:nvPicPr>
        <p:blipFill>
          <a:blip r:embed="rId2"/>
          <a:stretch/>
        </p:blipFill>
        <p:spPr>
          <a:xfrm>
            <a:off x="7524360" y="6277680"/>
            <a:ext cx="1297800" cy="480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/>
          <p:nvPr/>
        </p:nvSpPr>
        <p:spPr>
          <a:xfrm>
            <a:off x="539640" y="-100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process</a:t>
            </a:r>
            <a:endParaRPr lang="nl-NL" sz="4000" b="1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9" name="Content Placeholder 2"/>
          <p:cNvSpPr txBox="1"/>
          <p:nvPr/>
        </p:nvSpPr>
        <p:spPr>
          <a:xfrm>
            <a:off x="323640" y="1340640"/>
            <a:ext cx="8370360" cy="4553974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457920" indent="-457200">
              <a:lnSpc>
                <a:spcPct val="120000"/>
              </a:lnSpc>
              <a:spcBef>
                <a:spcPts val="400"/>
              </a:spcBef>
              <a:buClr>
                <a:srgbClr val="002C72"/>
              </a:buClr>
              <a:buFont typeface="+mj-lt"/>
              <a:buAutoNum type="arabicPeriod"/>
            </a:pPr>
            <a:r>
              <a:rPr lang="en-US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Necessary documents</a:t>
            </a:r>
            <a:endParaRPr lang="en-150" sz="2000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920" indent="-457200">
              <a:lnSpc>
                <a:spcPct val="120000"/>
              </a:lnSpc>
              <a:spcBef>
                <a:spcPts val="400"/>
              </a:spcBef>
              <a:buClr>
                <a:srgbClr val="002C72"/>
              </a:buClr>
              <a:buFont typeface="+mj-lt"/>
              <a:buAutoNum type="arabicPeriod"/>
            </a:pPr>
            <a:r>
              <a:rPr lang="en-US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Defining criteria for:</a:t>
            </a:r>
            <a:endParaRPr lang="nl-NL" sz="2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1" indent="-285120">
              <a:lnSpc>
                <a:spcPct val="12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endParaRPr lang="nl-NL" sz="2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1" indent="-285120">
              <a:lnSpc>
                <a:spcPct val="12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 skills</a:t>
            </a:r>
            <a:endParaRPr lang="nl-NL" sz="2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1" indent="-285120">
              <a:lnSpc>
                <a:spcPct val="12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Scientific/educational activity</a:t>
            </a:r>
            <a:endParaRPr lang="en-150" sz="2000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0680" indent="-457200">
              <a:lnSpc>
                <a:spcPct val="120000"/>
              </a:lnSpc>
              <a:spcBef>
                <a:spcPts val="320"/>
              </a:spcBef>
              <a:buClr>
                <a:srgbClr val="002C72"/>
              </a:buClr>
              <a:buFont typeface="+mj-lt"/>
              <a:buAutoNum type="arabicPeriod"/>
            </a:pPr>
            <a:r>
              <a:rPr lang="en-US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Processing fees</a:t>
            </a:r>
            <a:endParaRPr lang="nl-NL" sz="2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3080" indent="-342360">
              <a:lnSpc>
                <a:spcPct val="120000"/>
              </a:lnSpc>
              <a:spcBef>
                <a:spcPts val="400"/>
              </a:spcBef>
              <a:buClr>
                <a:srgbClr val="002C72"/>
              </a:buClr>
              <a:buFont typeface="Calibri"/>
              <a:buAutoNum type="arabicPeriod"/>
            </a:pPr>
            <a:r>
              <a:rPr lang="en-US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submission – Screening of the submitted documents - Review - Approval or refusal of application - Review of the approved applications - Issue of the Certificate</a:t>
            </a:r>
            <a:endParaRPr lang="nl-NL" sz="2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3080" indent="-342360">
              <a:lnSpc>
                <a:spcPct val="120000"/>
              </a:lnSpc>
              <a:spcBef>
                <a:spcPts val="400"/>
              </a:spcBef>
              <a:buClr>
                <a:srgbClr val="002C72"/>
              </a:buClr>
              <a:buFont typeface="Calibri"/>
              <a:buAutoNum type="arabicPeriod"/>
            </a:pPr>
            <a:r>
              <a:rPr lang="en-US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certificate</a:t>
            </a:r>
            <a:endParaRPr lang="nl-NL" sz="2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3080" indent="-342360">
              <a:lnSpc>
                <a:spcPct val="120000"/>
              </a:lnSpc>
              <a:spcBef>
                <a:spcPts val="400"/>
              </a:spcBef>
              <a:buClr>
                <a:srgbClr val="002C72"/>
              </a:buClr>
              <a:buFont typeface="Calibri"/>
              <a:buAutoNum type="arabicPeriod"/>
            </a:pPr>
            <a:r>
              <a:rPr lang="en-US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FEBU – Re-FEBU - SC</a:t>
            </a:r>
            <a:endParaRPr lang="nl-NL" sz="2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0" name="Rectangle 3"/>
          <p:cNvSpPr/>
          <p:nvPr/>
        </p:nvSpPr>
        <p:spPr>
          <a:xfrm>
            <a:off x="107640" y="6126120"/>
            <a:ext cx="8856720" cy="45360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81" name="Picture 4"/>
          <p:cNvPicPr/>
          <p:nvPr/>
        </p:nvPicPr>
        <p:blipFill>
          <a:blip r:embed="rId2"/>
          <a:stretch/>
        </p:blipFill>
        <p:spPr>
          <a:xfrm>
            <a:off x="7524360" y="6277680"/>
            <a:ext cx="1298160" cy="4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6"/>
          <p:cNvGrpSpPr/>
          <p:nvPr/>
        </p:nvGrpSpPr>
        <p:grpSpPr>
          <a:xfrm>
            <a:off x="3726720" y="850531"/>
            <a:ext cx="1690200" cy="844920"/>
            <a:chOff x="3726720" y="1733760"/>
            <a:chExt cx="1690200" cy="844920"/>
          </a:xfrm>
        </p:grpSpPr>
        <p:sp>
          <p:nvSpPr>
            <p:cNvPr id="208" name="Rectangle: Rounded Corners 13"/>
            <p:cNvSpPr/>
            <p:nvPr/>
          </p:nvSpPr>
          <p:spPr>
            <a:xfrm>
              <a:off x="3726720" y="1733760"/>
              <a:ext cx="1690200" cy="844920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>
              <a:solidFill>
                <a:srgbClr val="FFFFFF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09" name="Rectangle: Rounded Corners 4"/>
            <p:cNvSpPr/>
            <p:nvPr/>
          </p:nvSpPr>
          <p:spPr>
            <a:xfrm>
              <a:off x="3751560" y="1758240"/>
              <a:ext cx="1640520" cy="79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9880" tIns="119880" rIns="119880" bIns="11988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03"/>
                </a:spcAft>
              </a:pPr>
              <a:r>
                <a:rPr lang="en-US" sz="3150" b="0" strike="noStrike" spc="-1" dirty="0">
                  <a:solidFill>
                    <a:srgbClr val="FFFFFF"/>
                  </a:solidFill>
                  <a:latin typeface="Calibri"/>
                </a:rPr>
                <a:t>FEBU</a:t>
              </a:r>
              <a:endParaRPr lang="ru-RU" sz="3150" b="0" strike="noStrike" spc="-1" dirty="0">
                <a:latin typeface="Arial"/>
              </a:endParaRPr>
            </a:p>
          </p:txBody>
        </p:sp>
      </p:grpSp>
      <p:grpSp>
        <p:nvGrpSpPr>
          <p:cNvPr id="210" name="Group 7"/>
          <p:cNvGrpSpPr/>
          <p:nvPr/>
        </p:nvGrpSpPr>
        <p:grpSpPr>
          <a:xfrm>
            <a:off x="5616360" y="3212491"/>
            <a:ext cx="1690200" cy="844920"/>
            <a:chOff x="5616360" y="4095720"/>
            <a:chExt cx="1690200" cy="844920"/>
          </a:xfrm>
        </p:grpSpPr>
        <p:sp>
          <p:nvSpPr>
            <p:cNvPr id="211" name="Rectangle: Rounded Corners 11"/>
            <p:cNvSpPr/>
            <p:nvPr/>
          </p:nvSpPr>
          <p:spPr>
            <a:xfrm>
              <a:off x="5616360" y="4095720"/>
              <a:ext cx="1690200" cy="844920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>
              <a:solidFill>
                <a:srgbClr val="FFFFFF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12" name="Rectangle: Rounded Corners 6"/>
            <p:cNvSpPr/>
            <p:nvPr/>
          </p:nvSpPr>
          <p:spPr>
            <a:xfrm>
              <a:off x="5641200" y="4120560"/>
              <a:ext cx="1640520" cy="79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9880" tIns="119880" rIns="119880" bIns="11988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03"/>
                </a:spcAft>
              </a:pPr>
              <a:r>
                <a:rPr lang="en-US" sz="3150" b="0" strike="noStrike" spc="-1">
                  <a:solidFill>
                    <a:srgbClr val="FFFFFF"/>
                  </a:solidFill>
                  <a:latin typeface="Calibri"/>
                </a:rPr>
                <a:t>SC</a:t>
              </a:r>
              <a:endParaRPr lang="ru-RU" sz="3150" b="0" strike="noStrike" spc="-1">
                <a:latin typeface="Arial"/>
              </a:endParaRPr>
            </a:p>
          </p:txBody>
        </p:sp>
      </p:grpSp>
      <p:grpSp>
        <p:nvGrpSpPr>
          <p:cNvPr id="213" name="Group 8"/>
          <p:cNvGrpSpPr/>
          <p:nvPr/>
        </p:nvGrpSpPr>
        <p:grpSpPr>
          <a:xfrm>
            <a:off x="1990440" y="3237331"/>
            <a:ext cx="1690200" cy="844920"/>
            <a:chOff x="1990440" y="4120560"/>
            <a:chExt cx="1690200" cy="844920"/>
          </a:xfrm>
        </p:grpSpPr>
        <p:sp>
          <p:nvSpPr>
            <p:cNvPr id="214" name="Rectangle: Rounded Corners 9"/>
            <p:cNvSpPr/>
            <p:nvPr/>
          </p:nvSpPr>
          <p:spPr>
            <a:xfrm>
              <a:off x="1990440" y="4120560"/>
              <a:ext cx="1690200" cy="844920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>
              <a:solidFill>
                <a:srgbClr val="FFFFFF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15" name="Rectangle: Rounded Corners 8"/>
            <p:cNvSpPr/>
            <p:nvPr/>
          </p:nvSpPr>
          <p:spPr>
            <a:xfrm>
              <a:off x="2015280" y="4145400"/>
              <a:ext cx="1640520" cy="79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9880" tIns="119880" rIns="119880" bIns="11988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03"/>
                </a:spcAft>
              </a:pPr>
              <a:r>
                <a:rPr lang="en-US" sz="3150" b="0" strike="noStrike" spc="-1">
                  <a:solidFill>
                    <a:srgbClr val="FFFFFF"/>
                  </a:solidFill>
                  <a:latin typeface="Calibri"/>
                </a:rPr>
                <a:t>Re-FEBU</a:t>
              </a:r>
              <a:endParaRPr lang="ru-RU" sz="3150" b="0" strike="noStrike" spc="-1">
                <a:latin typeface="Arial"/>
              </a:endParaRPr>
            </a:p>
          </p:txBody>
        </p:sp>
      </p:grpSp>
      <p:sp>
        <p:nvSpPr>
          <p:cNvPr id="216" name="Arrow: Striped Right 15"/>
          <p:cNvSpPr/>
          <p:nvPr/>
        </p:nvSpPr>
        <p:spPr>
          <a:xfrm rot="3264000">
            <a:off x="4931640" y="2240131"/>
            <a:ext cx="1489320" cy="40932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223852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17" name="Arrow: Striped Right 16"/>
          <p:cNvSpPr/>
          <p:nvPr/>
        </p:nvSpPr>
        <p:spPr>
          <a:xfrm rot="7728000">
            <a:off x="2782440" y="2224291"/>
            <a:ext cx="1489320" cy="40932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223852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18" name="Arrow: Left-Right 17"/>
          <p:cNvSpPr/>
          <p:nvPr/>
        </p:nvSpPr>
        <p:spPr>
          <a:xfrm>
            <a:off x="3865320" y="3472051"/>
            <a:ext cx="1526760" cy="3290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223852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19" name="Rectangle 2"/>
          <p:cNvSpPr/>
          <p:nvPr/>
        </p:nvSpPr>
        <p:spPr>
          <a:xfrm>
            <a:off x="107640" y="6126120"/>
            <a:ext cx="8856720" cy="45360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20" name="Picture 3"/>
          <p:cNvPicPr/>
          <p:nvPr/>
        </p:nvPicPr>
        <p:blipFill>
          <a:blip r:embed="rId2"/>
          <a:stretch/>
        </p:blipFill>
        <p:spPr>
          <a:xfrm>
            <a:off x="7524360" y="6277680"/>
            <a:ext cx="1298160" cy="4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4500-C38C-929D-C185-270CD8ED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NL" sz="4000" b="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87BF1-0BB2-3ECC-E741-943F250DF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EBU ETR Urology</a:t>
            </a:r>
            <a:endParaRPr lang="ka-GE" sz="2800" dirty="0">
              <a:solidFill>
                <a:srgbClr val="002C7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CME/CPD Credit system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Subspecialty certification</a:t>
            </a:r>
            <a:endParaRPr lang="ka-GE" sz="2800" dirty="0">
              <a:solidFill>
                <a:srgbClr val="002C7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52D6C-ACC9-FE1B-23F8-12D218C90C9F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97042-105E-D9D0-AD9B-37B9F41D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4EA09-4B92-6A09-26EF-283328CB6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1349-1F6E-EFFD-C828-EF74E7FF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NL" b="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 Training Requirements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E4BB4-8E11-DC39-B402-D7ED3249300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A8189-1312-1E44-CE5D-B0890CBFD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06B85A-BF3B-A88C-E4A0-AF3E9821E467}"/>
              </a:ext>
            </a:extLst>
          </p:cNvPr>
          <p:cNvSpPr txBox="1"/>
          <p:nvPr/>
        </p:nvSpPr>
        <p:spPr>
          <a:xfrm>
            <a:off x="4139952" y="1431153"/>
            <a:ext cx="46085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1C437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ETR set out the knowledge, skills, and competencies that a </a:t>
            </a:r>
            <a:r>
              <a:rPr lang="en-150" sz="2400" b="0" i="0" dirty="0">
                <a:solidFill>
                  <a:srgbClr val="1C437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urologist </a:t>
            </a:r>
            <a:r>
              <a:rPr lang="en-US" sz="2400" b="0" i="0" dirty="0">
                <a:solidFill>
                  <a:srgbClr val="1C437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must acquire during their training to practice independently and safely.</a:t>
            </a:r>
            <a:endParaRPr lang="en-150" sz="2400" b="0" i="0" dirty="0">
              <a:solidFill>
                <a:srgbClr val="1C437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150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150" sz="2400" b="0" i="0" dirty="0">
                <a:solidFill>
                  <a:srgbClr val="1C437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400" b="0" i="0" dirty="0">
                <a:solidFill>
                  <a:srgbClr val="1C437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ETR</a:t>
            </a:r>
            <a:r>
              <a:rPr lang="en-150" sz="2400" b="0" i="0" dirty="0">
                <a:solidFill>
                  <a:srgbClr val="1C437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>
                <a:solidFill>
                  <a:srgbClr val="1C437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</a:t>
            </a:r>
            <a:r>
              <a:rPr lang="en-150" sz="2400" b="0" i="0" dirty="0">
                <a:solidFill>
                  <a:srgbClr val="1C437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400" b="0" i="0" dirty="0">
                <a:solidFill>
                  <a:srgbClr val="1C437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crucial role in promoting excellence in</a:t>
            </a:r>
            <a:r>
              <a:rPr lang="en-150" sz="2400" b="0" i="0" dirty="0">
                <a:solidFill>
                  <a:srgbClr val="1C437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urological </a:t>
            </a:r>
            <a:r>
              <a:rPr lang="en-US" sz="2400" b="0" i="0" dirty="0">
                <a:solidFill>
                  <a:srgbClr val="1C437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education and practice</a:t>
            </a:r>
            <a:r>
              <a:rPr lang="en-150" sz="2400" b="0" i="0" dirty="0">
                <a:solidFill>
                  <a:srgbClr val="1C437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b="0" i="0" dirty="0">
              <a:solidFill>
                <a:srgbClr val="1C437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b="0" i="0" dirty="0">
              <a:solidFill>
                <a:srgbClr val="1C437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0CC8B-1F05-7076-0257-59E1BD432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5608272"/>
            <a:ext cx="5112568" cy="464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tx2"/>
                </a:solidFill>
              </a:rPr>
              <a:t>Download your copy from our website </a:t>
            </a:r>
            <a:r>
              <a:rPr lang="en-GB" sz="1600" b="1" dirty="0">
                <a:solidFill>
                  <a:schemeClr val="tx2"/>
                </a:solidFill>
              </a:rPr>
              <a:t>www.ebu.com </a:t>
            </a:r>
            <a:endParaRPr lang="en-NL" sz="1600" b="1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6491C-4599-FB24-9983-6CBFFA342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05" y="1122370"/>
            <a:ext cx="3456384" cy="48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4500-C38C-929D-C185-270CD8ED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NL" sz="40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87BF1-0BB2-3ECC-E741-943F250DF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1166220"/>
            <a:ext cx="8229240" cy="4525560"/>
          </a:xfrm>
        </p:spPr>
        <p:txBody>
          <a:bodyPr/>
          <a:lstStyle/>
          <a:p>
            <a:r>
              <a:rPr lang="en-US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64-page document:</a:t>
            </a:r>
          </a:p>
          <a:p>
            <a:pPr lvl="1"/>
            <a:r>
              <a:rPr lang="en-US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requirements for trainees</a:t>
            </a:r>
          </a:p>
          <a:p>
            <a:pPr lvl="1"/>
            <a:r>
              <a:rPr lang="en-US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requirements for trainers</a:t>
            </a:r>
          </a:p>
          <a:p>
            <a:pPr lvl="1"/>
            <a:r>
              <a:rPr lang="en-US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requirements for institutions</a:t>
            </a:r>
          </a:p>
          <a:p>
            <a:r>
              <a:rPr lang="en-US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Graded knowledge-based sections</a:t>
            </a:r>
          </a:p>
          <a:p>
            <a:r>
              <a:rPr lang="en-US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Reviewed and approved </a:t>
            </a:r>
            <a:endParaRPr lang="en-150" sz="2000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150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en-US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the </a:t>
            </a:r>
            <a:r>
              <a:rPr lang="en-150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xamination </a:t>
            </a:r>
            <a:r>
              <a:rPr lang="en-150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ommittee</a:t>
            </a:r>
          </a:p>
          <a:p>
            <a:r>
              <a:rPr lang="en-150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Approved by the </a:t>
            </a:r>
            <a:r>
              <a:rPr lang="en-US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UEMS and </a:t>
            </a:r>
            <a:br>
              <a:rPr lang="en-150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publish</a:t>
            </a:r>
            <a:r>
              <a:rPr lang="en-150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 </a:t>
            </a:r>
            <a:r>
              <a:rPr lang="en-US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</a:t>
            </a:r>
            <a:r>
              <a:rPr lang="en-150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</a:t>
            </a:r>
            <a:r>
              <a:rPr lang="en-US" sz="20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website</a:t>
            </a:r>
          </a:p>
          <a:p>
            <a:pPr marL="0" indent="0">
              <a:buNone/>
            </a:pP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52D6C-ACC9-FE1B-23F8-12D218C90C9F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97042-105E-D9D0-AD9B-37B9F41D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0BE20C-C8F9-EF63-23A6-2B8FD1F0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195" y="2520815"/>
            <a:ext cx="3336290" cy="349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4500-C38C-929D-C185-270CD8ED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br>
              <a:rPr lang="en-150" sz="4400" b="0" strike="noStrike" spc="-1" dirty="0">
                <a:solidFill>
                  <a:srgbClr val="002C72"/>
                </a:solidFill>
                <a:latin typeface="Calibri"/>
                <a:ea typeface="Microsoft YaHei"/>
              </a:rPr>
            </a:br>
            <a:r>
              <a:rPr lang="en-US" sz="4000" b="1" strike="noStrike" spc="-1" dirty="0">
                <a:solidFill>
                  <a:srgbClr val="002C72"/>
                </a:solidFill>
                <a:latin typeface="Calibri"/>
                <a:ea typeface="Microsoft YaHei"/>
              </a:rPr>
              <a:t>UEMS </a:t>
            </a:r>
            <a:r>
              <a:rPr lang="en-US" sz="4000" b="1" strike="noStrike" spc="-1" dirty="0">
                <a:solidFill>
                  <a:srgbClr val="002C72"/>
                </a:solidFill>
                <a:latin typeface="Calibri"/>
              </a:rPr>
              <a:t>adopted ETRs </a:t>
            </a:r>
            <a:br>
              <a:rPr lang="ru-RU" sz="4400" b="0" strike="noStrike" spc="-1" dirty="0">
                <a:latin typeface="Arial"/>
              </a:rPr>
            </a:b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52D6C-ACC9-FE1B-23F8-12D218C90C9F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97042-105E-D9D0-AD9B-37B9F41D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04D294D-FB23-BBBD-83CE-602925DB4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3542" y="1099796"/>
            <a:ext cx="4930249" cy="5026367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FFCA20A-6958-03FE-0482-119D5421F32B}"/>
              </a:ext>
            </a:extLst>
          </p:cNvPr>
          <p:cNvSpPr/>
          <p:nvPr/>
        </p:nvSpPr>
        <p:spPr>
          <a:xfrm>
            <a:off x="4286248" y="5410709"/>
            <a:ext cx="767443" cy="2073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93444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3"/>
          <p:cNvSpPr/>
          <p:nvPr/>
        </p:nvSpPr>
        <p:spPr>
          <a:xfrm>
            <a:off x="107640" y="6126120"/>
            <a:ext cx="8856720" cy="45360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41" name="Picture 4"/>
          <p:cNvPicPr/>
          <p:nvPr/>
        </p:nvPicPr>
        <p:blipFill>
          <a:blip r:embed="rId2"/>
          <a:stretch/>
        </p:blipFill>
        <p:spPr>
          <a:xfrm>
            <a:off x="7524360" y="6277680"/>
            <a:ext cx="1298160" cy="481320"/>
          </a:xfrm>
          <a:prstGeom prst="rect">
            <a:avLst/>
          </a:prstGeom>
          <a:ln w="0">
            <a:noFill/>
          </a:ln>
        </p:spPr>
      </p:pic>
      <p:sp>
        <p:nvSpPr>
          <p:cNvPr id="142" name="Content Placeholder 2"/>
          <p:cNvSpPr/>
          <p:nvPr/>
        </p:nvSpPr>
        <p:spPr>
          <a:xfrm>
            <a:off x="299250" y="841295"/>
            <a:ext cx="4989600" cy="51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en-US" sz="22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Endorsement by the national associations</a:t>
            </a:r>
            <a:endParaRPr lang="ru-RU" sz="22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en-US" sz="22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Recognized as an important source of clinician guidance for training of urology residents in the member states</a:t>
            </a:r>
            <a:endParaRPr lang="ru-RU" sz="22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en-US" sz="22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Endorsement will imply support or general approval of its content, acknowledging its value and quality</a:t>
            </a:r>
            <a:endParaRPr lang="ru-RU" sz="22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en-US" sz="22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national guidelines exist, this document will not, and shouldn’t replace, but support and supplement it</a:t>
            </a:r>
            <a:endParaRPr lang="ru-RU" sz="22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200" b="0" strike="noStrike" spc="-1" dirty="0">
              <a:latin typeface="Arial"/>
            </a:endParaRPr>
          </a:p>
        </p:txBody>
      </p:sp>
      <p:sp>
        <p:nvSpPr>
          <p:cNvPr id="143" name="Title 1"/>
          <p:cNvSpPr/>
          <p:nvPr/>
        </p:nvSpPr>
        <p:spPr>
          <a:xfrm>
            <a:off x="457200" y="10391"/>
            <a:ext cx="8229240" cy="64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Endorsement</a:t>
            </a:r>
            <a:endParaRPr lang="ru-RU" sz="4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4" name="Picture 14"/>
          <p:cNvPicPr/>
          <p:nvPr/>
        </p:nvPicPr>
        <p:blipFill>
          <a:blip r:embed="rId3"/>
          <a:stretch/>
        </p:blipFill>
        <p:spPr>
          <a:xfrm>
            <a:off x="5387130" y="800820"/>
            <a:ext cx="3699360" cy="5256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ontent Placeholder 2"/>
          <p:cNvSpPr txBox="1"/>
          <p:nvPr/>
        </p:nvSpPr>
        <p:spPr>
          <a:xfrm>
            <a:off x="323640" y="1105232"/>
            <a:ext cx="8362800" cy="4699768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52443"/>
              </a:buClr>
              <a:buFont typeface="Arial"/>
              <a:buChar char="•"/>
            </a:pPr>
            <a:r>
              <a:rPr lang="en-US" sz="3200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EBU ETR Urology is considered for:</a:t>
            </a:r>
            <a:endParaRPr lang="nl-NL" sz="3200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152443"/>
              </a:buClr>
              <a:buFont typeface="Arial"/>
              <a:buChar char="–"/>
            </a:pPr>
            <a:r>
              <a:rPr lang="en-US" sz="2000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UEMS member states (full + associate) only</a:t>
            </a:r>
            <a:endParaRPr lang="nl-NL" sz="2000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should do it:</a:t>
            </a:r>
            <a:endParaRPr lang="nl-NL" sz="32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EBU: </a:t>
            </a:r>
            <a:r>
              <a:rPr lang="en-US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 member countries, full and associated UEMS members only</a:t>
            </a:r>
            <a:endParaRPr lang="nl-NL" sz="2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UEMS: </a:t>
            </a:r>
            <a:r>
              <a:rPr lang="en-US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 member states (full + associate), 43 Specialist Sections (including urology) </a:t>
            </a:r>
            <a:endParaRPr lang="nl-NL" sz="2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52443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do it</a:t>
            </a:r>
            <a:endParaRPr lang="nl-NL" sz="32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152443"/>
              </a:buClr>
              <a:buFont typeface="Arial"/>
              <a:buChar char="–"/>
            </a:pPr>
            <a:r>
              <a:rPr lang="en-US" sz="20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 of national associations</a:t>
            </a:r>
            <a:endParaRPr lang="nl-NL" sz="2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nl-NL" sz="2000" b="0" strike="noStrike" spc="-1" dirty="0">
              <a:latin typeface="Calibri"/>
            </a:endParaRPr>
          </a:p>
        </p:txBody>
      </p:sp>
      <p:sp>
        <p:nvSpPr>
          <p:cNvPr id="146" name="Title 1"/>
          <p:cNvSpPr/>
          <p:nvPr/>
        </p:nvSpPr>
        <p:spPr>
          <a:xfrm>
            <a:off x="457380" y="63263"/>
            <a:ext cx="8229240" cy="64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Endorsement</a:t>
            </a:r>
            <a:endParaRPr lang="ru-RU" sz="4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7" name="Rectangle 1"/>
          <p:cNvSpPr/>
          <p:nvPr/>
        </p:nvSpPr>
        <p:spPr>
          <a:xfrm>
            <a:off x="107640" y="6126120"/>
            <a:ext cx="8856720" cy="45360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48" name="Picture 4"/>
          <p:cNvPicPr/>
          <p:nvPr/>
        </p:nvPicPr>
        <p:blipFill>
          <a:blip r:embed="rId2"/>
          <a:stretch/>
        </p:blipFill>
        <p:spPr>
          <a:xfrm>
            <a:off x="7524360" y="6277680"/>
            <a:ext cx="1298160" cy="4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ontent Placeholder 2"/>
          <p:cNvSpPr txBox="1"/>
          <p:nvPr/>
        </p:nvSpPr>
        <p:spPr>
          <a:xfrm>
            <a:off x="228602" y="1195920"/>
            <a:ext cx="8735758" cy="4824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spcBef>
                <a:spcPts val="641"/>
              </a:spcBef>
              <a:buClr>
                <a:srgbClr val="152443"/>
              </a:buClr>
              <a:buFont typeface="Arial"/>
              <a:buChar char="•"/>
            </a:pPr>
            <a:r>
              <a:rPr lang="en-US" sz="28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 EBU member national associations to endorse it</a:t>
            </a:r>
          </a:p>
          <a:p>
            <a:pPr marL="343080" indent="-342720">
              <a:spcBef>
                <a:spcPts val="641"/>
              </a:spcBef>
              <a:buClr>
                <a:srgbClr val="152443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 UEMS to </a:t>
            </a:r>
            <a:r>
              <a:rPr lang="en-US" sz="2800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promote it through the medical societies of member states</a:t>
            </a:r>
            <a:endParaRPr lang="en-US" sz="28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52443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associations should decide:</a:t>
            </a:r>
            <a:endParaRPr lang="nl-NL" sz="28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152443"/>
              </a:buClr>
              <a:buFont typeface="Arial"/>
              <a:buChar char="–"/>
            </a:pPr>
            <a:r>
              <a:rPr lang="en-US" sz="28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Translation</a:t>
            </a:r>
            <a:endParaRPr lang="nl-NL" sz="28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152443"/>
              </a:buClr>
              <a:buFont typeface="Arial"/>
              <a:buChar char="–"/>
            </a:pPr>
            <a:r>
              <a:rPr lang="en-US" sz="28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Adaptation</a:t>
            </a:r>
            <a:endParaRPr lang="nl-NL" sz="28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152443"/>
              </a:buClr>
              <a:buFont typeface="Arial"/>
              <a:buChar char="–"/>
            </a:pPr>
            <a:r>
              <a:rPr lang="en-US" sz="2800" b="0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</a:t>
            </a:r>
            <a:endParaRPr lang="nl-NL" sz="28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EBU will not </a:t>
            </a:r>
            <a:r>
              <a:rPr lang="en-150" sz="28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28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ontact the national authorities to incorporate it in the national program</a:t>
            </a:r>
            <a:r>
              <a:rPr lang="en-150" sz="280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</a:t>
            </a:r>
            <a:endParaRPr lang="en-US" sz="2800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8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28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Title 1"/>
          <p:cNvSpPr/>
          <p:nvPr/>
        </p:nvSpPr>
        <p:spPr>
          <a:xfrm>
            <a:off x="421380" y="189720"/>
            <a:ext cx="8229240" cy="64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Endorsement</a:t>
            </a:r>
            <a:endParaRPr lang="ru-RU" sz="4000" b="0" strike="noStrike" spc="-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1" name="Rectangle 1"/>
          <p:cNvSpPr/>
          <p:nvPr/>
        </p:nvSpPr>
        <p:spPr>
          <a:xfrm>
            <a:off x="107640" y="6126120"/>
            <a:ext cx="8856720" cy="45360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52" name="Picture 4"/>
          <p:cNvPicPr/>
          <p:nvPr/>
        </p:nvPicPr>
        <p:blipFill>
          <a:blip r:embed="rId2"/>
          <a:stretch/>
        </p:blipFill>
        <p:spPr>
          <a:xfrm>
            <a:off x="7524360" y="6277680"/>
            <a:ext cx="1298160" cy="4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4"/>
          <p:cNvPicPr/>
          <p:nvPr/>
        </p:nvPicPr>
        <p:blipFill>
          <a:blip r:embed="rId3"/>
          <a:stretch/>
        </p:blipFill>
        <p:spPr>
          <a:xfrm>
            <a:off x="347526" y="845460"/>
            <a:ext cx="3830646" cy="5163936"/>
          </a:xfrm>
          <a:prstGeom prst="rect">
            <a:avLst/>
          </a:prstGeom>
          <a:ln w="0">
            <a:noFill/>
          </a:ln>
        </p:spPr>
      </p:pic>
      <p:pic>
        <p:nvPicPr>
          <p:cNvPr id="159" name="Picture 6"/>
          <p:cNvPicPr/>
          <p:nvPr/>
        </p:nvPicPr>
        <p:blipFill>
          <a:blip r:embed="rId4"/>
          <a:stretch/>
        </p:blipFill>
        <p:spPr>
          <a:xfrm>
            <a:off x="4310427" y="845460"/>
            <a:ext cx="4508628" cy="4997024"/>
          </a:xfrm>
          <a:prstGeom prst="rect">
            <a:avLst/>
          </a:prstGeom>
          <a:ln w="0">
            <a:noFill/>
          </a:ln>
        </p:spPr>
      </p:pic>
      <p:sp>
        <p:nvSpPr>
          <p:cNvPr id="160" name="Rectangle 1"/>
          <p:cNvSpPr/>
          <p:nvPr/>
        </p:nvSpPr>
        <p:spPr>
          <a:xfrm>
            <a:off x="107640" y="6126120"/>
            <a:ext cx="8856720" cy="45360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61" name="Picture 2"/>
          <p:cNvPicPr/>
          <p:nvPr/>
        </p:nvPicPr>
        <p:blipFill>
          <a:blip r:embed="rId5"/>
          <a:stretch/>
        </p:blipFill>
        <p:spPr>
          <a:xfrm>
            <a:off x="7524360" y="6277680"/>
            <a:ext cx="1298160" cy="481320"/>
          </a:xfrm>
          <a:prstGeom prst="rect">
            <a:avLst/>
          </a:prstGeom>
          <a:ln w="0"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B34FD4-6C8D-59F9-392F-6A3F0F24B99C}"/>
              </a:ext>
            </a:extLst>
          </p:cNvPr>
          <p:cNvCxnSpPr>
            <a:cxnSpLocks/>
          </p:cNvCxnSpPr>
          <p:nvPr/>
        </p:nvCxnSpPr>
        <p:spPr>
          <a:xfrm>
            <a:off x="2806262" y="3678621"/>
            <a:ext cx="77334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A6B15D-C567-2D56-CD44-0AD93FBC0DB0}"/>
              </a:ext>
            </a:extLst>
          </p:cNvPr>
          <p:cNvCxnSpPr>
            <a:cxnSpLocks/>
          </p:cNvCxnSpPr>
          <p:nvPr/>
        </p:nvCxnSpPr>
        <p:spPr>
          <a:xfrm>
            <a:off x="2806262" y="4011125"/>
            <a:ext cx="77334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A51ACF-7D4D-897A-87D1-716B4DFF50C1}"/>
              </a:ext>
            </a:extLst>
          </p:cNvPr>
          <p:cNvCxnSpPr>
            <a:cxnSpLocks/>
          </p:cNvCxnSpPr>
          <p:nvPr/>
        </p:nvCxnSpPr>
        <p:spPr>
          <a:xfrm>
            <a:off x="7320253" y="2020035"/>
            <a:ext cx="144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2E07B0-9808-E66C-2F06-754DB5F4E9C9}"/>
              </a:ext>
            </a:extLst>
          </p:cNvPr>
          <p:cNvCxnSpPr>
            <a:cxnSpLocks/>
          </p:cNvCxnSpPr>
          <p:nvPr/>
        </p:nvCxnSpPr>
        <p:spPr>
          <a:xfrm>
            <a:off x="7320253" y="2127160"/>
            <a:ext cx="144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E49B987-D010-542C-9FEE-9A262212F240}"/>
              </a:ext>
            </a:extLst>
          </p:cNvPr>
          <p:cNvSpPr txBox="1"/>
          <p:nvPr/>
        </p:nvSpPr>
        <p:spPr>
          <a:xfrm flipH="1">
            <a:off x="8819055" y="4218709"/>
            <a:ext cx="32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09F0A-329B-78C7-3CF2-DCEF0F90D612}"/>
              </a:ext>
            </a:extLst>
          </p:cNvPr>
          <p:cNvSpPr txBox="1"/>
          <p:nvPr/>
        </p:nvSpPr>
        <p:spPr>
          <a:xfrm flipH="1">
            <a:off x="8819055" y="4788690"/>
            <a:ext cx="32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524F13-FF06-3FF1-420D-EF0C9301E344}"/>
              </a:ext>
            </a:extLst>
          </p:cNvPr>
          <p:cNvCxnSpPr>
            <a:cxnSpLocks/>
          </p:cNvCxnSpPr>
          <p:nvPr/>
        </p:nvCxnSpPr>
        <p:spPr>
          <a:xfrm>
            <a:off x="7246800" y="4148687"/>
            <a:ext cx="144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554861-CC54-3CBE-440B-A28F98C60B94}"/>
              </a:ext>
            </a:extLst>
          </p:cNvPr>
          <p:cNvCxnSpPr>
            <a:cxnSpLocks/>
          </p:cNvCxnSpPr>
          <p:nvPr/>
        </p:nvCxnSpPr>
        <p:spPr>
          <a:xfrm>
            <a:off x="7524360" y="5460910"/>
            <a:ext cx="11624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43452A1-4D64-977B-BAEF-00FD25B53711}"/>
              </a:ext>
            </a:extLst>
          </p:cNvPr>
          <p:cNvSpPr txBox="1"/>
          <p:nvPr/>
        </p:nvSpPr>
        <p:spPr>
          <a:xfrm>
            <a:off x="2106386" y="253093"/>
            <a:ext cx="639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150" sz="4000" b="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CME/CPD Credit System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</TotalTime>
  <Words>422</Words>
  <Application>Microsoft Office PowerPoint</Application>
  <PresentationFormat>On-screen Show (4:3)</PresentationFormat>
  <Paragraphs>83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Open Sans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Agenda</vt:lpstr>
      <vt:lpstr>European Training Requirements</vt:lpstr>
      <vt:lpstr>Comprehensive document</vt:lpstr>
      <vt:lpstr> UEMS adopted ETRs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Editor PC</dc:creator>
  <dc:description/>
  <cp:lastModifiedBy>Wilma Gietman</cp:lastModifiedBy>
  <cp:revision>85</cp:revision>
  <dcterms:created xsi:type="dcterms:W3CDTF">2014-04-17T12:46:58Z</dcterms:created>
  <dcterms:modified xsi:type="dcterms:W3CDTF">2025-05-15T09:46:43Z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(4:3)</vt:lpwstr>
  </property>
  <property fmtid="{D5CDD505-2E9C-101B-9397-08002B2CF9AE}" pid="4" name="Slides">
    <vt:i4>18</vt:i4>
  </property>
</Properties>
</file>