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87" r:id="rId4"/>
    <p:sldId id="274" r:id="rId5"/>
    <p:sldId id="285" r:id="rId6"/>
    <p:sldId id="276" r:id="rId7"/>
    <p:sldId id="277" r:id="rId8"/>
    <p:sldId id="278" r:id="rId9"/>
    <p:sldId id="279" r:id="rId10"/>
    <p:sldId id="280" r:id="rId11"/>
    <p:sldId id="286" r:id="rId12"/>
  </p:sldIdLst>
  <p:sldSz cx="9144000" cy="6858000" type="screen4x3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2"/>
    <a:srgbClr val="8EB4E3"/>
    <a:srgbClr val="1C4372"/>
    <a:srgbClr val="B8005C"/>
    <a:srgbClr val="AA9868"/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718"/>
  </p:normalViewPr>
  <p:slideViewPr>
    <p:cSldViewPr>
      <p:cViewPr varScale="1">
        <p:scale>
          <a:sx n="117" d="100"/>
          <a:sy n="117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6E99-70C5-4000-8B0A-AC29A8149B02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F6337-9FFF-48D1-AFEB-43776F7A43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4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CC596-73A6-412B-87CF-CBD3D3F0CE04}" type="datetimeFigureOut">
              <a:rPr lang="en-NL" smtClean="0"/>
              <a:t>05/15/2025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487FC-20B0-423F-B479-164055FB93C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51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9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45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4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0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04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3009-A0B2-4607-970A-F8BD11868F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5613-2304-48D7-BCA5-66885D9F76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rtifications.ebu.com/certified-host-centr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4500-C38C-929D-C185-270CD8ED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Meeting 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2025</a:t>
            </a:r>
            <a:endParaRPr lang="en-NL" baseline="30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7BF1-0BB2-3ECC-E741-943F250D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sz="4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 Committee</a:t>
            </a:r>
          </a:p>
          <a:p>
            <a:pPr marL="0" indent="0" algn="ctr">
              <a:buNone/>
            </a:pPr>
            <a:endParaRPr lang="nl-NL" sz="4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nl-NL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 Dimmen</a:t>
            </a:r>
          </a:p>
          <a:p>
            <a:pPr marL="0" indent="0" algn="ctr">
              <a:buNone/>
            </a:pPr>
            <a:r>
              <a:rPr lang="nl-NL" sz="36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</a:t>
            </a:r>
            <a:endParaRPr lang="nb-NO" sz="36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52D6C-ACC9-FE1B-23F8-12D218C90C9F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97042-105E-D9D0-AD9B-37B9F41D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EB79-6A94-D3EC-921D-BA303A00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9648-6A2A-1A23-FDB7-C421E5D8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4000" b="1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vice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E421-F5A5-C8A2-EA1F-A9639440E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Pedro </a:t>
            </a:r>
            <a:r>
              <a:rPr lang="nl-NL" sz="32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Coelho</a:t>
            </a:r>
            <a:r>
              <a:rPr lang="nl-NL" sz="32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2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Nunes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F7AE7-4CA6-97AE-C400-65033102D634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359FE-8A5D-AD08-5AF4-40A6C012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7" name="Bilde 6" descr="Et bilde som inneholder person, Menneskeansikt, klær, smil&#10;&#10;KI-generert innhold kan være feil.">
            <a:extLst>
              <a:ext uri="{FF2B5EF4-FFF2-40B4-BE49-F238E27FC236}">
                <a16:creationId xmlns:a16="http://schemas.microsoft.com/office/drawing/2014/main" id="{1DCF4FFB-7FC6-0389-DB27-9D01EA445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0310" y="1952491"/>
            <a:ext cx="4525964" cy="3394473"/>
          </a:xfrm>
          <a:prstGeom prst="rect">
            <a:avLst/>
          </a:prstGeom>
        </p:spPr>
      </p:pic>
      <p:pic>
        <p:nvPicPr>
          <p:cNvPr id="9" name="Bilde 8" descr="Et bilde som inneholder tekst, flaske, Glassflaske, Alkoholholdig drikk&#10;&#10;KI-generert innhold kan være feil.">
            <a:extLst>
              <a:ext uri="{FF2B5EF4-FFF2-40B4-BE49-F238E27FC236}">
                <a16:creationId xmlns:a16="http://schemas.microsoft.com/office/drawing/2014/main" id="{798E5282-5329-6B74-7DD3-28E20E1F4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3127371" cy="31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9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79BAD-522A-8314-C598-48965298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563DC1-1E8C-7942-5E1D-E159CA5AC117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B13DF-7085-31D0-8B2C-E2BD0908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9" name="Bilde 8" descr="Et bilde som inneholder sky, natur, vann, himmel&#10;&#10;KI-generert innhold kan være feil.">
            <a:extLst>
              <a:ext uri="{FF2B5EF4-FFF2-40B4-BE49-F238E27FC236}">
                <a16:creationId xmlns:a16="http://schemas.microsoft.com/office/drawing/2014/main" id="{4326D5B2-5DCB-881C-0670-385C61332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68" y="-76894"/>
            <a:ext cx="9324528" cy="62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F7EB3-A780-30B4-E4B8-D442311F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3FAB-E3B1-793F-D6B9-4EDB855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b-NO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 Committee</a:t>
            </a:r>
            <a:endParaRPr lang="en-NL" sz="40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02D0-748E-7E3A-7ED6-1097C6E6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Mia Madsen			Denmark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Mihhail Žarkovski		Estonia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Timo Nykopp			Finland</a:t>
            </a:r>
          </a:p>
          <a:p>
            <a:r>
              <a:rPr lang="en-GB" sz="1600" b="1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Julien Branchereau 		France		New member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Ioannis Varkarakis		Greece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Francesco Esperto		Italy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Juris Jansons			Latvia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Arunas Želvys			Lithuania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Michał Piotr Soczawa		Poland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Pedro Coelho Nunes		Portugal		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Mirvald		Romania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Jure Bizjak			Slovenia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Uroš Kacjan			Slovenia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Philipp Baumeister		Switzerland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Alexander Müller		Switzerland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 van der Zee		The Netherlands </a:t>
            </a:r>
            <a:r>
              <a:rPr lang="en-GB" sz="1600" b="1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Vice Chair</a:t>
            </a:r>
          </a:p>
          <a:p>
            <a:r>
              <a:rPr lang="en-GB" sz="16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 Dimmen		Norway 		</a:t>
            </a:r>
            <a:r>
              <a:rPr lang="en-GB" sz="1600" b="1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</a:t>
            </a:r>
            <a:endParaRPr lang="en-NL" sz="16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A9BE53-76B2-021E-20C3-AD3797223C01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7FC48-E9C7-3B3C-1491-6D2FC7D5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D3DD-586F-413B-B4BD-C8DD362E4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EA26-0F1B-1E89-429D-3705C958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15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TPU </a:t>
            </a:r>
            <a:r>
              <a:rPr lang="nb-NO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form</a:t>
            </a:r>
            <a:endParaRPr lang="en-NL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C253-6F1D-3711-A110-32D0A7D67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150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to simplify the application taken at the board meeting in October 2024</a:t>
            </a:r>
          </a:p>
          <a:p>
            <a:r>
              <a:rPr lang="en-150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nb-NO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force</a:t>
            </a:r>
            <a:r>
              <a:rPr lang="en-150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nb-NO" sz="28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exchange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meeting 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Draft new application form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approved</a:t>
            </a:r>
            <a:endParaRPr lang="nb-NO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</a:t>
            </a:r>
            <a:r>
              <a:rPr lang="en-15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 autumn 2025</a:t>
            </a:r>
          </a:p>
          <a:p>
            <a:pPr lvl="1"/>
            <a:r>
              <a:rPr lang="nb-NO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</a:t>
            </a:r>
            <a:r>
              <a:rPr lang="nb-NO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endParaRPr lang="en-NL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382F2-0635-DCCD-FBAE-40C35CB2065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576AA-A475-F3C6-BCB8-B4D733A16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A79E2-288C-D3C0-D562-C3713EEF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190-5364-6D23-FC09-108894C8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b-NO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 </a:t>
            </a:r>
            <a:r>
              <a:rPr lang="nb-NO" sz="4000" b="1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Certifications</a:t>
            </a:r>
            <a:endParaRPr lang="en-NL" sz="40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CCCB-DA75-6D3C-2E9F-29764EEA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41" y="1240457"/>
            <a:ext cx="3909275" cy="1122105"/>
          </a:xfrm>
        </p:spPr>
        <p:txBody>
          <a:bodyPr>
            <a:normAutofit/>
          </a:bodyPr>
          <a:lstStyle/>
          <a:p>
            <a:r>
              <a:rPr lang="en-GB" sz="2400" noProof="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site visits performed</a:t>
            </a:r>
          </a:p>
          <a:p>
            <a:pPr lvl="1"/>
            <a:r>
              <a:rPr lang="en-GB" sz="2000" noProof="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first certifications</a:t>
            </a:r>
          </a:p>
          <a:p>
            <a:pPr lvl="1"/>
            <a:endParaRPr lang="en-NL" sz="20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EDF3B-3505-3479-C705-A5A12EBCE67C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161E3-DE83-DDF9-7529-F92E8170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6812667-B7A1-E0DB-5CF0-717B75D1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5" r="25911" b="-513"/>
          <a:stretch/>
        </p:blipFill>
        <p:spPr>
          <a:xfrm>
            <a:off x="4932040" y="1257058"/>
            <a:ext cx="3909275" cy="433218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C9D7190-DAC3-B130-7CA3-BCE210481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437112"/>
            <a:ext cx="288703" cy="3651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0D9D630-9343-D767-74BE-AC645C13A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325" y="3909525"/>
            <a:ext cx="288703" cy="365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A4124E0-D56F-4B24-35FC-34C230B0C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035" y="4590419"/>
            <a:ext cx="288703" cy="365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9ECB9AD-4807-9134-01FF-C15FA863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324" y="2562249"/>
            <a:ext cx="288703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4DD8394-8624-9132-69DC-9429FB85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072" y="3863181"/>
            <a:ext cx="288703" cy="3651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1CE6354-9F95-3DDB-BCBE-E281F3C08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306" y="4551596"/>
            <a:ext cx="288703" cy="36512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139E8BC-FCCE-6415-31BE-F24F7966C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76" y="3544400"/>
            <a:ext cx="288703" cy="36512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B802B0C-6020-7C09-DA74-422DFB324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79" y="3194905"/>
            <a:ext cx="288703" cy="3651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3B8ABDB-98E0-0488-A54B-0C4D1A97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86" y="4568494"/>
            <a:ext cx="288703" cy="36512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1308EBD-B83F-5ACB-345A-6013531AA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748" y="4816114"/>
            <a:ext cx="288703" cy="36512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9AE270B-1591-ED22-2A2D-A17FC88E1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097" y="5077629"/>
            <a:ext cx="288703" cy="365125"/>
          </a:xfrm>
          <a:prstGeom prst="rect">
            <a:avLst/>
          </a:prstGeom>
        </p:spPr>
      </p:pic>
      <p:pic>
        <p:nvPicPr>
          <p:cNvPr id="19" name="Bilde 18" descr="Et bilde som inneholder klær, person, innendørs, vegg&#10;&#10;KI-generert innhold kan være feil.">
            <a:extLst>
              <a:ext uri="{FF2B5EF4-FFF2-40B4-BE49-F238E27FC236}">
                <a16:creationId xmlns:a16="http://schemas.microsoft.com/office/drawing/2014/main" id="{B7CB3CA0-927F-6E19-22CE-06FE589A22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20913" r="7869"/>
          <a:stretch/>
        </p:blipFill>
        <p:spPr>
          <a:xfrm>
            <a:off x="158318" y="2562249"/>
            <a:ext cx="4707694" cy="28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2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1126-99DD-E3AE-302D-FE77FA7DA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C342-8289-20FB-2741-E1076A3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b-NO" sz="4000" b="1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 Applications</a:t>
            </a:r>
            <a:endParaRPr lang="en-NL" sz="4000" b="1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4F54-20AA-9463-AE60-5D27E020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0" y="1240457"/>
            <a:ext cx="3898776" cy="4525963"/>
          </a:xfrm>
        </p:spPr>
        <p:txBody>
          <a:bodyPr>
            <a:normAutofit/>
          </a:bodyPr>
          <a:lstStyle/>
          <a:p>
            <a:r>
              <a:rPr lang="en-GB" sz="2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applications</a:t>
            </a:r>
          </a:p>
          <a:p>
            <a:pPr lvl="1"/>
            <a:r>
              <a:rPr lang="en-GB" sz="2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re-certifications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2C7A8-A06E-AE1F-C92D-CBBB4EA52F6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C7197-C426-FDB5-5148-C0B026DB1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028005F-3C4B-2B23-05DC-1E0722D7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5" r="25911" b="-513"/>
          <a:stretch/>
        </p:blipFill>
        <p:spPr>
          <a:xfrm>
            <a:off x="4932040" y="1257058"/>
            <a:ext cx="3909275" cy="433218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1D04F80-4EC6-A944-A150-75A486E7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258" y="3406775"/>
            <a:ext cx="288703" cy="3651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3006334-D7E5-F2CD-A092-9AB74ABEF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406" y="2695704"/>
            <a:ext cx="288703" cy="3651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327C931-823C-A780-21FB-11CB5F28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309" y="4501816"/>
            <a:ext cx="288703" cy="3651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C898965-3466-5A18-688E-27769C98B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324" y="3516290"/>
            <a:ext cx="288703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C1F09E5-88BD-EE65-8856-1F29D6E9A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4078">
            <a:off x="8570740" y="4344858"/>
            <a:ext cx="288703" cy="3651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5EC469B-FFA8-93AA-CB4A-73656239B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9101">
            <a:off x="8488191" y="4287822"/>
            <a:ext cx="288703" cy="36512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0474039-5798-9EC6-5051-2436C7CAE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758" y="3979733"/>
            <a:ext cx="28870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F199-CD47-375F-8806-6B4BE2DD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CFF2-E70F-BB81-44CF-6789DF4E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>
            <a:normAutofit/>
          </a:bodyPr>
          <a:lstStyle/>
          <a:p>
            <a:r>
              <a:rPr lang="nb-NO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RTPU</a:t>
            </a:r>
            <a:r>
              <a:rPr lang="en-150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endParaRPr lang="en-NL" sz="40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2F73-B146-E229-147A-469E6404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72" y="1600200"/>
            <a:ext cx="2300673" cy="4525963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68                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certified</a:t>
            </a:r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centers</a:t>
            </a:r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24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</a:t>
            </a:r>
            <a:r>
              <a:rPr lang="nb-NO" sz="2400" dirty="0" err="1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</a:t>
            </a:r>
            <a:endParaRPr lang="en-NL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B9047-F397-B002-2E1C-9F854F15F422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659B2-0403-5D49-2656-51FD0E87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2A0E3D9-6FFA-12D0-9930-E333B515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008" y="77959"/>
            <a:ext cx="6229200" cy="601924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EB8E8D6-B6AF-5B0E-EE2F-31200756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130945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752A1EC-CFC4-D39B-72DB-7CCC7FD83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1592" y="1909341"/>
            <a:ext cx="288032" cy="373263"/>
          </a:xfrm>
          <a:prstGeom prst="ellipse">
            <a:avLst/>
          </a:prstGeom>
          <a:gradFill rotWithShape="1">
            <a:gsLst>
              <a:gs pos="0">
                <a:srgbClr val="8EB4E3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823EE3D-595C-678E-E5C0-851A00574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040" y="177280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3791C0E-3DDB-E24C-15BE-23DFC028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460" y="199053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0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3DCF303-1060-7FF6-BF07-CB2EC586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5FE3C5B-CA4A-7925-5062-A47C71A8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937" y="40489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877C913-4F82-A8C3-F75F-7966DD990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853" y="312330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3381B76-10F4-ACEA-5A40-5799A3898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7D33101-B326-BED5-B40E-4E327BD3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FF16706-104E-3967-F2B4-31451ED8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778" y="35589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EA8E7CE-3F39-D803-C9B7-39FBA973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8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ABAEE25-F64E-938B-7BAE-29D54E20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492" y="429988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0817B4-0C02-6812-74C7-BE15F7743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697960D-EC34-5E4D-6485-E776C6FAE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7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413FA5B-A3C8-BE72-C436-4F813EDF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916" y="395281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4AD052A-0A96-1474-B650-F40A1ABA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13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2629B95-D880-C9E6-E07E-0BECB53E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037" y="4933723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994D05D-85C6-7B94-6929-EDEC76ABA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969" y="5605577"/>
            <a:ext cx="288032" cy="4734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ECCC400-7C75-6C30-AA43-62CCB039A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13AB226-D4F1-DBB3-EA7E-9C4231AD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10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4106951-4236-D51F-A6E4-7CE8D99C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841" y="440010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F1E872A-14DF-C0DE-3C60-D75C123C3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8" y="2444661"/>
            <a:ext cx="288032" cy="373263"/>
          </a:xfrm>
          <a:prstGeom prst="ellipse">
            <a:avLst/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811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6104-024D-A489-AA4E-27F55AFA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2F37-E1B2-96AA-F62B-2A5378EC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b-NO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EUSP Host Center</a:t>
            </a:r>
            <a:r>
              <a:rPr lang="en-150" sz="4000" b="1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certification </a:t>
            </a:r>
            <a:endParaRPr lang="en-NL" sz="4000" b="1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3AD9-D4C8-47AE-070D-5BBC17893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6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new applications evaluated since the last meeting</a:t>
            </a:r>
          </a:p>
          <a:p>
            <a:endParaRPr lang="en-GB" sz="2800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applications reviewed by </a:t>
            </a:r>
          </a:p>
          <a:p>
            <a:pPr marL="0" indent="0">
              <a:buNone/>
            </a:pPr>
            <a:r>
              <a:rPr lang="en-GB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150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GB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 Babjuk</a:t>
            </a:r>
            <a:r>
              <a:rPr lang="en-150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(EAU)  </a:t>
            </a:r>
            <a:endParaRPr lang="en-150" sz="2800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150" sz="28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- </a:t>
            </a:r>
            <a:r>
              <a:rPr lang="en-GB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 Dimmen (EBU)</a:t>
            </a:r>
          </a:p>
          <a:p>
            <a:endParaRPr lang="en-GB" sz="2800" noProof="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8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applications approved for 5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28B50-C430-CE6C-D7DF-F78F697CE685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F63A-DD90-87FD-8695-2BDA5B26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A97AA-D220-81F7-C000-595E2C2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25D684-CCE6-D4CF-63C7-48B247C9B4E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5695F-F6F3-93E6-2B23-F05272CE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0C56BF1-9699-0284-F1F6-E9ACF747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64" y="67825"/>
            <a:ext cx="6229200" cy="601924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BC42904-3DFA-F5DF-6495-FA567003E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529437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C02DC5B-B8C8-F81F-82A2-E869BCB8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032" y="4113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7D0F00E-D1F8-565D-DA4A-99C9B3973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5596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2235B39-FC09-0C9C-19AA-33A09C85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392" y="343125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86C45F-E04A-89A9-C6D9-4D0159C2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770" y="3047418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4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7BE66EB-5BF3-7778-A82F-8567E338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348" y="397501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A564335-3A69-2F03-5FDB-526503DD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60" y="456046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1CD802D-40B9-6B84-08E7-64BD08AD5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D8B20A0-7400-B975-C35E-65D2B4A4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874" y="4085404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F721FD3-705F-FF0D-8A49-1423B0D6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3374342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7538935-5D77-CA1E-3D62-463F33DE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476" y="517177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A1F120F-C06B-F9FF-F2F2-E15BDD8A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371" y="5025715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7F78528-600D-168F-54DE-575E1DF3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978" y="5071961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A698762-0CC4-8168-A85F-E76AB0D2915B}"/>
              </a:ext>
            </a:extLst>
          </p:cNvPr>
          <p:cNvSpPr txBox="1">
            <a:spLocks/>
          </p:cNvSpPr>
          <p:nvPr/>
        </p:nvSpPr>
        <p:spPr>
          <a:xfrm>
            <a:off x="0" y="870967"/>
            <a:ext cx="209857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EUSP Host centre</a:t>
            </a:r>
            <a:br>
              <a:rPr lang="nl-NL" sz="3600" dirty="0"/>
            </a:br>
            <a:br>
              <a:rPr lang="nl-NL" sz="2000" dirty="0"/>
            </a:br>
            <a:r>
              <a:rPr lang="en-GB" sz="2000" noProof="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 programmes</a:t>
            </a:r>
            <a:br>
              <a:rPr lang="en-GB" sz="2000" noProof="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noProof="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 centres</a:t>
            </a:r>
            <a:br>
              <a:rPr lang="en-GB" sz="2000" noProof="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noProof="0" dirty="0">
                <a:solidFill>
                  <a:srgbClr val="002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 countries</a:t>
            </a:r>
            <a:endParaRPr lang="nl-NL" sz="2000" dirty="0">
              <a:solidFill>
                <a:srgbClr val="002C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59E4C69-CDF9-D40D-11AC-4EC59CA2040F}"/>
              </a:ext>
            </a:extLst>
          </p:cNvPr>
          <p:cNvSpPr txBox="1"/>
          <p:nvPr/>
        </p:nvSpPr>
        <p:spPr>
          <a:xfrm>
            <a:off x="111224" y="4205442"/>
            <a:ext cx="2408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https://certifications.ebu.com/certified-host-centres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A9AB87B-C12A-FE52-5BFB-320929A8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927" y="2585040"/>
            <a:ext cx="288032" cy="3732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b-NO" dirty="0">
                <a:solidFill>
                  <a:srgbClr val="FFFF00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840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4EA09-4B92-6A09-26EF-283328CB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1349-1F6E-EFFD-C828-EF74E7FF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4000" b="1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Departing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BE72C-E8F7-5AE8-448B-03C4EC4F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410944" cy="4708525"/>
          </a:xfrm>
        </p:spPr>
        <p:txBody>
          <a:bodyPr/>
          <a:lstStyle/>
          <a:p>
            <a:r>
              <a:rPr lang="en-GB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 van der Zee</a:t>
            </a:r>
          </a:p>
          <a:p>
            <a:pPr lvl="1"/>
            <a:r>
              <a:rPr lang="en-GB" sz="2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since 2011</a:t>
            </a:r>
          </a:p>
          <a:p>
            <a:pPr lvl="1"/>
            <a:r>
              <a:rPr lang="en-GB" sz="2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Vice chair since 2019</a:t>
            </a:r>
          </a:p>
          <a:p>
            <a:pPr lvl="1"/>
            <a:r>
              <a:rPr lang="en-GB" sz="2400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site visits performed</a:t>
            </a:r>
          </a:p>
          <a:p>
            <a:pPr lvl="1"/>
            <a:r>
              <a:rPr lang="en-GB" sz="2400" b="1" noProof="0" dirty="0">
                <a:solidFill>
                  <a:srgbClr val="1C43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 member 2025-2027</a:t>
            </a:r>
          </a:p>
          <a:p>
            <a:pPr lvl="1"/>
            <a:endParaRPr lang="nb-NO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L" sz="2400" dirty="0">
              <a:solidFill>
                <a:srgbClr val="1C437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E4BB4-8E11-DC39-B402-D7ED32493003}"/>
              </a:ext>
            </a:extLst>
          </p:cNvPr>
          <p:cNvSpPr/>
          <p:nvPr/>
        </p:nvSpPr>
        <p:spPr>
          <a:xfrm>
            <a:off x="107504" y="6126163"/>
            <a:ext cx="8856984" cy="45719"/>
          </a:xfrm>
          <a:prstGeom prst="rect">
            <a:avLst/>
          </a:prstGeom>
          <a:solidFill>
            <a:srgbClr val="B8005C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A8189-1312-1E44-CE5D-B0890CBF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6277833"/>
            <a:ext cx="1298561" cy="481626"/>
          </a:xfrm>
          <a:prstGeom prst="rect">
            <a:avLst/>
          </a:prstGeom>
        </p:spPr>
      </p:pic>
      <p:pic>
        <p:nvPicPr>
          <p:cNvPr id="7" name="Bilde 6" descr="Et bilde som inneholder klær, person, trapper, sko&#10;&#10;KI-generert innhold kan være feil.">
            <a:extLst>
              <a:ext uri="{FF2B5EF4-FFF2-40B4-BE49-F238E27FC236}">
                <a16:creationId xmlns:a16="http://schemas.microsoft.com/office/drawing/2014/main" id="{51E736C2-9116-0627-C72F-6B89D9489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28248" r="15385"/>
          <a:stretch/>
        </p:blipFill>
        <p:spPr>
          <a:xfrm>
            <a:off x="6402519" y="1266779"/>
            <a:ext cx="2027594" cy="2942069"/>
          </a:xfrm>
          <a:prstGeom prst="rect">
            <a:avLst/>
          </a:prstGeom>
        </p:spPr>
      </p:pic>
      <p:pic>
        <p:nvPicPr>
          <p:cNvPr id="11" name="Bilde 10" descr="Et bilde som inneholder klær, person, Menneskeansikt, mann&#10;&#10;KI-generert innhold kan være feil.">
            <a:extLst>
              <a:ext uri="{FF2B5EF4-FFF2-40B4-BE49-F238E27FC236}">
                <a16:creationId xmlns:a16="http://schemas.microsoft.com/office/drawing/2014/main" id="{3D58F671-A135-2150-927B-124AE73FC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7" y="4057988"/>
            <a:ext cx="2623947" cy="1966635"/>
          </a:xfrm>
          <a:prstGeom prst="rect">
            <a:avLst/>
          </a:prstGeom>
        </p:spPr>
      </p:pic>
      <p:pic>
        <p:nvPicPr>
          <p:cNvPr id="13" name="Bilde 12" descr="Et bilde som inneholder klær, person, Menneskeansikt, mann&#10;&#10;KI-generert innhold kan være feil.">
            <a:extLst>
              <a:ext uri="{FF2B5EF4-FFF2-40B4-BE49-F238E27FC236}">
                <a16:creationId xmlns:a16="http://schemas.microsoft.com/office/drawing/2014/main" id="{AD30A489-0E62-F1C7-A7C2-394D067F9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0" y="3673589"/>
            <a:ext cx="1873720" cy="2498293"/>
          </a:xfrm>
          <a:prstGeom prst="rect">
            <a:avLst/>
          </a:prstGeom>
        </p:spPr>
      </p:pic>
      <p:pic>
        <p:nvPicPr>
          <p:cNvPr id="15" name="Bilde 14" descr="Et bilde som inneholder utendørs, klær, person, himmel&#10;&#10;KI-generert innhold kan være feil.">
            <a:extLst>
              <a:ext uri="{FF2B5EF4-FFF2-40B4-BE49-F238E27FC236}">
                <a16:creationId xmlns:a16="http://schemas.microsoft.com/office/drawing/2014/main" id="{48730CF1-347D-76A7-3241-0CFF546D10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411525"/>
            <a:ext cx="2381462" cy="158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Words>303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Open Sans</vt:lpstr>
      <vt:lpstr>Office Theme</vt:lpstr>
      <vt:lpstr>Board Meeting 10 May 2025</vt:lpstr>
      <vt:lpstr>Certification Committee</vt:lpstr>
      <vt:lpstr>RTPU application form</vt:lpstr>
      <vt:lpstr>RTPU Certifications</vt:lpstr>
      <vt:lpstr>RTPU Applications</vt:lpstr>
      <vt:lpstr>RTPUs</vt:lpstr>
      <vt:lpstr>EUSP Host Center certification </vt:lpstr>
      <vt:lpstr>PowerPoint Presentation</vt:lpstr>
      <vt:lpstr>Departing member</vt:lpstr>
      <vt:lpstr>New vice chair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 PC</dc:creator>
  <cp:lastModifiedBy>Wilma Gietman</cp:lastModifiedBy>
  <cp:revision>61</cp:revision>
  <cp:lastPrinted>2025-05-15T09:28:46Z</cp:lastPrinted>
  <dcterms:created xsi:type="dcterms:W3CDTF">2014-04-17T12:46:58Z</dcterms:created>
  <dcterms:modified xsi:type="dcterms:W3CDTF">2025-05-15T09:28:52Z</dcterms:modified>
</cp:coreProperties>
</file>