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72" r:id="rId2"/>
    <p:sldId id="273" r:id="rId3"/>
    <p:sldId id="274" r:id="rId4"/>
    <p:sldId id="285" r:id="rId5"/>
    <p:sldId id="275" r:id="rId6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C4372"/>
    <a:srgbClr val="B8005C"/>
    <a:srgbClr val="AA9868"/>
    <a:srgbClr val="CC0066"/>
    <a:srgbClr val="000000"/>
    <a:srgbClr val="8EB4E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7" d="100"/>
          <a:sy n="117" d="100"/>
        </p:scale>
        <p:origin x="1356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1" d="100"/>
          <a:sy n="101" d="100"/>
        </p:scale>
        <p:origin x="-3576" y="-90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ose Luis Dominguez-Escrig" userId="9ae6ce330348ceef" providerId="LiveId" clId="{BBB94258-D020-4903-9ED4-77C25CE8380F}"/>
    <pc:docChg chg="modSld">
      <pc:chgData name="Jose Luis Dominguez-Escrig" userId="9ae6ce330348ceef" providerId="LiveId" clId="{BBB94258-D020-4903-9ED4-77C25CE8380F}" dt="2025-05-10T05:19:38.039" v="0" actId="20577"/>
      <pc:docMkLst>
        <pc:docMk/>
      </pc:docMkLst>
      <pc:sldChg chg="modSp mod">
        <pc:chgData name="Jose Luis Dominguez-Escrig" userId="9ae6ce330348ceef" providerId="LiveId" clId="{BBB94258-D020-4903-9ED4-77C25CE8380F}" dt="2025-05-10T05:19:38.039" v="0" actId="20577"/>
        <pc:sldMkLst>
          <pc:docMk/>
          <pc:sldMk cId="1837263742" sldId="273"/>
        </pc:sldMkLst>
        <pc:spChg chg="mod">
          <ac:chgData name="Jose Luis Dominguez-Escrig" userId="9ae6ce330348ceef" providerId="LiveId" clId="{BBB94258-D020-4903-9ED4-77C25CE8380F}" dt="2025-05-10T05:19:38.039" v="0" actId="20577"/>
          <ac:spMkLst>
            <pc:docMk/>
            <pc:sldMk cId="1837263742" sldId="273"/>
            <ac:spMk id="3" creationId="{626E02D0-748E-7E3A-7ED6-1097C6E68211}"/>
          </ac:spMkLst>
        </pc:sp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31B6E99-70C5-4000-8B0A-AC29A8149B02}" type="datetimeFigureOut">
              <a:rPr lang="nl-NL" smtClean="0"/>
              <a:t>15-5-2025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3F6337-9FFF-48D1-AFEB-43776F7A4397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59364495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A2CC596-73A6-412B-87CF-CBD3D3F0CE04}" type="datetimeFigureOut">
              <a:rPr lang="en-NL" smtClean="0"/>
              <a:t>05/15/2025</a:t>
            </a:fld>
            <a:endParaRPr lang="en-NL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NL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1C487FC-20B0-423F-B479-164055FB93C2}" type="slidenum">
              <a:rPr lang="en-NL" smtClean="0"/>
              <a:t>‹#›</a:t>
            </a:fld>
            <a:endParaRPr lang="en-NL"/>
          </a:p>
        </p:txBody>
      </p:sp>
    </p:spTree>
    <p:extLst>
      <p:ext uri="{BB962C8B-B14F-4D97-AF65-F5344CB8AC3E}">
        <p14:creationId xmlns:p14="http://schemas.microsoft.com/office/powerpoint/2010/main" val="29965187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009-A0B2-4607-970A-F8BD11868F51}" type="datetimeFigureOut">
              <a:rPr lang="nl-NL" smtClean="0"/>
              <a:t>15-5-2025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5613-2304-48D7-BCA5-66885D9F76A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722223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009-A0B2-4607-970A-F8BD11868F51}" type="datetimeFigureOut">
              <a:rPr lang="nl-NL" smtClean="0"/>
              <a:t>15-5-2025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5613-2304-48D7-BCA5-66885D9F76A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310255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009-A0B2-4607-970A-F8BD11868F51}" type="datetimeFigureOut">
              <a:rPr lang="nl-NL" smtClean="0"/>
              <a:t>15-5-2025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5613-2304-48D7-BCA5-66885D9F76A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0109221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009-A0B2-4607-970A-F8BD11868F51}" type="datetimeFigureOut">
              <a:rPr lang="nl-NL" smtClean="0"/>
              <a:t>15-5-2025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5613-2304-48D7-BCA5-66885D9F76A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7185002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009-A0B2-4607-970A-F8BD11868F51}" type="datetimeFigureOut">
              <a:rPr lang="nl-NL" smtClean="0"/>
              <a:t>15-5-2025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5613-2304-48D7-BCA5-66885D9F76A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19452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009-A0B2-4607-970A-F8BD11868F51}" type="datetimeFigureOut">
              <a:rPr lang="nl-NL" smtClean="0"/>
              <a:t>15-5-2025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5613-2304-48D7-BCA5-66885D9F76A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93544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009-A0B2-4607-970A-F8BD11868F51}" type="datetimeFigureOut">
              <a:rPr lang="nl-NL" smtClean="0"/>
              <a:t>15-5-2025</a:t>
            </a:fld>
            <a:endParaRPr lang="nl-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5613-2304-48D7-BCA5-66885D9F76A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8501251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009-A0B2-4607-970A-F8BD11868F51}" type="datetimeFigureOut">
              <a:rPr lang="nl-NL" smtClean="0"/>
              <a:t>15-5-2025</a:t>
            </a:fld>
            <a:endParaRPr lang="nl-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5613-2304-48D7-BCA5-66885D9F76A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89036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009-A0B2-4607-970A-F8BD11868F51}" type="datetimeFigureOut">
              <a:rPr lang="nl-NL" smtClean="0"/>
              <a:t>15-5-2025</a:t>
            </a:fld>
            <a:endParaRPr lang="nl-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5613-2304-48D7-BCA5-66885D9F76A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7670419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009-A0B2-4607-970A-F8BD11868F51}" type="datetimeFigureOut">
              <a:rPr lang="nl-NL" smtClean="0"/>
              <a:t>15-5-2025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5613-2304-48D7-BCA5-66885D9F76A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5425741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l-NL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EA3009-A0B2-4607-970A-F8BD11868F51}" type="datetimeFigureOut">
              <a:rPr lang="nl-NL" smtClean="0"/>
              <a:t>15-5-2025</a:t>
            </a:fld>
            <a:endParaRPr lang="nl-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F5613-2304-48D7-BCA5-66885D9F76A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969107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52000">
              <a:schemeClr val="bg1">
                <a:lumMod val="95000"/>
              </a:schemeClr>
            </a:gs>
            <a:gs pos="96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path path="circle">
            <a:fillToRect l="100000" t="100000"/>
          </a:path>
          <a:tileRect r="-100000" b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nl-NL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nl-NL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EA3009-A0B2-4607-970A-F8BD11868F51}" type="datetimeFigureOut">
              <a:rPr lang="nl-NL" smtClean="0"/>
              <a:t>15-5-2025</a:t>
            </a:fld>
            <a:endParaRPr lang="nl-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F5613-2304-48D7-BCA5-66885D9F76AC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518285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1B4500-C38C-929D-C185-270CD8EDFD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NL" dirty="0">
                <a:solidFill>
                  <a:srgbClr val="1C43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Board Meeting 10 May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87BF1-0BB2-3ECC-E741-943F250DFD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endParaRPr lang="en-NL" dirty="0">
              <a:solidFill>
                <a:srgbClr val="1C437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None/>
            </a:pPr>
            <a:endParaRPr lang="LID4096" dirty="0">
              <a:solidFill>
                <a:srgbClr val="1C437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 algn="ctr">
              <a:buNone/>
            </a:pPr>
            <a:r>
              <a:rPr lang="LID4096" dirty="0">
                <a:solidFill>
                  <a:srgbClr val="1C43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José Dominguez Escrig</a:t>
            </a:r>
          </a:p>
          <a:p>
            <a:pPr marL="0" indent="0" algn="ctr">
              <a:buNone/>
            </a:pPr>
            <a:r>
              <a:rPr lang="LID4096" dirty="0">
                <a:solidFill>
                  <a:srgbClr val="1C43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Secretary</a:t>
            </a:r>
            <a:endParaRPr lang="en-NL" dirty="0">
              <a:solidFill>
                <a:srgbClr val="1C437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D7F52D6C-ACC9-FE1B-23F8-12D218C90C9F}"/>
              </a:ext>
            </a:extLst>
          </p:cNvPr>
          <p:cNvSpPr/>
          <p:nvPr/>
        </p:nvSpPr>
        <p:spPr>
          <a:xfrm>
            <a:off x="107504" y="6126163"/>
            <a:ext cx="8856984" cy="45719"/>
          </a:xfrm>
          <a:prstGeom prst="rect">
            <a:avLst/>
          </a:prstGeom>
          <a:solidFill>
            <a:srgbClr val="B8005C"/>
          </a:solidFill>
          <a:ln>
            <a:solidFill>
              <a:srgbClr val="B8005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EB297042-105E-D9D0-AD9B-37B9F41D6BD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328" y="6277833"/>
            <a:ext cx="1298561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764743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37DF7EB3-A780-30B4-E4B8-D442311FDB66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AF3FAB-E3B1-793F-D6B9-4EDB855414D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NL" dirty="0">
                <a:solidFill>
                  <a:srgbClr val="1C43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New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6E02D0-748E-7E3A-7ED6-1097C6E6821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21196" y="1268760"/>
            <a:ext cx="8229600" cy="4525963"/>
          </a:xfrm>
        </p:spPr>
        <p:txBody>
          <a:bodyPr>
            <a:normAutofit/>
          </a:bodyPr>
          <a:lstStyle/>
          <a:p>
            <a:pPr marL="342900" marR="0" lvl="0" indent="-342900">
              <a:lnSpc>
                <a:spcPct val="115000"/>
              </a:lnSpc>
              <a:buFont typeface="Verdana" panose="020B0604030504040204" pitchFamily="34" charset="0"/>
              <a:buChar char="-"/>
            </a:pPr>
            <a:r>
              <a:rPr lang="en-GB" sz="3600" noProof="0" dirty="0">
                <a:solidFill>
                  <a:srgbClr val="1C437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Veronique Phé (France)</a:t>
            </a:r>
          </a:p>
          <a:p>
            <a:pPr lvl="1" indent="-342900">
              <a:lnSpc>
                <a:spcPct val="115000"/>
              </a:lnSpc>
              <a:buFont typeface="Verdana" panose="020B0604030504040204" pitchFamily="34" charset="0"/>
              <a:buChar char="-"/>
            </a:pPr>
            <a:r>
              <a:rPr lang="en-GB" sz="3200" noProof="0" dirty="0">
                <a:solidFill>
                  <a:srgbClr val="1C43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Assigned committee: Accreditation</a:t>
            </a:r>
            <a:endParaRPr lang="en-GB" sz="3200" noProof="0" dirty="0">
              <a:solidFill>
                <a:srgbClr val="1C4372"/>
              </a:solidFill>
              <a:effectLst/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342900" marR="0" lvl="0" indent="-342900">
              <a:lnSpc>
                <a:spcPct val="115000"/>
              </a:lnSpc>
              <a:spcAft>
                <a:spcPts val="1000"/>
              </a:spcAft>
              <a:buFont typeface="Verdana" panose="020B0604030504040204" pitchFamily="34" charset="0"/>
              <a:buChar char="-"/>
            </a:pPr>
            <a:r>
              <a:rPr lang="en-GB" sz="3600" noProof="0" dirty="0">
                <a:solidFill>
                  <a:srgbClr val="1C437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Julien Branchereau (France)</a:t>
            </a:r>
          </a:p>
          <a:p>
            <a:pPr lvl="1" indent="-342900">
              <a:lnSpc>
                <a:spcPct val="115000"/>
              </a:lnSpc>
              <a:spcAft>
                <a:spcPts val="1000"/>
              </a:spcAft>
              <a:buFont typeface="Verdana" panose="020B0604030504040204" pitchFamily="34" charset="0"/>
              <a:buChar char="-"/>
            </a:pPr>
            <a:r>
              <a:rPr lang="en-GB" sz="3200" noProof="0" dirty="0">
                <a:solidFill>
                  <a:srgbClr val="1C43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Assigned committee: Certification</a:t>
            </a:r>
          </a:p>
          <a:p>
            <a:pPr marL="342900" marR="0" lvl="0" indent="-342900">
              <a:lnSpc>
                <a:spcPct val="115000"/>
              </a:lnSpc>
              <a:spcAft>
                <a:spcPts val="1000"/>
              </a:spcAft>
              <a:buFont typeface="Verdana" panose="020B0604030504040204" pitchFamily="34" charset="0"/>
              <a:buChar char="-"/>
            </a:pPr>
            <a:r>
              <a:rPr lang="en-GB" sz="3600" noProof="0" dirty="0">
                <a:solidFill>
                  <a:srgbClr val="1C4372"/>
                </a:solidFill>
                <a:effectLst/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Alicia Poulsen (Denmark) </a:t>
            </a:r>
          </a:p>
          <a:p>
            <a:pPr lvl="1" indent="-342900">
              <a:lnSpc>
                <a:spcPct val="115000"/>
              </a:lnSpc>
              <a:spcAft>
                <a:spcPts val="1000"/>
              </a:spcAft>
              <a:buFont typeface="Verdana" panose="020B0604030504040204" pitchFamily="34" charset="0"/>
              <a:buChar char="-"/>
            </a:pPr>
            <a:r>
              <a:rPr lang="en-GB" sz="3200" noProof="0" dirty="0">
                <a:solidFill>
                  <a:srgbClr val="1C43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Assigned committee: Examination</a:t>
            </a:r>
            <a:endParaRPr lang="en-NL" sz="3200" dirty="0">
              <a:solidFill>
                <a:srgbClr val="1C437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2EA9BE53-76B2-021E-20C3-AD3797223C01}"/>
              </a:ext>
            </a:extLst>
          </p:cNvPr>
          <p:cNvSpPr/>
          <p:nvPr/>
        </p:nvSpPr>
        <p:spPr>
          <a:xfrm>
            <a:off x="107504" y="6126163"/>
            <a:ext cx="8856984" cy="45719"/>
          </a:xfrm>
          <a:prstGeom prst="rect">
            <a:avLst/>
          </a:prstGeom>
          <a:solidFill>
            <a:srgbClr val="B8005C"/>
          </a:solidFill>
          <a:ln>
            <a:solidFill>
              <a:srgbClr val="B8005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D27FC48-E9C7-3B3C-1491-6D2FC7D5C5F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328" y="6277833"/>
            <a:ext cx="1298561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372637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965A79E2-288C-D3C0-D562-C3713EEF53B5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D96C190-5364-6D23-FC09-108894C8D71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NL" dirty="0">
                <a:solidFill>
                  <a:srgbClr val="1C43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Resigned members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B7CCCB-DA75-6D3C-2E9F-29764EEAA24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NL" dirty="0">
                <a:solidFill>
                  <a:srgbClr val="1C43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Mindaugas Jievaltas (Lithuania)</a:t>
            </a:r>
          </a:p>
          <a:p>
            <a:r>
              <a:rPr lang="LID4096" dirty="0">
                <a:solidFill>
                  <a:srgbClr val="1C43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Lars </a:t>
            </a:r>
            <a:r>
              <a:rPr lang="en-US" dirty="0">
                <a:solidFill>
                  <a:srgbClr val="1C43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Henningsohn</a:t>
            </a:r>
            <a:r>
              <a:rPr lang="LID4096" dirty="0">
                <a:solidFill>
                  <a:srgbClr val="1C43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(Sweden)</a:t>
            </a:r>
          </a:p>
          <a:p>
            <a:r>
              <a:rPr lang="LID4096" dirty="0">
                <a:solidFill>
                  <a:srgbClr val="1C43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Frederico </a:t>
            </a:r>
            <a:r>
              <a:rPr lang="en-US" dirty="0">
                <a:solidFill>
                  <a:srgbClr val="1C43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Gonçalves</a:t>
            </a:r>
            <a:r>
              <a:rPr lang="en-NL" dirty="0">
                <a:solidFill>
                  <a:srgbClr val="1C43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(Slovakia)</a:t>
            </a:r>
          </a:p>
          <a:p>
            <a:r>
              <a:rPr lang="LID4096" dirty="0">
                <a:solidFill>
                  <a:srgbClr val="1C43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Ákos </a:t>
            </a:r>
            <a:r>
              <a:rPr lang="en-US" dirty="0">
                <a:solidFill>
                  <a:srgbClr val="1C43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Pytel</a:t>
            </a:r>
            <a:r>
              <a:rPr lang="LID4096" dirty="0">
                <a:solidFill>
                  <a:srgbClr val="1C43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(Hungary)</a:t>
            </a:r>
          </a:p>
          <a:p>
            <a:r>
              <a:rPr lang="LID4096" dirty="0">
                <a:solidFill>
                  <a:srgbClr val="1C43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Teija </a:t>
            </a:r>
            <a:r>
              <a:rPr lang="en-US" dirty="0">
                <a:solidFill>
                  <a:srgbClr val="1C43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Parpala</a:t>
            </a:r>
            <a:r>
              <a:rPr lang="en-150" dirty="0">
                <a:solidFill>
                  <a:srgbClr val="1C43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 (Finland)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B0EDF3B-3505-3479-C705-A5A12EBCE67C}"/>
              </a:ext>
            </a:extLst>
          </p:cNvPr>
          <p:cNvSpPr/>
          <p:nvPr/>
        </p:nvSpPr>
        <p:spPr>
          <a:xfrm>
            <a:off x="107504" y="6126163"/>
            <a:ext cx="8856984" cy="45719"/>
          </a:xfrm>
          <a:prstGeom prst="rect">
            <a:avLst/>
          </a:prstGeom>
          <a:solidFill>
            <a:srgbClr val="B8005C"/>
          </a:solidFill>
          <a:ln>
            <a:solidFill>
              <a:srgbClr val="B8005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60D161E3-DE83-DDF9-7529-F92E8170C4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328" y="6277833"/>
            <a:ext cx="1298561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0852203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4E6009AC-699B-5E4C-3194-88579D119664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F8340A-5A27-9E86-938C-5FB112FC00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NL" dirty="0">
                <a:solidFill>
                  <a:srgbClr val="1C43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General presentation 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F93274B-4DE2-28E1-55F4-5F227DB9231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11560" y="1440508"/>
            <a:ext cx="6032836" cy="4525963"/>
          </a:xfrm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5549A745-2977-ECBD-0CBF-3FCE36694B23}"/>
              </a:ext>
            </a:extLst>
          </p:cNvPr>
          <p:cNvSpPr/>
          <p:nvPr/>
        </p:nvSpPr>
        <p:spPr>
          <a:xfrm>
            <a:off x="107504" y="6126163"/>
            <a:ext cx="8856984" cy="45719"/>
          </a:xfrm>
          <a:prstGeom prst="rect">
            <a:avLst/>
          </a:prstGeom>
          <a:solidFill>
            <a:srgbClr val="B8005C"/>
          </a:solidFill>
          <a:ln>
            <a:solidFill>
              <a:srgbClr val="B8005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3C8B16D1-2D4B-B385-7BDF-E5A37BB4C33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524328" y="6277833"/>
            <a:ext cx="1298561" cy="481626"/>
          </a:xfrm>
          <a:prstGeom prst="rect">
            <a:avLst/>
          </a:prstGeom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A3023B3F-A9CB-5C4E-9333-FD3D32245F2A}"/>
              </a:ext>
            </a:extLst>
          </p:cNvPr>
          <p:cNvSpPr txBox="1"/>
          <p:nvPr/>
        </p:nvSpPr>
        <p:spPr>
          <a:xfrm>
            <a:off x="6804248" y="1490008"/>
            <a:ext cx="1728192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>
              <a:spcAft>
                <a:spcPts val="600"/>
              </a:spcAft>
            </a:pPr>
            <a:r>
              <a:rPr lang="en-150" sz="2000" dirty="0">
                <a:solidFill>
                  <a:srgbClr val="1C43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You will receive a copy by email for your internal use</a:t>
            </a:r>
          </a:p>
        </p:txBody>
      </p:sp>
    </p:spTree>
    <p:extLst>
      <p:ext uri="{BB962C8B-B14F-4D97-AF65-F5344CB8AC3E}">
        <p14:creationId xmlns:p14="http://schemas.microsoft.com/office/powerpoint/2010/main" val="42100133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>
          <a:extLst>
            <a:ext uri="{FF2B5EF4-FFF2-40B4-BE49-F238E27FC236}">
              <a16:creationId xmlns:a16="http://schemas.microsoft.com/office/drawing/2014/main" id="{63D730FE-589D-9C76-0806-B8ECD38DC18C}"/>
            </a:ext>
          </a:extLst>
        </p:cNvPr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A8C1B6-073D-E046-B5D1-4B9A5616B7A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r"/>
            <a:r>
              <a:rPr lang="en-NL" dirty="0">
                <a:solidFill>
                  <a:srgbClr val="1C43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Calendar 2025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CF2FFF-7860-EFF1-92DA-DD4DA92C02D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93289" y="1268760"/>
            <a:ext cx="8229600" cy="4525963"/>
          </a:xfrm>
        </p:spPr>
        <p:txBody>
          <a:bodyPr/>
          <a:lstStyle/>
          <a:p>
            <a:pPr marL="0" indent="0">
              <a:buNone/>
            </a:pPr>
            <a:endParaRPr lang="en-NL" dirty="0">
              <a:solidFill>
                <a:srgbClr val="1C437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r>
              <a:rPr lang="en-NL" dirty="0">
                <a:solidFill>
                  <a:srgbClr val="1C43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21 June: FEBU Oral Exam</a:t>
            </a:r>
          </a:p>
          <a:p>
            <a:r>
              <a:rPr lang="LID4096" dirty="0">
                <a:solidFill>
                  <a:srgbClr val="1C43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10-11 October: Board Meeting Athens</a:t>
            </a:r>
          </a:p>
          <a:p>
            <a:r>
              <a:rPr lang="LID4096" dirty="0">
                <a:solidFill>
                  <a:srgbClr val="1C4372"/>
                </a:solidFill>
                <a:latin typeface="Open Sans" panose="020B0606030504020204" pitchFamily="34" charset="0"/>
                <a:ea typeface="Open Sans" panose="020B0606030504020204" pitchFamily="34" charset="0"/>
                <a:cs typeface="Open Sans" panose="020B0606030504020204" pitchFamily="34" charset="0"/>
              </a:rPr>
              <a:t>13 November: FEBU Written Exam </a:t>
            </a:r>
          </a:p>
          <a:p>
            <a:pPr marL="0" indent="0">
              <a:buNone/>
            </a:pPr>
            <a:endParaRPr lang="en-NL" b="1" dirty="0">
              <a:solidFill>
                <a:srgbClr val="1C437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  <a:p>
            <a:pPr marL="0" indent="0">
              <a:buNone/>
            </a:pPr>
            <a:endParaRPr lang="LID4096" dirty="0">
              <a:solidFill>
                <a:srgbClr val="1C4372"/>
              </a:solidFill>
              <a:latin typeface="Open Sans" panose="020B0606030504020204" pitchFamily="34" charset="0"/>
              <a:ea typeface="Open Sans" panose="020B0606030504020204" pitchFamily="34" charset="0"/>
              <a:cs typeface="Open Sans" panose="020B0606030504020204" pitchFamily="34" charset="0"/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574559EF-21B0-F6A5-3A94-685153E8F0D3}"/>
              </a:ext>
            </a:extLst>
          </p:cNvPr>
          <p:cNvSpPr/>
          <p:nvPr/>
        </p:nvSpPr>
        <p:spPr>
          <a:xfrm>
            <a:off x="107504" y="6126163"/>
            <a:ext cx="8856984" cy="45719"/>
          </a:xfrm>
          <a:prstGeom prst="rect">
            <a:avLst/>
          </a:prstGeom>
          <a:solidFill>
            <a:srgbClr val="B8005C"/>
          </a:solidFill>
          <a:ln>
            <a:solidFill>
              <a:srgbClr val="B8005C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NL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B75FEF4-ACA8-C260-D600-8616FE3EF1A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524328" y="6277833"/>
            <a:ext cx="1298561" cy="48162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00629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 algn="l">
          <a:spcAft>
            <a:spcPts val="600"/>
          </a:spcAft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527</TotalTime>
  <Words>98</Words>
  <Application>Microsoft Office PowerPoint</Application>
  <PresentationFormat>On-screen Show (4:3)</PresentationFormat>
  <Paragraphs>25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Aptos</vt:lpstr>
      <vt:lpstr>Arial</vt:lpstr>
      <vt:lpstr>Calibri</vt:lpstr>
      <vt:lpstr>Open Sans</vt:lpstr>
      <vt:lpstr>Verdana</vt:lpstr>
      <vt:lpstr>Office Theme</vt:lpstr>
      <vt:lpstr>Board Meeting 10 May 2025</vt:lpstr>
      <vt:lpstr>New members</vt:lpstr>
      <vt:lpstr>Resigned members</vt:lpstr>
      <vt:lpstr>General presentation </vt:lpstr>
      <vt:lpstr>Calendar 2025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Editor PC</dc:creator>
  <cp:lastModifiedBy>Wilma Gietman</cp:lastModifiedBy>
  <cp:revision>31</cp:revision>
  <dcterms:created xsi:type="dcterms:W3CDTF">2014-04-17T12:46:58Z</dcterms:created>
  <dcterms:modified xsi:type="dcterms:W3CDTF">2025-05-15T09:30:38Z</dcterms:modified>
</cp:coreProperties>
</file>