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7"/>
  </p:notesMasterIdLst>
  <p:sldIdLst>
    <p:sldId id="256" r:id="rId4"/>
    <p:sldId id="272" r:id="rId5"/>
    <p:sldId id="279" r:id="rId6"/>
    <p:sldId id="373" r:id="rId7"/>
    <p:sldId id="259" r:id="rId8"/>
    <p:sldId id="379" r:id="rId9"/>
    <p:sldId id="374" r:id="rId10"/>
    <p:sldId id="375" r:id="rId11"/>
    <p:sldId id="260" r:id="rId12"/>
    <p:sldId id="262" r:id="rId13"/>
    <p:sldId id="264" r:id="rId14"/>
    <p:sldId id="266" r:id="rId15"/>
    <p:sldId id="376" r:id="rId16"/>
    <p:sldId id="270" r:id="rId17"/>
    <p:sldId id="377" r:id="rId18"/>
    <p:sldId id="274" r:id="rId19"/>
    <p:sldId id="378" r:id="rId20"/>
    <p:sldId id="380" r:id="rId21"/>
    <p:sldId id="283" r:id="rId22"/>
    <p:sldId id="371" r:id="rId23"/>
    <p:sldId id="381" r:id="rId24"/>
    <p:sldId id="267" r:id="rId25"/>
    <p:sldId id="27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C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67"/>
    <p:restoredTop sz="94526"/>
  </p:normalViewPr>
  <p:slideViewPr>
    <p:cSldViewPr snapToGrid="0">
      <p:cViewPr varScale="1">
        <p:scale>
          <a:sx n="123" d="100"/>
          <a:sy n="123" d="100"/>
        </p:scale>
        <p:origin x="12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ata\Downloads\Documents\REPORTING\250912_CME_CPD_activities_DRAFT%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ata\Downloads\Documents\REPORTING\250912_CME_CPD_activities_DRAFT%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'EBU ACC'!$C$4</c:f>
              <c:strCache>
                <c:ptCount val="1"/>
                <c:pt idx="0">
                  <c:v>Total CME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99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D49-4573-B14B-3C4CCEFB133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'EBU ACC'!$B$5:$B$12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'EBU ACC'!$C$5:$C$12</c:f>
              <c:numCache>
                <c:formatCode>General</c:formatCode>
                <c:ptCount val="2"/>
                <c:pt idx="0">
                  <c:v>357</c:v>
                </c:pt>
                <c:pt idx="1">
                  <c:v>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9-4573-B14B-3C4CCEFB133C}"/>
            </c:ext>
          </c:extLst>
        </c:ser>
        <c:ser>
          <c:idx val="1"/>
          <c:order val="1"/>
          <c:tx>
            <c:strRef>
              <c:f>'EBU ACC'!$D$4</c:f>
              <c:strCache>
                <c:ptCount val="1"/>
                <c:pt idx="0">
                  <c:v>EBU ACC TOTAL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'EBU ACC'!$B$5:$B$12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'EBU ACC'!$D$5:$D$12</c:f>
              <c:numCache>
                <c:formatCode>General</c:formatCode>
                <c:ptCount val="2"/>
                <c:pt idx="0">
                  <c:v>58</c:v>
                </c:pt>
                <c:pt idx="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9-4573-B14B-3C4CCEFB13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50069775"/>
        <c:axId val="1150070255"/>
      </c:barChart>
      <c:catAx>
        <c:axId val="11500697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070255"/>
        <c:crosses val="autoZero"/>
        <c:auto val="1"/>
        <c:lblAlgn val="ctr"/>
        <c:lblOffset val="100"/>
        <c:noMultiLvlLbl val="0"/>
      </c:catAx>
      <c:valAx>
        <c:axId val="11500702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0697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358705161854772E-2"/>
          <c:y val="6.9861111111111124E-2"/>
          <c:w val="0.90286351706036749"/>
          <c:h val="0.720887649460484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'EBU ACC'!$B$50</c:f>
              <c:strCache>
                <c:ptCount val="1"/>
                <c:pt idx="0">
                  <c:v>EBU ACC evaluation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'EBU ACC'!$A$51:$A$56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'EBU ACC'!$B$51:$B$56</c:f>
              <c:numCache>
                <c:formatCode>General</c:formatCode>
                <c:ptCount val="6"/>
                <c:pt idx="0">
                  <c:v>41</c:v>
                </c:pt>
                <c:pt idx="1">
                  <c:v>67</c:v>
                </c:pt>
                <c:pt idx="2">
                  <c:v>67</c:v>
                </c:pt>
                <c:pt idx="3">
                  <c:v>63</c:v>
                </c:pt>
                <c:pt idx="4">
                  <c:v>58</c:v>
                </c:pt>
                <c:pt idx="5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25-4C2C-B831-2379C6E29E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0705600"/>
        <c:axId val="150704160"/>
      </c:barChart>
      <c:catAx>
        <c:axId val="15070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704160"/>
        <c:crosses val="autoZero"/>
        <c:auto val="1"/>
        <c:lblAlgn val="ctr"/>
        <c:lblOffset val="100"/>
        <c:noMultiLvlLbl val="0"/>
      </c:catAx>
      <c:valAx>
        <c:axId val="150704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705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545918635170604"/>
          <c:y val="0.89633056284631085"/>
          <c:w val="0.44540813648293964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nl-NL" sz="1800" b="0" strike="noStrike" spc="-1">
                <a:solidFill>
                  <a:srgbClr val="000000"/>
                </a:solidFill>
                <a:latin typeface="Calibri"/>
              </a:rPr>
              <a:t>Click to move the slide</a:t>
            </a: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2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2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2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86E39495-DA77-45DC-B02A-A6187DE6F943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96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EUACME10/1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610B3D88-13EC-41CD-A9ED-730782763381}" type="slidenum">
              <a:rPr lang="nl-NL" smtClean="0"/>
              <a:pPr>
                <a:defRPr/>
              </a:pPr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1278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09-10-2025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9050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136" y="107528"/>
            <a:ext cx="8229600" cy="73161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Master title style (only changes made to the parent slide will be reflected in the app)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252A03B-2D42-4DAE-8460-CF96145A8DF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5136" y="1340107"/>
            <a:ext cx="8229600" cy="4758684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Master text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B14CF1-AB9B-4870-9E5C-AD8F31C7FF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322" y="836559"/>
            <a:ext cx="8229600" cy="31961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Master text style</a:t>
            </a:r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39551A5-770E-3978-ED85-9963EA0819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7174" y="6415823"/>
            <a:ext cx="8229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8554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AD9EB"/>
            </a:gs>
            <a:gs pos="100000">
              <a:srgbClr val="F2F2F2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lang="nl-NL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Second level</a:t>
            </a:r>
            <a:endParaRPr lang="nl-NL" sz="28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Third level</a:t>
            </a:r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Fourth level</a:t>
            </a:r>
            <a:endParaRPr lang="nl-NL" sz="20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level</a:t>
            </a:r>
            <a:endParaRPr lang="nl-NL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F257F326-9116-4B90-B346-820AE5DCE756}" type="datetime">
              <a:rPr lang="nl-NL" sz="1200" b="0" strike="noStrike" spc="-1">
                <a:solidFill>
                  <a:srgbClr val="8B8B8B"/>
                </a:solidFill>
                <a:latin typeface="Calibri"/>
              </a:rPr>
              <a:t>09-10-2025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8C1DFB2-ACC7-4F48-847E-EEDA30470E0E}" type="slidenum">
              <a:rPr lang="nl-NL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AD9EB"/>
            </a:gs>
            <a:gs pos="100000">
              <a:srgbClr val="F2F2F2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841D6105-417E-434C-B3D2-1AC575603E43}" type="datetime">
              <a:rPr lang="nl-NL" sz="1200" b="0" strike="noStrike" spc="-1">
                <a:solidFill>
                  <a:srgbClr val="8B8B8B"/>
                </a:solidFill>
                <a:latin typeface="Calibri"/>
              </a:rPr>
              <a:t>09-10-2025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CA42792-2BC5-4701-84D2-93B1FFE1CFF6}" type="slidenum">
              <a:rPr lang="nl-NL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nl-NL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NL" sz="24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NL" sz="20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8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AD9EB"/>
            </a:gs>
            <a:gs pos="100000">
              <a:srgbClr val="F2F2F2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lang="nl-NL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D5BE6A58-13D7-44EE-8D6F-A59E4D636F0C}" type="datetime">
              <a:rPr lang="nl-NL" sz="1200" b="0" strike="noStrike" spc="-1">
                <a:solidFill>
                  <a:srgbClr val="8B8B8B"/>
                </a:solidFill>
                <a:latin typeface="Calibri"/>
              </a:rPr>
              <a:t>09-10-2025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1CE5C509-34DC-4B4B-9876-43804D6C36B9}" type="slidenum">
              <a:rPr lang="nl-NL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NL" sz="24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NL" sz="20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8" descr="A doctor holding a clipboard and a medical chart&#10;&#10;AI-generated content may be incorrect."/>
          <p:cNvPicPr/>
          <p:nvPr/>
        </p:nvPicPr>
        <p:blipFill>
          <a:blip r:embed="rId2">
            <a:alphaModFix amt="3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56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0" y="20880"/>
            <a:ext cx="9143640" cy="6836760"/>
          </a:xfrm>
          <a:prstGeom prst="rect">
            <a:avLst/>
          </a:prstGeom>
          <a:ln w="0">
            <a:noFill/>
          </a:ln>
        </p:spPr>
      </p:pic>
      <p:pic>
        <p:nvPicPr>
          <p:cNvPr id="130" name="Content Placeholder 6"/>
          <p:cNvPicPr/>
          <p:nvPr/>
        </p:nvPicPr>
        <p:blipFill>
          <a:blip r:embed="rId4"/>
          <a:stretch/>
        </p:blipFill>
        <p:spPr>
          <a:xfrm>
            <a:off x="1547640" y="548640"/>
            <a:ext cx="5481000" cy="2079360"/>
          </a:xfrm>
          <a:prstGeom prst="rect">
            <a:avLst/>
          </a:prstGeom>
          <a:ln w="0">
            <a:noFill/>
          </a:ln>
        </p:spPr>
      </p:pic>
      <p:sp>
        <p:nvSpPr>
          <p:cNvPr id="131" name="Rectangle 3"/>
          <p:cNvSpPr/>
          <p:nvPr/>
        </p:nvSpPr>
        <p:spPr>
          <a:xfrm>
            <a:off x="107640" y="6126120"/>
            <a:ext cx="8856720" cy="45360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132" name="Picture 4"/>
          <p:cNvPicPr/>
          <p:nvPr/>
        </p:nvPicPr>
        <p:blipFill>
          <a:blip r:embed="rId5"/>
          <a:stretch/>
        </p:blipFill>
        <p:spPr>
          <a:xfrm>
            <a:off x="7524360" y="6277680"/>
            <a:ext cx="1298160" cy="481320"/>
          </a:xfrm>
          <a:prstGeom prst="rect">
            <a:avLst/>
          </a:prstGeom>
          <a:ln w="0">
            <a:noFill/>
          </a:ln>
        </p:spPr>
      </p:pic>
      <p:sp>
        <p:nvSpPr>
          <p:cNvPr id="133" name="Title 2"/>
          <p:cNvSpPr txBox="1"/>
          <p:nvPr/>
        </p:nvSpPr>
        <p:spPr>
          <a:xfrm>
            <a:off x="734760" y="594720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endParaRPr lang="nl-NL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Content Placeholder 3"/>
          <p:cNvSpPr/>
          <p:nvPr/>
        </p:nvSpPr>
        <p:spPr>
          <a:xfrm>
            <a:off x="734760" y="3346560"/>
            <a:ext cx="8229240" cy="341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879"/>
              </a:spcBef>
              <a:tabLst>
                <a:tab pos="0" algn="l"/>
              </a:tabLst>
            </a:pPr>
            <a:r>
              <a:rPr lang="nl-NL" sz="4400" b="1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Accreditation Committee</a:t>
            </a:r>
            <a:endParaRPr lang="ru-RU" sz="4400" b="1" strike="noStrike" spc="-1" dirty="0">
              <a:solidFill>
                <a:srgbClr val="002C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nl-NL" sz="2000" b="0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Prof. Archil Chkhotua</a:t>
            </a:r>
            <a:r>
              <a:rPr lang="en-150" sz="2000" b="0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nl-NL" sz="2000" b="0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Chairman</a:t>
            </a:r>
            <a:endParaRPr lang="en-150" sz="2000" b="0" strike="noStrike" spc="-1" dirty="0">
              <a:solidFill>
                <a:srgbClr val="002C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ka-GE" sz="2000" i="1" spc="-1" dirty="0">
              <a:solidFill>
                <a:srgbClr val="002C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en-150" sz="2000" i="1" spc="-1" dirty="0">
              <a:solidFill>
                <a:srgbClr val="002C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spcBef>
                <a:spcPts val="400"/>
              </a:spcBef>
              <a:tabLst>
                <a:tab pos="0" algn="l"/>
              </a:tabLst>
            </a:pPr>
            <a:r>
              <a:rPr lang="en-US" sz="2000" b="0" i="1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Board Meeting 10-11 October, 2025</a:t>
            </a:r>
            <a:br>
              <a:rPr lang="en-US" sz="2000" i="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b="0" i="1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Athens, Greece</a:t>
            </a: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2000" b="0" strike="noStrike" spc="-1" dirty="0">
              <a:solidFill>
                <a:srgbClr val="002C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/>
              <a:t>Q3: Does your country have an active CME/CPD system?</a:t>
            </a:r>
            <a:endParaRPr sz="2600" dirty="0"/>
          </a:p>
        </p:txBody>
      </p:sp>
      <p:sp>
        <p:nvSpPr>
          <p:cNvPr id="3" name="Title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Answered: 24   Skipped: 0</a:t>
            </a:r>
            <a:endParaRPr sz="2400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427" y="1531395"/>
            <a:ext cx="6306342" cy="2866519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56576ACF-D57E-90B1-6335-48D429F84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45" y="4773134"/>
            <a:ext cx="7820525" cy="14614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Q4: Is participation in your country's CME/CPD system mandatory?</a:t>
            </a:r>
            <a:endParaRPr sz="2800" dirty="0"/>
          </a:p>
        </p:txBody>
      </p:sp>
      <p:sp>
        <p:nvSpPr>
          <p:cNvPr id="3" name="Title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Answered: 15   Skipped: 9</a:t>
            </a:r>
            <a:endParaRPr sz="2400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806" y="1533246"/>
            <a:ext cx="5266599" cy="2393908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BB4D76A6-D380-4BC8-D4B9-8065432A2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71" y="4244185"/>
            <a:ext cx="8371296" cy="15643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Q5: If not mandatory, do you believe it should be?</a:t>
            </a:r>
            <a:endParaRPr sz="2800" dirty="0"/>
          </a:p>
        </p:txBody>
      </p:sp>
      <p:sp>
        <p:nvSpPr>
          <p:cNvPr id="3" name="Title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Answered: 6   Skipped: 18</a:t>
            </a:r>
            <a:endParaRPr sz="2400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116" y="1568175"/>
            <a:ext cx="5885033" cy="2675015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9846658A-B907-674A-349D-56083C7FD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44" y="4560222"/>
            <a:ext cx="8223636" cy="1536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Q6: If the system exists but is not mandatory, do you still participate?</a:t>
            </a:r>
            <a:endParaRPr sz="2800" dirty="0"/>
          </a:p>
        </p:txBody>
      </p:sp>
      <p:sp>
        <p:nvSpPr>
          <p:cNvPr id="3" name="Title"/>
          <p:cNvSpPr>
            <a:spLocks noGrp="1"/>
          </p:cNvSpPr>
          <p:nvPr>
            <p:ph type="body" sz="quarter" idx="14"/>
          </p:nvPr>
        </p:nvSpPr>
        <p:spPr>
          <a:xfrm>
            <a:off x="115136" y="940033"/>
            <a:ext cx="8229600" cy="319617"/>
          </a:xfrm>
        </p:spPr>
        <p:txBody>
          <a:bodyPr>
            <a:noAutofit/>
          </a:bodyPr>
          <a:lstStyle/>
          <a:p>
            <a:r>
              <a:rPr lang="en-GB" sz="2400" dirty="0"/>
              <a:t>Answered: 6   Skipped: 18</a:t>
            </a:r>
            <a:endParaRPr sz="2400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468" y="1964500"/>
            <a:ext cx="4783432" cy="2174287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F77213B2-50A7-750C-6375-0F6F90FBF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101" y="4188650"/>
            <a:ext cx="7543800" cy="1409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Q7: How many CME/CPD hours or credits are you required to collect within your national system?</a:t>
            </a:r>
            <a:endParaRPr sz="2800" dirty="0"/>
          </a:p>
        </p:txBody>
      </p:sp>
      <p:sp>
        <p:nvSpPr>
          <p:cNvPr id="3" name="Title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Answered: 14   Skipped: 10</a:t>
            </a:r>
            <a:endParaRPr sz="2400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545" y="1568176"/>
            <a:ext cx="5574722" cy="2692476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BEA7BC73-7718-EC54-920C-B7D55ECEA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6" y="4357283"/>
            <a:ext cx="8200500" cy="19603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Q8: Over what time period should the total number of CME/CPD points be collected?</a:t>
            </a:r>
            <a:endParaRPr sz="2800" dirty="0"/>
          </a:p>
        </p:txBody>
      </p:sp>
      <p:sp>
        <p:nvSpPr>
          <p:cNvPr id="3" name="Title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/>
              <a:t>Answered: 14   Skipped: 10</a:t>
            </a:r>
            <a:endParaRPr sz="2400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836" y="1379563"/>
            <a:ext cx="5376328" cy="2596656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9AE5C7DA-7258-2EB9-E2BD-85B84E3B8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30" y="4199607"/>
            <a:ext cx="7560851" cy="25966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Q9: Who oversees the CME/CPD system in your country?</a:t>
            </a:r>
            <a:endParaRPr sz="2800" dirty="0"/>
          </a:p>
        </p:txBody>
      </p:sp>
      <p:sp>
        <p:nvSpPr>
          <p:cNvPr id="3" name="Title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/>
              <a:t>Answered: 14   Skipped: 10</a:t>
            </a:r>
            <a:endParaRPr sz="2400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443" y="1363889"/>
            <a:ext cx="5050285" cy="2439184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A04F96EB-72D0-FA4B-BF97-6ACABAD06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75" y="3920938"/>
            <a:ext cx="6248633" cy="2798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367FD-BEB7-44D7-D2B2-227BB65DD6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9382" y="1569027"/>
            <a:ext cx="8510154" cy="497724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323D48"/>
                </a:solidFill>
                <a:effectLst/>
              </a:rPr>
              <a:t>#1: It is unrealistic or non-applicable if not mandatory. It must be mandatory</a:t>
            </a:r>
          </a:p>
          <a:p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#2: Better reimbursement for doctors with points in Belgium – very original, example of direct financial incentive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#9: Several very important questions, like: what happens </a:t>
            </a:r>
            <a:r>
              <a:rPr lang="en-US" sz="2400" dirty="0">
                <a:solidFill>
                  <a:srgbClr val="323D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 person lapses FEBU title? Will he be removed from the FEBU register? How and who will check it?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US" sz="2400" dirty="0">
              <a:solidFill>
                <a:srgbClr val="323D4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323D48"/>
                </a:solidFill>
                <a:effectLst/>
              </a:rPr>
              <a:t>#12: to change the number of credits to 200 per 5years instead of 30 annually. 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2C373ED7-0C24-6E7D-6827-5122DD2A0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36" y="107528"/>
            <a:ext cx="8229600" cy="731617"/>
          </a:xfrm>
        </p:spPr>
        <p:txBody>
          <a:bodyPr>
            <a:noAutofit/>
          </a:bodyPr>
          <a:lstStyle/>
          <a:p>
            <a:pPr algn="ctr"/>
            <a:br>
              <a:rPr lang="en-US" sz="2800" dirty="0">
                <a:effectLst/>
              </a:rPr>
            </a:br>
            <a:br>
              <a:rPr lang="en-US" sz="2800" dirty="0">
                <a:effectLst/>
              </a:rPr>
            </a:br>
            <a:r>
              <a:rPr lang="en-US" sz="2800" dirty="0">
                <a:effectLst/>
              </a:rPr>
              <a:t>Q10 How would you improve your CME/CPD experience? Feel free to write a comment.</a:t>
            </a:r>
            <a:br>
              <a:rPr lang="en-US" sz="2800" dirty="0">
                <a:effectLst/>
              </a:rPr>
            </a:br>
            <a:endParaRPr sz="2800" b="1" dirty="0"/>
          </a:p>
        </p:txBody>
      </p:sp>
    </p:spTree>
    <p:extLst>
      <p:ext uri="{BB962C8B-B14F-4D97-AF65-F5344CB8AC3E}">
        <p14:creationId xmlns:p14="http://schemas.microsoft.com/office/powerpoint/2010/main" val="3348077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D980C-207D-E4DA-7C47-A5929A635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09" y="2113871"/>
            <a:ext cx="8229240" cy="1142640"/>
          </a:xfrm>
        </p:spPr>
        <p:txBody>
          <a:bodyPr/>
          <a:lstStyle/>
          <a:p>
            <a:pPr algn="ctr"/>
            <a:r>
              <a:rPr lang="en-US" sz="3600" b="1" spc="-1" dirty="0">
                <a:solidFill>
                  <a:srgbClr val="002C72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Accreditation of scientific events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245312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4E97D-4903-31EB-DC93-D196CD6AB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1">
            <a:extLst>
              <a:ext uri="{FF2B5EF4-FFF2-40B4-BE49-F238E27FC236}">
                <a16:creationId xmlns:a16="http://schemas.microsoft.com/office/drawing/2014/main" id="{51F6D051-B8DE-154A-1FDA-2EC609E1F65D}"/>
              </a:ext>
            </a:extLst>
          </p:cNvPr>
          <p:cNvSpPr/>
          <p:nvPr/>
        </p:nvSpPr>
        <p:spPr>
          <a:xfrm>
            <a:off x="395640" y="116640"/>
            <a:ext cx="8228880" cy="63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  <a:spcBef>
                <a:spcPts val="561"/>
              </a:spcBef>
            </a:pPr>
            <a:endParaRPr lang="ru-RU" sz="4000" b="1" strike="noStrike" spc="-1" dirty="0">
              <a:solidFill>
                <a:srgbClr val="002C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1" name="Content Placeholder 2">
            <a:extLst>
              <a:ext uri="{FF2B5EF4-FFF2-40B4-BE49-F238E27FC236}">
                <a16:creationId xmlns:a16="http://schemas.microsoft.com/office/drawing/2014/main" id="{9E352159-B21B-F0A6-B157-5CEE7CA6DFCA}"/>
              </a:ext>
            </a:extLst>
          </p:cNvPr>
          <p:cNvSpPr/>
          <p:nvPr/>
        </p:nvSpPr>
        <p:spPr>
          <a:xfrm>
            <a:off x="179640" y="1124640"/>
            <a:ext cx="8712360" cy="460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561"/>
              </a:spcBef>
              <a:buFont typeface="+mj-lt"/>
              <a:buAutoNum type="arabicPeriod"/>
            </a:pPr>
            <a:endParaRPr lang="ru-RU" sz="2400" b="0" strike="noStrike" spc="-1" dirty="0">
              <a:solidFill>
                <a:srgbClr val="002C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2" name="Rectangle 3">
            <a:extLst>
              <a:ext uri="{FF2B5EF4-FFF2-40B4-BE49-F238E27FC236}">
                <a16:creationId xmlns:a16="http://schemas.microsoft.com/office/drawing/2014/main" id="{6612CEB7-C055-518C-EF11-6FE42BB24571}"/>
              </a:ext>
            </a:extLst>
          </p:cNvPr>
          <p:cNvSpPr/>
          <p:nvPr/>
        </p:nvSpPr>
        <p:spPr>
          <a:xfrm>
            <a:off x="107640" y="6126120"/>
            <a:ext cx="8856360" cy="45000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173" name="Picture 4">
            <a:extLst>
              <a:ext uri="{FF2B5EF4-FFF2-40B4-BE49-F238E27FC236}">
                <a16:creationId xmlns:a16="http://schemas.microsoft.com/office/drawing/2014/main" id="{2D4B77C2-C624-D20F-AB42-A3D605577B9B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524360" y="6277680"/>
            <a:ext cx="1297800" cy="480960"/>
          </a:xfrm>
          <a:prstGeom prst="rect">
            <a:avLst/>
          </a:prstGeom>
          <a:ln w="0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138043-5328-FD0B-285F-CBF568F74E29}"/>
              </a:ext>
            </a:extLst>
          </p:cNvPr>
          <p:cNvSpPr txBox="1"/>
          <p:nvPr/>
        </p:nvSpPr>
        <p:spPr>
          <a:xfrm>
            <a:off x="-1" y="-26494"/>
            <a:ext cx="91309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Accreditation of scientific events</a:t>
            </a:r>
            <a:endParaRPr lang="nl-NL" sz="3200" b="1" strike="noStrike" spc="-1" dirty="0">
              <a:solidFill>
                <a:srgbClr val="002C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845E63-3644-41F8-95CB-C7DAE925A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8772"/>
            <a:ext cx="4227552" cy="52573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56D4B6-A068-4BFC-AD7B-5B34E8BD7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552" y="868772"/>
            <a:ext cx="4903369" cy="275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36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B4500-C38C-929D-C185-270CD8EDF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L" sz="4000" b="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87BF1-0BB2-3ECC-E741-943F250DF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002C72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ETR endorsement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002C72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CME/CPD Credit system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pc="-1" dirty="0">
                <a:solidFill>
                  <a:srgbClr val="002C72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Accreditation of scientific events</a:t>
            </a:r>
            <a:endParaRPr lang="nl-NL" spc="-1" dirty="0">
              <a:solidFill>
                <a:srgbClr val="002C72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FEBU revalidation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002C72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Subspecialty certification</a:t>
            </a:r>
            <a:endParaRPr lang="ka-GE" sz="2800" dirty="0">
              <a:solidFill>
                <a:srgbClr val="002C72"/>
              </a:solidFill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en-NL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F52D6C-ACC9-FE1B-23F8-12D218C90C9F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297042-105E-D9D0-AD9B-37B9F41D6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74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46" y="107570"/>
            <a:ext cx="8694966" cy="1075134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277D"/>
                </a:solidFill>
              </a:rPr>
              <a:t>EVENTS EVALUATED</a:t>
            </a:r>
            <a:br>
              <a:rPr lang="en-GB" b="1" dirty="0">
                <a:solidFill>
                  <a:srgbClr val="00277D"/>
                </a:solidFill>
              </a:rPr>
            </a:br>
            <a:r>
              <a:rPr lang="en-GB" b="1" dirty="0">
                <a:solidFill>
                  <a:srgbClr val="00277D"/>
                </a:solidFill>
              </a:rPr>
              <a:t>BY EBU ACC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257" y="5687555"/>
            <a:ext cx="1214754" cy="208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2"/>
          <p:cNvSpPr>
            <a:spLocks noGrp="1"/>
          </p:cNvSpPr>
          <p:nvPr/>
        </p:nvSpPr>
        <p:spPr>
          <a:xfrm>
            <a:off x="1592299" y="2186863"/>
            <a:ext cx="5940660" cy="339447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350" dirty="0">
              <a:solidFill>
                <a:srgbClr val="00277D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1547664" y="2209853"/>
            <a:ext cx="5940660" cy="339447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350" dirty="0">
              <a:solidFill>
                <a:srgbClr val="00277D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>
          <a:xfrm>
            <a:off x="1601670" y="1731766"/>
            <a:ext cx="5940660" cy="339447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350" dirty="0">
              <a:solidFill>
                <a:srgbClr val="00277D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/>
        </p:nvSpPr>
        <p:spPr>
          <a:xfrm>
            <a:off x="1519492" y="1894715"/>
            <a:ext cx="6102678" cy="379284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200" i="1" dirty="0">
              <a:solidFill>
                <a:srgbClr val="00277D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BEE15A-7CF4-04C2-E446-6DCFD4F19B34}"/>
              </a:ext>
            </a:extLst>
          </p:cNvPr>
          <p:cNvSpPr txBox="1"/>
          <p:nvPr/>
        </p:nvSpPr>
        <p:spPr>
          <a:xfrm>
            <a:off x="575556" y="2120105"/>
            <a:ext cx="745282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500" dirty="0">
                <a:solidFill>
                  <a:srgbClr val="00277D"/>
                </a:solidFill>
              </a:rPr>
              <a:t>From the total of </a:t>
            </a:r>
            <a:r>
              <a:rPr lang="en-GB" sz="1500" b="1" dirty="0">
                <a:solidFill>
                  <a:srgbClr val="00277D"/>
                </a:solidFill>
              </a:rPr>
              <a:t>433</a:t>
            </a:r>
            <a:r>
              <a:rPr lang="en-GB" sz="1500" dirty="0">
                <a:solidFill>
                  <a:srgbClr val="00277D"/>
                </a:solidFill>
              </a:rPr>
              <a:t> CME events registered till October 2025, </a:t>
            </a:r>
            <a:r>
              <a:rPr lang="en-GB" sz="1500" b="1" dirty="0">
                <a:solidFill>
                  <a:srgbClr val="00277D"/>
                </a:solidFill>
              </a:rPr>
              <a:t>43</a:t>
            </a:r>
            <a:r>
              <a:rPr lang="en-GB" sz="1500" dirty="0">
                <a:solidFill>
                  <a:srgbClr val="00277D"/>
                </a:solidFill>
              </a:rPr>
              <a:t> were sent to the EBU ACC members for evaluation.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27D9450-5AC5-C01E-3013-C5692880C446}"/>
              </a:ext>
            </a:extLst>
          </p:cNvPr>
          <p:cNvGraphicFramePr>
            <a:graphicFrameLocks/>
          </p:cNvGraphicFramePr>
          <p:nvPr/>
        </p:nvGraphicFramePr>
        <p:xfrm>
          <a:off x="413538" y="3178281"/>
          <a:ext cx="3429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CA84FEAB-BABF-3BF4-0AC7-99E29CF4F42D}"/>
              </a:ext>
            </a:extLst>
          </p:cNvPr>
          <p:cNvGraphicFramePr>
            <a:graphicFrameLocks/>
          </p:cNvGraphicFramePr>
          <p:nvPr/>
        </p:nvGraphicFramePr>
        <p:xfrm>
          <a:off x="4301970" y="3155421"/>
          <a:ext cx="4526280" cy="2080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62584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C8F22-06EA-A99B-CBA6-CF945F209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8" y="2145044"/>
            <a:ext cx="8229240" cy="1142640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002C72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Subspecialty certification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15134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1"/>
          <p:cNvSpPr/>
          <p:nvPr/>
        </p:nvSpPr>
        <p:spPr>
          <a:xfrm>
            <a:off x="395640" y="214581"/>
            <a:ext cx="8496360" cy="63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Subspecialty certification</a:t>
            </a:r>
            <a:endParaRPr lang="nl-NL" sz="3600" b="1" strike="noStrike" spc="-1" dirty="0">
              <a:solidFill>
                <a:srgbClr val="002C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1" name="Content Placeholder 2"/>
          <p:cNvSpPr/>
          <p:nvPr/>
        </p:nvSpPr>
        <p:spPr>
          <a:xfrm>
            <a:off x="179640" y="1124640"/>
            <a:ext cx="8712360" cy="460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561"/>
              </a:spcBef>
              <a:buFont typeface="+mj-lt"/>
              <a:buAutoNum type="arabicPeriod"/>
            </a:pPr>
            <a:r>
              <a:rPr lang="en-US" sz="2400" b="0" strike="noStrike" spc="-1" dirty="0" err="1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Oncourology</a:t>
            </a:r>
            <a:endParaRPr lang="en-US" sz="2400" b="0" strike="noStrike" spc="-1" dirty="0">
              <a:solidFill>
                <a:srgbClr val="002C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561"/>
              </a:spcBef>
              <a:buFont typeface="+mj-lt"/>
              <a:buAutoNum type="arabicPeriod"/>
            </a:pPr>
            <a:r>
              <a:rPr lang="en-US" sz="2400" b="0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Urolithiasis</a:t>
            </a:r>
          </a:p>
          <a:p>
            <a:pPr marL="457200" indent="-457200">
              <a:lnSpc>
                <a:spcPct val="100000"/>
              </a:lnSpc>
              <a:spcBef>
                <a:spcPts val="561"/>
              </a:spcBef>
              <a:buFont typeface="+mj-lt"/>
              <a:buAutoNum type="arabicPeriod"/>
            </a:pPr>
            <a:r>
              <a:rPr lang="en-US" sz="2400" b="0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Female urology</a:t>
            </a:r>
          </a:p>
          <a:p>
            <a:pPr marL="457200" indent="-457200">
              <a:lnSpc>
                <a:spcPct val="100000"/>
              </a:lnSpc>
              <a:spcBef>
                <a:spcPts val="561"/>
              </a:spcBef>
              <a:buFont typeface="+mj-lt"/>
              <a:buAutoNum type="arabicPeriod"/>
            </a:pPr>
            <a:r>
              <a:rPr lang="en-US" sz="2400" b="0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Andrology</a:t>
            </a:r>
          </a:p>
          <a:p>
            <a:pPr marL="457200" indent="-457200">
              <a:lnSpc>
                <a:spcPct val="100000"/>
              </a:lnSpc>
              <a:spcBef>
                <a:spcPts val="561"/>
              </a:spcBef>
              <a:buFont typeface="+mj-lt"/>
              <a:buAutoNum type="arabicPeriod"/>
            </a:pPr>
            <a:r>
              <a:rPr lang="en-US" sz="2400" b="0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Reconstructive urology</a:t>
            </a:r>
          </a:p>
          <a:p>
            <a:pPr marL="457200" indent="-457200">
              <a:lnSpc>
                <a:spcPct val="100000"/>
              </a:lnSpc>
              <a:spcBef>
                <a:spcPts val="561"/>
              </a:spcBef>
              <a:buFont typeface="+mj-lt"/>
              <a:buAutoNum type="arabicPeriod"/>
            </a:pPr>
            <a:r>
              <a:rPr lang="en-US" sz="2400" b="0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Transplantation urology</a:t>
            </a:r>
          </a:p>
          <a:p>
            <a:pPr marL="457200" indent="-457200">
              <a:lnSpc>
                <a:spcPct val="100000"/>
              </a:lnSpc>
              <a:spcBef>
                <a:spcPts val="561"/>
              </a:spcBef>
              <a:buFont typeface="+mj-lt"/>
              <a:buAutoNum type="arabicPeriod"/>
            </a:pPr>
            <a:r>
              <a:rPr lang="en-US" sz="2400" b="0" strike="noStrike" spc="-1" dirty="0" err="1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Neurourology</a:t>
            </a:r>
            <a:endParaRPr lang="en-US" sz="2400" b="0" strike="noStrike" spc="-1" dirty="0">
              <a:solidFill>
                <a:srgbClr val="002C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561"/>
              </a:spcBef>
              <a:buFont typeface="+mj-lt"/>
              <a:buAutoNum type="arabicPeriod"/>
            </a:pPr>
            <a:r>
              <a:rPr lang="en-US" sz="2400" b="0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Office urology</a:t>
            </a:r>
          </a:p>
          <a:p>
            <a:pPr marL="457200" indent="-457200">
              <a:lnSpc>
                <a:spcPct val="100000"/>
              </a:lnSpc>
              <a:spcBef>
                <a:spcPts val="561"/>
              </a:spcBef>
              <a:buFont typeface="+mj-lt"/>
              <a:buAutoNum type="arabicPeriod"/>
            </a:pPr>
            <a:r>
              <a:rPr lang="en-US" sz="2400" b="0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 functional urology</a:t>
            </a:r>
            <a:endParaRPr lang="ru-RU" sz="2400" b="0" strike="noStrike" spc="-1" dirty="0">
              <a:solidFill>
                <a:srgbClr val="002C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2" name="Rectangle 3"/>
          <p:cNvSpPr/>
          <p:nvPr/>
        </p:nvSpPr>
        <p:spPr>
          <a:xfrm>
            <a:off x="107640" y="6126120"/>
            <a:ext cx="8856360" cy="45000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173" name="Picture 4"/>
          <p:cNvPicPr/>
          <p:nvPr/>
        </p:nvPicPr>
        <p:blipFill>
          <a:blip r:embed="rId2"/>
          <a:stretch/>
        </p:blipFill>
        <p:spPr>
          <a:xfrm>
            <a:off x="7524360" y="6277680"/>
            <a:ext cx="1297800" cy="480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roup 6"/>
          <p:cNvGrpSpPr/>
          <p:nvPr/>
        </p:nvGrpSpPr>
        <p:grpSpPr>
          <a:xfrm>
            <a:off x="3726720" y="850531"/>
            <a:ext cx="1690200" cy="844920"/>
            <a:chOff x="3726720" y="1733760"/>
            <a:chExt cx="1690200" cy="844920"/>
          </a:xfrm>
        </p:grpSpPr>
        <p:sp>
          <p:nvSpPr>
            <p:cNvPr id="208" name="Rectangle: Rounded Corners 13"/>
            <p:cNvSpPr/>
            <p:nvPr/>
          </p:nvSpPr>
          <p:spPr>
            <a:xfrm>
              <a:off x="3726720" y="1733760"/>
              <a:ext cx="1690200" cy="844920"/>
            </a:xfrm>
            <a:prstGeom prst="roundRect">
              <a:avLst>
                <a:gd name="adj" fmla="val 10000"/>
              </a:avLst>
            </a:prstGeom>
            <a:solidFill>
              <a:srgbClr val="4F81BD"/>
            </a:solidFill>
            <a:ln>
              <a:solidFill>
                <a:srgbClr val="FFFFFF"/>
              </a:solidFill>
              <a:round/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209" name="Rectangle: Rounded Corners 4"/>
            <p:cNvSpPr/>
            <p:nvPr/>
          </p:nvSpPr>
          <p:spPr>
            <a:xfrm>
              <a:off x="3751560" y="1758240"/>
              <a:ext cx="1640520" cy="795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19880" tIns="119880" rIns="119880" bIns="11988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103"/>
                </a:spcAft>
              </a:pPr>
              <a:r>
                <a:rPr lang="en-US" sz="3150" b="0" strike="noStrike" spc="-1" dirty="0">
                  <a:solidFill>
                    <a:srgbClr val="FFFFFF"/>
                  </a:solidFill>
                  <a:latin typeface="Calibri"/>
                </a:rPr>
                <a:t>FEBU</a:t>
              </a:r>
              <a:endParaRPr lang="ru-RU" sz="3150" b="0" strike="noStrike" spc="-1" dirty="0">
                <a:latin typeface="Arial"/>
              </a:endParaRPr>
            </a:p>
          </p:txBody>
        </p:sp>
      </p:grpSp>
      <p:grpSp>
        <p:nvGrpSpPr>
          <p:cNvPr id="210" name="Group 7"/>
          <p:cNvGrpSpPr/>
          <p:nvPr/>
        </p:nvGrpSpPr>
        <p:grpSpPr>
          <a:xfrm>
            <a:off x="5616360" y="3212491"/>
            <a:ext cx="1690200" cy="844920"/>
            <a:chOff x="5616360" y="4095720"/>
            <a:chExt cx="1690200" cy="844920"/>
          </a:xfrm>
        </p:grpSpPr>
        <p:sp>
          <p:nvSpPr>
            <p:cNvPr id="211" name="Rectangle: Rounded Corners 11"/>
            <p:cNvSpPr/>
            <p:nvPr/>
          </p:nvSpPr>
          <p:spPr>
            <a:xfrm>
              <a:off x="5616360" y="4095720"/>
              <a:ext cx="1690200" cy="844920"/>
            </a:xfrm>
            <a:prstGeom prst="roundRect">
              <a:avLst>
                <a:gd name="adj" fmla="val 10000"/>
              </a:avLst>
            </a:prstGeom>
            <a:solidFill>
              <a:srgbClr val="4F81BD"/>
            </a:solidFill>
            <a:ln>
              <a:solidFill>
                <a:srgbClr val="FFFFFF"/>
              </a:solidFill>
              <a:round/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212" name="Rectangle: Rounded Corners 6"/>
            <p:cNvSpPr/>
            <p:nvPr/>
          </p:nvSpPr>
          <p:spPr>
            <a:xfrm>
              <a:off x="5641200" y="4120560"/>
              <a:ext cx="1640520" cy="795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19880" tIns="119880" rIns="119880" bIns="11988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103"/>
                </a:spcAft>
              </a:pPr>
              <a:r>
                <a:rPr lang="en-US" sz="3150" b="0" strike="noStrike" spc="-1">
                  <a:solidFill>
                    <a:srgbClr val="FFFFFF"/>
                  </a:solidFill>
                  <a:latin typeface="Calibri"/>
                </a:rPr>
                <a:t>SC</a:t>
              </a:r>
              <a:endParaRPr lang="ru-RU" sz="3150" b="0" strike="noStrike" spc="-1">
                <a:latin typeface="Arial"/>
              </a:endParaRPr>
            </a:p>
          </p:txBody>
        </p:sp>
      </p:grpSp>
      <p:grpSp>
        <p:nvGrpSpPr>
          <p:cNvPr id="213" name="Group 8"/>
          <p:cNvGrpSpPr/>
          <p:nvPr/>
        </p:nvGrpSpPr>
        <p:grpSpPr>
          <a:xfrm>
            <a:off x="1990440" y="3237331"/>
            <a:ext cx="1690200" cy="844920"/>
            <a:chOff x="1990440" y="4120560"/>
            <a:chExt cx="1690200" cy="844920"/>
          </a:xfrm>
        </p:grpSpPr>
        <p:sp>
          <p:nvSpPr>
            <p:cNvPr id="214" name="Rectangle: Rounded Corners 9"/>
            <p:cNvSpPr/>
            <p:nvPr/>
          </p:nvSpPr>
          <p:spPr>
            <a:xfrm>
              <a:off x="1990440" y="4120560"/>
              <a:ext cx="1690200" cy="844920"/>
            </a:xfrm>
            <a:prstGeom prst="roundRect">
              <a:avLst>
                <a:gd name="adj" fmla="val 10000"/>
              </a:avLst>
            </a:prstGeom>
            <a:solidFill>
              <a:srgbClr val="4F81BD"/>
            </a:solidFill>
            <a:ln>
              <a:solidFill>
                <a:srgbClr val="FFFFFF"/>
              </a:solidFill>
              <a:round/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215" name="Rectangle: Rounded Corners 8"/>
            <p:cNvSpPr/>
            <p:nvPr/>
          </p:nvSpPr>
          <p:spPr>
            <a:xfrm>
              <a:off x="2015280" y="4145400"/>
              <a:ext cx="1640520" cy="795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19880" tIns="119880" rIns="119880" bIns="11988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103"/>
                </a:spcAft>
              </a:pPr>
              <a:r>
                <a:rPr lang="en-US" sz="3150" b="0" strike="noStrike" spc="-1">
                  <a:solidFill>
                    <a:srgbClr val="FFFFFF"/>
                  </a:solidFill>
                  <a:latin typeface="Calibri"/>
                </a:rPr>
                <a:t>Re-FEBU</a:t>
              </a:r>
              <a:endParaRPr lang="ru-RU" sz="3150" b="0" strike="noStrike" spc="-1">
                <a:latin typeface="Arial"/>
              </a:endParaRPr>
            </a:p>
          </p:txBody>
        </p:sp>
      </p:grpSp>
      <p:sp>
        <p:nvSpPr>
          <p:cNvPr id="216" name="Arrow: Striped Right 15"/>
          <p:cNvSpPr/>
          <p:nvPr/>
        </p:nvSpPr>
        <p:spPr>
          <a:xfrm rot="3264000">
            <a:off x="4931640" y="2240131"/>
            <a:ext cx="1489320" cy="40932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223852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17" name="Arrow: Striped Right 16"/>
          <p:cNvSpPr/>
          <p:nvPr/>
        </p:nvSpPr>
        <p:spPr>
          <a:xfrm rot="7728000">
            <a:off x="2782440" y="2224291"/>
            <a:ext cx="1489320" cy="40932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223852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18" name="Arrow: Left-Right 17"/>
          <p:cNvSpPr/>
          <p:nvPr/>
        </p:nvSpPr>
        <p:spPr>
          <a:xfrm>
            <a:off x="3865320" y="3472051"/>
            <a:ext cx="1526760" cy="32904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223852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19" name="Rectangle 2"/>
          <p:cNvSpPr/>
          <p:nvPr/>
        </p:nvSpPr>
        <p:spPr>
          <a:xfrm>
            <a:off x="107640" y="6126120"/>
            <a:ext cx="8856720" cy="45360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220" name="Picture 3"/>
          <p:cNvPicPr/>
          <p:nvPr/>
        </p:nvPicPr>
        <p:blipFill>
          <a:blip r:embed="rId2"/>
          <a:stretch/>
        </p:blipFill>
        <p:spPr>
          <a:xfrm>
            <a:off x="7524360" y="6277680"/>
            <a:ext cx="1298160" cy="481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4EA09-4B92-6A09-26EF-283328CB6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71349-1F6E-EFFD-C828-EF74E7FF2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80" y="-69923"/>
            <a:ext cx="8229240" cy="785480"/>
          </a:xfrm>
        </p:spPr>
        <p:txBody>
          <a:bodyPr>
            <a:normAutofit/>
          </a:bodyPr>
          <a:lstStyle/>
          <a:p>
            <a:pPr algn="ctr"/>
            <a:r>
              <a:rPr lang="en-NL" sz="3600" b="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European Training Requirements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0E4BB4-8E11-DC39-B402-D7ED32493003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DA8189-1312-1E44-CE5D-B0890CBFD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70CC8B-1F05-7076-0257-59E1BD432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952" y="5608272"/>
            <a:ext cx="5112568" cy="4649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solidFill>
                  <a:schemeClr val="tx2"/>
                </a:solidFill>
              </a:rPr>
              <a:t>Download your copy from our website </a:t>
            </a:r>
            <a:r>
              <a:rPr lang="en-GB" sz="1600" b="1" dirty="0">
                <a:solidFill>
                  <a:schemeClr val="tx2"/>
                </a:solidFill>
              </a:rPr>
              <a:t>www.ebu.com </a:t>
            </a:r>
            <a:endParaRPr lang="en-NL" sz="1600" b="1" dirty="0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F6491C-4599-FB24-9983-6CBFFA342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54543"/>
            <a:ext cx="3456384" cy="4834145"/>
          </a:xfrm>
          <a:prstGeom prst="rect">
            <a:avLst/>
          </a:prstGeom>
        </p:spPr>
      </p:pic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467BB1F3-5EEF-49A7-B5C3-30E61F122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804722"/>
            <a:ext cx="4643265" cy="473378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0547DDA-FC21-4FD6-A8BF-2B31D72FFC5F}"/>
              </a:ext>
            </a:extLst>
          </p:cNvPr>
          <p:cNvSpPr/>
          <p:nvPr/>
        </p:nvSpPr>
        <p:spPr>
          <a:xfrm>
            <a:off x="7262962" y="4888392"/>
            <a:ext cx="718776" cy="195303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75467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le 1"/>
          <p:cNvSpPr txBox="1"/>
          <p:nvPr/>
        </p:nvSpPr>
        <p:spPr>
          <a:xfrm>
            <a:off x="457380" y="-191572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ETR – approval by UEMS</a:t>
            </a:r>
            <a:endParaRPr lang="nl-NL" sz="3600" b="1" strike="noStrike" spc="-1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</p:txBody>
      </p:sp>
      <p:pic>
        <p:nvPicPr>
          <p:cNvPr id="163" name="Picture 4"/>
          <p:cNvPicPr/>
          <p:nvPr/>
        </p:nvPicPr>
        <p:blipFill>
          <a:blip r:embed="rId2"/>
          <a:stretch/>
        </p:blipFill>
        <p:spPr>
          <a:xfrm>
            <a:off x="1260769" y="1163782"/>
            <a:ext cx="6622462" cy="4253126"/>
          </a:xfrm>
          <a:prstGeom prst="rect">
            <a:avLst/>
          </a:prstGeom>
          <a:ln w="0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072372-09E4-4616-AFC3-B9085B0CCBD6}"/>
              </a:ext>
            </a:extLst>
          </p:cNvPr>
          <p:cNvSpPr txBox="1"/>
          <p:nvPr/>
        </p:nvSpPr>
        <p:spPr>
          <a:xfrm>
            <a:off x="311727" y="5629622"/>
            <a:ext cx="8697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Online meeting with the UEMS top level officials on November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ETR will be submitted for the approval to the Council Meeting in spring 2026.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3"/>
          <p:cNvSpPr/>
          <p:nvPr/>
        </p:nvSpPr>
        <p:spPr>
          <a:xfrm>
            <a:off x="107640" y="6126120"/>
            <a:ext cx="8856720" cy="45360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141" name="Picture 4"/>
          <p:cNvPicPr/>
          <p:nvPr/>
        </p:nvPicPr>
        <p:blipFill>
          <a:blip r:embed="rId2"/>
          <a:stretch/>
        </p:blipFill>
        <p:spPr>
          <a:xfrm>
            <a:off x="7524360" y="6277680"/>
            <a:ext cx="1298160" cy="481320"/>
          </a:xfrm>
          <a:prstGeom prst="rect">
            <a:avLst/>
          </a:prstGeom>
          <a:ln w="0">
            <a:noFill/>
          </a:ln>
        </p:spPr>
      </p:pic>
      <p:sp>
        <p:nvSpPr>
          <p:cNvPr id="142" name="Content Placeholder 2"/>
          <p:cNvSpPr/>
          <p:nvPr/>
        </p:nvSpPr>
        <p:spPr>
          <a:xfrm>
            <a:off x="228228" y="989370"/>
            <a:ext cx="4989600" cy="51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"/>
            </a:pPr>
            <a:r>
              <a:rPr lang="en-US" sz="2400" b="0" strike="noStrike" spc="-1" dirty="0">
                <a:solidFill>
                  <a:srgbClr val="002C72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Endorsement by the national associations members of the EBU</a:t>
            </a:r>
            <a:endParaRPr lang="ru-RU" sz="2400" b="0" strike="noStrike" spc="-1" dirty="0">
              <a:solidFill>
                <a:srgbClr val="002C72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"/>
            </a:pPr>
            <a:r>
              <a:rPr lang="en-US" sz="2400" b="0" strike="noStrike" spc="-1" dirty="0">
                <a:solidFill>
                  <a:srgbClr val="002C72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Official letter will be sent to the EBU members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400" b="0" i="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Endorsement may involve: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b="0" i="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formal statement of support from your society, and/or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b="0" i="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Listing your society among the endorsing </a:t>
            </a:r>
            <a:r>
              <a:rPr lang="en-US" sz="2400" b="0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organisations</a:t>
            </a:r>
            <a:r>
              <a:rPr lang="en-US" sz="2400" b="0" i="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on the EBU website and future publications.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"/>
            </a:pPr>
            <a:endParaRPr lang="ru-RU" sz="2200" b="0" strike="noStrike" spc="-1" dirty="0">
              <a:solidFill>
                <a:srgbClr val="002C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2200" b="0" strike="noStrike" spc="-1" dirty="0">
              <a:latin typeface="Arial"/>
            </a:endParaRPr>
          </a:p>
        </p:txBody>
      </p:sp>
      <p:pic>
        <p:nvPicPr>
          <p:cNvPr id="144" name="Picture 14"/>
          <p:cNvPicPr/>
          <p:nvPr/>
        </p:nvPicPr>
        <p:blipFill>
          <a:blip r:embed="rId3"/>
          <a:stretch/>
        </p:blipFill>
        <p:spPr>
          <a:xfrm>
            <a:off x="5628443" y="1136342"/>
            <a:ext cx="3458047" cy="4920837"/>
          </a:xfrm>
          <a:prstGeom prst="rect">
            <a:avLst/>
          </a:prstGeom>
          <a:ln w="0"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19E0B60-CED1-43BF-BE7F-DC82551B10A2}"/>
              </a:ext>
            </a:extLst>
          </p:cNvPr>
          <p:cNvSpPr/>
          <p:nvPr/>
        </p:nvSpPr>
        <p:spPr>
          <a:xfrm>
            <a:off x="421380" y="-43929"/>
            <a:ext cx="8229240" cy="64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Endorsement</a:t>
            </a:r>
            <a:endParaRPr lang="ru-RU" sz="3600" b="0" strike="noStrike" spc="-1" dirty="0">
              <a:solidFill>
                <a:srgbClr val="002C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EC86D-01BF-81CE-267E-54B4DBB58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80" y="2072308"/>
            <a:ext cx="8229240" cy="1142640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rgbClr val="002C72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CME/CPD Credit system</a:t>
            </a:r>
            <a:br>
              <a:rPr lang="en-US" sz="4400" b="1" dirty="0">
                <a:solidFill>
                  <a:srgbClr val="002C72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12935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8CCAAF9-3611-FADD-E44E-780C390DFBB7}"/>
              </a:ext>
            </a:extLst>
          </p:cNvPr>
          <p:cNvSpPr txBox="1"/>
          <p:nvPr/>
        </p:nvSpPr>
        <p:spPr>
          <a:xfrm>
            <a:off x="197426" y="206298"/>
            <a:ext cx="894657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Online meeting of the accreditation committee and EU-ACME on July 10 together with: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Wilma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Gietman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Beata 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Adamczyk</a:t>
            </a:r>
          </a:p>
          <a:p>
            <a:pPr marL="742950" lvl="1" indent="-285750">
              <a:buFont typeface="Wingdings" pitchFamily="2" charset="2"/>
              <a:buChar char="§"/>
            </a:pPr>
            <a:endParaRPr lang="en-US" sz="24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endParaRPr lang="en-US" sz="2400" b="0" i="0" dirty="0">
              <a:solidFill>
                <a:srgbClr val="22222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endParaRPr lang="en-US" sz="24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endParaRPr lang="en-US" sz="2400" b="0" i="0" dirty="0">
              <a:solidFill>
                <a:srgbClr val="22222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endParaRPr lang="en-US" sz="24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endParaRPr lang="en-US" sz="2400" b="0" i="0" dirty="0">
              <a:solidFill>
                <a:srgbClr val="22222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endParaRPr lang="en-US" sz="24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endParaRPr lang="en-US" sz="2400" b="0" i="0" dirty="0">
              <a:solidFill>
                <a:srgbClr val="22222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endParaRPr lang="en-US" sz="24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endParaRPr lang="en-US" sz="2400" b="0" i="0" dirty="0">
              <a:solidFill>
                <a:srgbClr val="22222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endParaRPr lang="en-US" sz="24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endParaRPr lang="en-US" sz="2400" b="0" i="0" dirty="0">
              <a:solidFill>
                <a:srgbClr val="22222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endParaRPr lang="en-US" sz="24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EB075-B559-A486-271A-923147E71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37" y="1892071"/>
            <a:ext cx="3708605" cy="49879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E129C4-A970-5B47-9ED8-3EF49A77F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712" y="1883650"/>
            <a:ext cx="3808270" cy="496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68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23323" y="2552681"/>
            <a:ext cx="4448678" cy="548713"/>
          </a:xfrm>
        </p:spPr>
        <p:txBody>
          <a:bodyPr>
            <a:noAutofit/>
          </a:bodyPr>
          <a:lstStyle/>
          <a:p>
            <a:r>
              <a:rPr lang="en-GB" sz="2400" dirty="0"/>
              <a:t>Q1: In which country do you currently practice medicine?</a:t>
            </a:r>
            <a:endParaRPr sz="2400" dirty="0"/>
          </a:p>
        </p:txBody>
      </p:sp>
      <p:sp>
        <p:nvSpPr>
          <p:cNvPr id="3" name="Title"/>
          <p:cNvSpPr>
            <a:spLocks noGrp="1"/>
          </p:cNvSpPr>
          <p:nvPr>
            <p:ph type="body" sz="quarter" idx="14"/>
          </p:nvPr>
        </p:nvSpPr>
        <p:spPr>
          <a:xfrm>
            <a:off x="0" y="3587364"/>
            <a:ext cx="8229600" cy="319617"/>
          </a:xfrm>
        </p:spPr>
        <p:txBody>
          <a:bodyPr>
            <a:normAutofit/>
          </a:bodyPr>
          <a:lstStyle/>
          <a:p>
            <a:r>
              <a:rPr lang="en-GB" sz="2000" dirty="0"/>
              <a:t>Answered: 24   Skipped: 0</a:t>
            </a:r>
            <a:endParaRPr sz="2000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08245"/>
            <a:ext cx="4519901" cy="65490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5B9AFD-2B5E-CC97-D974-672F94CE5A27}"/>
              </a:ext>
            </a:extLst>
          </p:cNvPr>
          <p:cNvSpPr txBox="1"/>
          <p:nvPr/>
        </p:nvSpPr>
        <p:spPr>
          <a:xfrm>
            <a:off x="123323" y="131489"/>
            <a:ext cx="46447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CME/CPD in Europe</a:t>
            </a:r>
            <a:r>
              <a:rPr lang="ka-GE" sz="28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8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Survey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Q2: What is your primary place of work?</a:t>
            </a:r>
            <a:endParaRPr sz="2800" dirty="0"/>
          </a:p>
        </p:txBody>
      </p:sp>
      <p:sp>
        <p:nvSpPr>
          <p:cNvPr id="3" name="Title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Answered: 24   Skipped: 0</a:t>
            </a:r>
            <a:endParaRPr sz="2400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044" y="1396635"/>
            <a:ext cx="4733320" cy="2832465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FD8B0A42-C922-B755-17DB-993E947AA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357" y="4469559"/>
            <a:ext cx="6037163" cy="23884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4515</TotalTime>
  <Words>513</Words>
  <Application>Microsoft Macintosh PowerPoint</Application>
  <PresentationFormat>On-screen Show (4:3)</PresentationFormat>
  <Paragraphs>84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Open Sans</vt:lpstr>
      <vt:lpstr>Symbol</vt:lpstr>
      <vt:lpstr>Times New Roman</vt:lpstr>
      <vt:lpstr>Wingdings</vt:lpstr>
      <vt:lpstr>Office Theme</vt:lpstr>
      <vt:lpstr>Office Theme</vt:lpstr>
      <vt:lpstr>Office Theme</vt:lpstr>
      <vt:lpstr>PowerPoint Presentation</vt:lpstr>
      <vt:lpstr>Agenda</vt:lpstr>
      <vt:lpstr>European Training Requirements</vt:lpstr>
      <vt:lpstr>PowerPoint Presentation</vt:lpstr>
      <vt:lpstr>PowerPoint Presentation</vt:lpstr>
      <vt:lpstr>CME/CPD Credit system </vt:lpstr>
      <vt:lpstr>PowerPoint Presentation</vt:lpstr>
      <vt:lpstr>Q1: In which country do you currently practice medicine?</vt:lpstr>
      <vt:lpstr>Q2: What is your primary place of work?</vt:lpstr>
      <vt:lpstr>Q3: Does your country have an active CME/CPD system?</vt:lpstr>
      <vt:lpstr>Q4: Is participation in your country's CME/CPD system mandatory?</vt:lpstr>
      <vt:lpstr>Q5: If not mandatory, do you believe it should be?</vt:lpstr>
      <vt:lpstr>Q6: If the system exists but is not mandatory, do you still participate?</vt:lpstr>
      <vt:lpstr>Q7: How many CME/CPD hours or credits are you required to collect within your national system?</vt:lpstr>
      <vt:lpstr>Q8: Over what time period should the total number of CME/CPD points be collected?</vt:lpstr>
      <vt:lpstr>Q9: Who oversees the CME/CPD system in your country?</vt:lpstr>
      <vt:lpstr>  Q10 How would you improve your CME/CPD experience? Feel free to write a comment. </vt:lpstr>
      <vt:lpstr>Accreditation of scientific events</vt:lpstr>
      <vt:lpstr>PowerPoint Presentation</vt:lpstr>
      <vt:lpstr>EVENTS EVALUATED BY EBU ACC</vt:lpstr>
      <vt:lpstr>Subspecialty certification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Editor PC</dc:creator>
  <dc:description/>
  <cp:lastModifiedBy>Microsoft Office User</cp:lastModifiedBy>
  <cp:revision>136</cp:revision>
  <dcterms:created xsi:type="dcterms:W3CDTF">2014-04-17T12:46:58Z</dcterms:created>
  <dcterms:modified xsi:type="dcterms:W3CDTF">2025-10-11T04:10:01Z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On-screen Show (4:3)</vt:lpwstr>
  </property>
  <property fmtid="{D5CDD505-2E9C-101B-9397-08002B2CF9AE}" pid="4" name="Slides">
    <vt:i4>18</vt:i4>
  </property>
</Properties>
</file>