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31"/>
  </p:notesMasterIdLst>
  <p:sldIdLst>
    <p:sldId id="256" r:id="rId4"/>
    <p:sldId id="276" r:id="rId5"/>
    <p:sldId id="274" r:id="rId6"/>
    <p:sldId id="279" r:id="rId7"/>
    <p:sldId id="283" r:id="rId8"/>
    <p:sldId id="284" r:id="rId9"/>
    <p:sldId id="288" r:id="rId10"/>
    <p:sldId id="289" r:id="rId11"/>
    <p:sldId id="285" r:id="rId12"/>
    <p:sldId id="286" r:id="rId13"/>
    <p:sldId id="287" r:id="rId14"/>
    <p:sldId id="299" r:id="rId15"/>
    <p:sldId id="291" r:id="rId16"/>
    <p:sldId id="259" r:id="rId17"/>
    <p:sldId id="261" r:id="rId18"/>
    <p:sldId id="266" r:id="rId19"/>
    <p:sldId id="267" r:id="rId20"/>
    <p:sldId id="292" r:id="rId21"/>
    <p:sldId id="268" r:id="rId22"/>
    <p:sldId id="269" r:id="rId23"/>
    <p:sldId id="293" r:id="rId24"/>
    <p:sldId id="295" r:id="rId25"/>
    <p:sldId id="296" r:id="rId26"/>
    <p:sldId id="297" r:id="rId27"/>
    <p:sldId id="294" r:id="rId28"/>
    <p:sldId id="298" r:id="rId29"/>
    <p:sldId id="2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7"/>
    <p:restoredTop sz="94593"/>
  </p:normalViewPr>
  <p:slideViewPr>
    <p:cSldViewPr snapToGrid="0">
      <p:cViewPr varScale="1">
        <p:scale>
          <a:sx n="108" d="100"/>
          <a:sy n="108" d="100"/>
        </p:scale>
        <p:origin x="510" y="1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217488" y="812800"/>
            <a:ext cx="7124700" cy="4008438"/>
          </a:xfrm>
          <a:prstGeom prst="rect">
            <a:avLst/>
          </a:prstGeom>
        </p:spPr>
        <p:txBody>
          <a:bodyPr lIns="0" tIns="0" rIns="0" bIns="0" anchor="ctr">
            <a:noAutofit/>
          </a:bodyPr>
          <a:lstStyle/>
          <a:p>
            <a:r>
              <a:rPr lang="nl-NL" sz="1800" b="0" strike="noStrike" spc="-1">
                <a:solidFill>
                  <a:srgbClr val="000000"/>
                </a:solidFill>
                <a:latin typeface="Calibri"/>
              </a:rPr>
              <a:t>Click to move the slide</a:t>
            </a:r>
          </a:p>
        </p:txBody>
      </p:sp>
      <p:sp>
        <p:nvSpPr>
          <p:cNvPr id="124"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Click to edit the notes format</a:t>
            </a:r>
          </a:p>
        </p:txBody>
      </p:sp>
      <p:sp>
        <p:nvSpPr>
          <p:cNvPr id="125"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&lt;header&gt;</a:t>
            </a:r>
          </a:p>
        </p:txBody>
      </p:sp>
      <p:sp>
        <p:nvSpPr>
          <p:cNvPr id="126"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&lt;date/time&gt;</a:t>
            </a:r>
          </a:p>
        </p:txBody>
      </p:sp>
      <p:sp>
        <p:nvSpPr>
          <p:cNvPr id="127"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&lt;footer&gt;</a:t>
            </a:r>
          </a:p>
        </p:txBody>
      </p:sp>
      <p:sp>
        <p:nvSpPr>
          <p:cNvPr id="128"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86E39495-DA77-45DC-B02A-A6187DE6F943}"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27" name="PlaceHolder 2"/>
          <p:cNvSpPr>
            <a:spLocks noGrp="1"/>
          </p:cNvSpPr>
          <p:nvPr>
            <p:ph type="body"/>
          </p:nvPr>
        </p:nvSpPr>
        <p:spPr>
          <a:xfrm>
            <a:off x="609600" y="1600200"/>
            <a:ext cx="1097232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28" name="PlaceHolder 3"/>
          <p:cNvSpPr>
            <a:spLocks noGrp="1"/>
          </p:cNvSpPr>
          <p:nvPr>
            <p:ph type="body"/>
          </p:nvPr>
        </p:nvSpPr>
        <p:spPr>
          <a:xfrm>
            <a:off x="609600" y="3964320"/>
            <a:ext cx="1097232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30"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31"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32" name="PlaceHolder 4"/>
          <p:cNvSpPr>
            <a:spLocks noGrp="1"/>
          </p:cNvSpPr>
          <p:nvPr>
            <p:ph type="body"/>
          </p:nvPr>
        </p:nvSpPr>
        <p:spPr>
          <a:xfrm>
            <a:off x="60960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33" name="PlaceHolder 5"/>
          <p:cNvSpPr>
            <a:spLocks noGrp="1"/>
          </p:cNvSpPr>
          <p:nvPr>
            <p:ph type="body"/>
          </p:nvPr>
        </p:nvSpPr>
        <p:spPr>
          <a:xfrm>
            <a:off x="623232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35" name="PlaceHolder 2"/>
          <p:cNvSpPr>
            <a:spLocks noGrp="1"/>
          </p:cNvSpPr>
          <p:nvPr>
            <p:ph type="body"/>
          </p:nvPr>
        </p:nvSpPr>
        <p:spPr>
          <a:xfrm>
            <a:off x="609600" y="160020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36" name="PlaceHolder 3"/>
          <p:cNvSpPr>
            <a:spLocks noGrp="1"/>
          </p:cNvSpPr>
          <p:nvPr>
            <p:ph type="body"/>
          </p:nvPr>
        </p:nvSpPr>
        <p:spPr>
          <a:xfrm>
            <a:off x="4319520" y="160020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37" name="PlaceHolder 4"/>
          <p:cNvSpPr>
            <a:spLocks noGrp="1"/>
          </p:cNvSpPr>
          <p:nvPr>
            <p:ph type="body"/>
          </p:nvPr>
        </p:nvSpPr>
        <p:spPr>
          <a:xfrm>
            <a:off x="8029440" y="160020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38" name="PlaceHolder 5"/>
          <p:cNvSpPr>
            <a:spLocks noGrp="1"/>
          </p:cNvSpPr>
          <p:nvPr>
            <p:ph type="body"/>
          </p:nvPr>
        </p:nvSpPr>
        <p:spPr>
          <a:xfrm>
            <a:off x="609600" y="396432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39" name="PlaceHolder 6"/>
          <p:cNvSpPr>
            <a:spLocks noGrp="1"/>
          </p:cNvSpPr>
          <p:nvPr>
            <p:ph type="body"/>
          </p:nvPr>
        </p:nvSpPr>
        <p:spPr>
          <a:xfrm>
            <a:off x="4319520" y="396432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40" name="PlaceHolder 7"/>
          <p:cNvSpPr>
            <a:spLocks noGrp="1"/>
          </p:cNvSpPr>
          <p:nvPr>
            <p:ph type="body"/>
          </p:nvPr>
        </p:nvSpPr>
        <p:spPr>
          <a:xfrm>
            <a:off x="8029440" y="396432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07EA3009-A0B2-4607-970A-F8BD11868F51}" type="datetimeFigureOut">
              <a:rPr lang="nl-NL" smtClean="0"/>
              <a:t>1-5-2026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C8F5613-2304-48D7-BCA5-66885D9F76AC}" type="slidenum">
              <a:rPr lang="nl-NL" smtClean="0"/>
              <a:t>‹#›</a:t>
            </a:fld>
            <a:endParaRPr lang="nl-NL"/>
          </a:p>
        </p:txBody>
      </p:sp>
    </p:spTree>
    <p:extLst>
      <p:ext uri="{BB962C8B-B14F-4D97-AF65-F5344CB8AC3E}">
        <p14:creationId xmlns:p14="http://schemas.microsoft.com/office/powerpoint/2010/main" val="2589099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47" name="PlaceHolder 2"/>
          <p:cNvSpPr>
            <a:spLocks noGrp="1"/>
          </p:cNvSpPr>
          <p:nvPr>
            <p:ph type="subTitle"/>
          </p:nvPr>
        </p:nvSpPr>
        <p:spPr>
          <a:xfrm>
            <a:off x="609600" y="1600200"/>
            <a:ext cx="10972320" cy="45255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49" name="PlaceHolder 2"/>
          <p:cNvSpPr>
            <a:spLocks noGrp="1"/>
          </p:cNvSpPr>
          <p:nvPr>
            <p:ph type="body"/>
          </p:nvPr>
        </p:nvSpPr>
        <p:spPr>
          <a:xfrm>
            <a:off x="609600" y="1600200"/>
            <a:ext cx="10972320" cy="4525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51" name="PlaceHolder 2"/>
          <p:cNvSpPr>
            <a:spLocks noGrp="1"/>
          </p:cNvSpPr>
          <p:nvPr>
            <p:ph type="body"/>
          </p:nvPr>
        </p:nvSpPr>
        <p:spPr>
          <a:xfrm>
            <a:off x="60960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52" name="PlaceHolder 3"/>
          <p:cNvSpPr>
            <a:spLocks noGrp="1"/>
          </p:cNvSpPr>
          <p:nvPr>
            <p:ph type="body"/>
          </p:nvPr>
        </p:nvSpPr>
        <p:spPr>
          <a:xfrm>
            <a:off x="623232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600" y="274680"/>
            <a:ext cx="10972320" cy="52977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6" name="PlaceHolder 2"/>
          <p:cNvSpPr>
            <a:spLocks noGrp="1"/>
          </p:cNvSpPr>
          <p:nvPr>
            <p:ph type="subTitle"/>
          </p:nvPr>
        </p:nvSpPr>
        <p:spPr>
          <a:xfrm>
            <a:off x="609600" y="1600200"/>
            <a:ext cx="10972320" cy="45255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56"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57" name="PlaceHolder 3"/>
          <p:cNvSpPr>
            <a:spLocks noGrp="1"/>
          </p:cNvSpPr>
          <p:nvPr>
            <p:ph type="body"/>
          </p:nvPr>
        </p:nvSpPr>
        <p:spPr>
          <a:xfrm>
            <a:off x="623232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58" name="PlaceHolder 4"/>
          <p:cNvSpPr>
            <a:spLocks noGrp="1"/>
          </p:cNvSpPr>
          <p:nvPr>
            <p:ph type="body"/>
          </p:nvPr>
        </p:nvSpPr>
        <p:spPr>
          <a:xfrm>
            <a:off x="60960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60" name="PlaceHolder 2"/>
          <p:cNvSpPr>
            <a:spLocks noGrp="1"/>
          </p:cNvSpPr>
          <p:nvPr>
            <p:ph type="body"/>
          </p:nvPr>
        </p:nvSpPr>
        <p:spPr>
          <a:xfrm>
            <a:off x="60960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61"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62" name="PlaceHolder 4"/>
          <p:cNvSpPr>
            <a:spLocks noGrp="1"/>
          </p:cNvSpPr>
          <p:nvPr>
            <p:ph type="body"/>
          </p:nvPr>
        </p:nvSpPr>
        <p:spPr>
          <a:xfrm>
            <a:off x="623232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64"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65"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66" name="PlaceHolder 4"/>
          <p:cNvSpPr>
            <a:spLocks noGrp="1"/>
          </p:cNvSpPr>
          <p:nvPr>
            <p:ph type="body"/>
          </p:nvPr>
        </p:nvSpPr>
        <p:spPr>
          <a:xfrm>
            <a:off x="609600" y="3964320"/>
            <a:ext cx="1097232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68" name="PlaceHolder 2"/>
          <p:cNvSpPr>
            <a:spLocks noGrp="1"/>
          </p:cNvSpPr>
          <p:nvPr>
            <p:ph type="body"/>
          </p:nvPr>
        </p:nvSpPr>
        <p:spPr>
          <a:xfrm>
            <a:off x="609600" y="1600200"/>
            <a:ext cx="1097232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69" name="PlaceHolder 3"/>
          <p:cNvSpPr>
            <a:spLocks noGrp="1"/>
          </p:cNvSpPr>
          <p:nvPr>
            <p:ph type="body"/>
          </p:nvPr>
        </p:nvSpPr>
        <p:spPr>
          <a:xfrm>
            <a:off x="609600" y="3964320"/>
            <a:ext cx="1097232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71"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72"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73" name="PlaceHolder 4"/>
          <p:cNvSpPr>
            <a:spLocks noGrp="1"/>
          </p:cNvSpPr>
          <p:nvPr>
            <p:ph type="body"/>
          </p:nvPr>
        </p:nvSpPr>
        <p:spPr>
          <a:xfrm>
            <a:off x="60960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74" name="PlaceHolder 5"/>
          <p:cNvSpPr>
            <a:spLocks noGrp="1"/>
          </p:cNvSpPr>
          <p:nvPr>
            <p:ph type="body"/>
          </p:nvPr>
        </p:nvSpPr>
        <p:spPr>
          <a:xfrm>
            <a:off x="623232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76" name="PlaceHolder 2"/>
          <p:cNvSpPr>
            <a:spLocks noGrp="1"/>
          </p:cNvSpPr>
          <p:nvPr>
            <p:ph type="body"/>
          </p:nvPr>
        </p:nvSpPr>
        <p:spPr>
          <a:xfrm>
            <a:off x="609600" y="160020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77" name="PlaceHolder 3"/>
          <p:cNvSpPr>
            <a:spLocks noGrp="1"/>
          </p:cNvSpPr>
          <p:nvPr>
            <p:ph type="body"/>
          </p:nvPr>
        </p:nvSpPr>
        <p:spPr>
          <a:xfrm>
            <a:off x="4319520" y="160020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78" name="PlaceHolder 4"/>
          <p:cNvSpPr>
            <a:spLocks noGrp="1"/>
          </p:cNvSpPr>
          <p:nvPr>
            <p:ph type="body"/>
          </p:nvPr>
        </p:nvSpPr>
        <p:spPr>
          <a:xfrm>
            <a:off x="8029440" y="160020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79" name="PlaceHolder 5"/>
          <p:cNvSpPr>
            <a:spLocks noGrp="1"/>
          </p:cNvSpPr>
          <p:nvPr>
            <p:ph type="body"/>
          </p:nvPr>
        </p:nvSpPr>
        <p:spPr>
          <a:xfrm>
            <a:off x="609600" y="396432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80" name="PlaceHolder 6"/>
          <p:cNvSpPr>
            <a:spLocks noGrp="1"/>
          </p:cNvSpPr>
          <p:nvPr>
            <p:ph type="body"/>
          </p:nvPr>
        </p:nvSpPr>
        <p:spPr>
          <a:xfrm>
            <a:off x="4319520" y="396432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81" name="PlaceHolder 7"/>
          <p:cNvSpPr>
            <a:spLocks noGrp="1"/>
          </p:cNvSpPr>
          <p:nvPr>
            <p:ph type="body"/>
          </p:nvPr>
        </p:nvSpPr>
        <p:spPr>
          <a:xfrm>
            <a:off x="8029440" y="396432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88" name="PlaceHolder 2"/>
          <p:cNvSpPr>
            <a:spLocks noGrp="1"/>
          </p:cNvSpPr>
          <p:nvPr>
            <p:ph type="subTitle"/>
          </p:nvPr>
        </p:nvSpPr>
        <p:spPr>
          <a:xfrm>
            <a:off x="609600" y="1600200"/>
            <a:ext cx="10972320" cy="45255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90" name="PlaceHolder 2"/>
          <p:cNvSpPr>
            <a:spLocks noGrp="1"/>
          </p:cNvSpPr>
          <p:nvPr>
            <p:ph type="body"/>
          </p:nvPr>
        </p:nvSpPr>
        <p:spPr>
          <a:xfrm>
            <a:off x="609600" y="1600200"/>
            <a:ext cx="10972320" cy="4525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92" name="PlaceHolder 2"/>
          <p:cNvSpPr>
            <a:spLocks noGrp="1"/>
          </p:cNvSpPr>
          <p:nvPr>
            <p:ph type="body"/>
          </p:nvPr>
        </p:nvSpPr>
        <p:spPr>
          <a:xfrm>
            <a:off x="60960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93" name="PlaceHolder 3"/>
          <p:cNvSpPr>
            <a:spLocks noGrp="1"/>
          </p:cNvSpPr>
          <p:nvPr>
            <p:ph type="body"/>
          </p:nvPr>
        </p:nvSpPr>
        <p:spPr>
          <a:xfrm>
            <a:off x="623232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8" name="PlaceHolder 2"/>
          <p:cNvSpPr>
            <a:spLocks noGrp="1"/>
          </p:cNvSpPr>
          <p:nvPr>
            <p:ph type="body"/>
          </p:nvPr>
        </p:nvSpPr>
        <p:spPr>
          <a:xfrm>
            <a:off x="609600" y="1600200"/>
            <a:ext cx="10972320" cy="4525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600" y="274680"/>
            <a:ext cx="10972320" cy="52977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97"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98" name="PlaceHolder 3"/>
          <p:cNvSpPr>
            <a:spLocks noGrp="1"/>
          </p:cNvSpPr>
          <p:nvPr>
            <p:ph type="body"/>
          </p:nvPr>
        </p:nvSpPr>
        <p:spPr>
          <a:xfrm>
            <a:off x="623232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99" name="PlaceHolder 4"/>
          <p:cNvSpPr>
            <a:spLocks noGrp="1"/>
          </p:cNvSpPr>
          <p:nvPr>
            <p:ph type="body"/>
          </p:nvPr>
        </p:nvSpPr>
        <p:spPr>
          <a:xfrm>
            <a:off x="60960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101" name="PlaceHolder 2"/>
          <p:cNvSpPr>
            <a:spLocks noGrp="1"/>
          </p:cNvSpPr>
          <p:nvPr>
            <p:ph type="body"/>
          </p:nvPr>
        </p:nvSpPr>
        <p:spPr>
          <a:xfrm>
            <a:off x="60960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02"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03" name="PlaceHolder 4"/>
          <p:cNvSpPr>
            <a:spLocks noGrp="1"/>
          </p:cNvSpPr>
          <p:nvPr>
            <p:ph type="body"/>
          </p:nvPr>
        </p:nvSpPr>
        <p:spPr>
          <a:xfrm>
            <a:off x="623232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105"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06"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07" name="PlaceHolder 4"/>
          <p:cNvSpPr>
            <a:spLocks noGrp="1"/>
          </p:cNvSpPr>
          <p:nvPr>
            <p:ph type="body"/>
          </p:nvPr>
        </p:nvSpPr>
        <p:spPr>
          <a:xfrm>
            <a:off x="609600" y="3964320"/>
            <a:ext cx="1097232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109" name="PlaceHolder 2"/>
          <p:cNvSpPr>
            <a:spLocks noGrp="1"/>
          </p:cNvSpPr>
          <p:nvPr>
            <p:ph type="body"/>
          </p:nvPr>
        </p:nvSpPr>
        <p:spPr>
          <a:xfrm>
            <a:off x="609600" y="1600200"/>
            <a:ext cx="1097232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10" name="PlaceHolder 3"/>
          <p:cNvSpPr>
            <a:spLocks noGrp="1"/>
          </p:cNvSpPr>
          <p:nvPr>
            <p:ph type="body"/>
          </p:nvPr>
        </p:nvSpPr>
        <p:spPr>
          <a:xfrm>
            <a:off x="609600" y="3964320"/>
            <a:ext cx="1097232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112"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13"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14" name="PlaceHolder 4"/>
          <p:cNvSpPr>
            <a:spLocks noGrp="1"/>
          </p:cNvSpPr>
          <p:nvPr>
            <p:ph type="body"/>
          </p:nvPr>
        </p:nvSpPr>
        <p:spPr>
          <a:xfrm>
            <a:off x="60960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15" name="PlaceHolder 5"/>
          <p:cNvSpPr>
            <a:spLocks noGrp="1"/>
          </p:cNvSpPr>
          <p:nvPr>
            <p:ph type="body"/>
          </p:nvPr>
        </p:nvSpPr>
        <p:spPr>
          <a:xfrm>
            <a:off x="623232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117" name="PlaceHolder 2"/>
          <p:cNvSpPr>
            <a:spLocks noGrp="1"/>
          </p:cNvSpPr>
          <p:nvPr>
            <p:ph type="body"/>
          </p:nvPr>
        </p:nvSpPr>
        <p:spPr>
          <a:xfrm>
            <a:off x="609600" y="160020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18" name="PlaceHolder 3"/>
          <p:cNvSpPr>
            <a:spLocks noGrp="1"/>
          </p:cNvSpPr>
          <p:nvPr>
            <p:ph type="body"/>
          </p:nvPr>
        </p:nvSpPr>
        <p:spPr>
          <a:xfrm>
            <a:off x="4319520" y="160020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19" name="PlaceHolder 4"/>
          <p:cNvSpPr>
            <a:spLocks noGrp="1"/>
          </p:cNvSpPr>
          <p:nvPr>
            <p:ph type="body"/>
          </p:nvPr>
        </p:nvSpPr>
        <p:spPr>
          <a:xfrm>
            <a:off x="8029440" y="160020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20" name="PlaceHolder 5"/>
          <p:cNvSpPr>
            <a:spLocks noGrp="1"/>
          </p:cNvSpPr>
          <p:nvPr>
            <p:ph type="body"/>
          </p:nvPr>
        </p:nvSpPr>
        <p:spPr>
          <a:xfrm>
            <a:off x="609600" y="396432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21" name="PlaceHolder 6"/>
          <p:cNvSpPr>
            <a:spLocks noGrp="1"/>
          </p:cNvSpPr>
          <p:nvPr>
            <p:ph type="body"/>
          </p:nvPr>
        </p:nvSpPr>
        <p:spPr>
          <a:xfrm>
            <a:off x="4319520" y="396432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22" name="PlaceHolder 7"/>
          <p:cNvSpPr>
            <a:spLocks noGrp="1"/>
          </p:cNvSpPr>
          <p:nvPr>
            <p:ph type="body"/>
          </p:nvPr>
        </p:nvSpPr>
        <p:spPr>
          <a:xfrm>
            <a:off x="8029440" y="3964320"/>
            <a:ext cx="35328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10" name="PlaceHolder 2"/>
          <p:cNvSpPr>
            <a:spLocks noGrp="1"/>
          </p:cNvSpPr>
          <p:nvPr>
            <p:ph type="body"/>
          </p:nvPr>
        </p:nvSpPr>
        <p:spPr>
          <a:xfrm>
            <a:off x="60960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1" name="PlaceHolder 3"/>
          <p:cNvSpPr>
            <a:spLocks noGrp="1"/>
          </p:cNvSpPr>
          <p:nvPr>
            <p:ph type="body"/>
          </p:nvPr>
        </p:nvSpPr>
        <p:spPr>
          <a:xfrm>
            <a:off x="623232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600" y="274680"/>
            <a:ext cx="10972320" cy="52977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15"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6" name="PlaceHolder 3"/>
          <p:cNvSpPr>
            <a:spLocks noGrp="1"/>
          </p:cNvSpPr>
          <p:nvPr>
            <p:ph type="body"/>
          </p:nvPr>
        </p:nvSpPr>
        <p:spPr>
          <a:xfrm>
            <a:off x="623232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17" name="PlaceHolder 4"/>
          <p:cNvSpPr>
            <a:spLocks noGrp="1"/>
          </p:cNvSpPr>
          <p:nvPr>
            <p:ph type="body"/>
          </p:nvPr>
        </p:nvSpPr>
        <p:spPr>
          <a:xfrm>
            <a:off x="60960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19" name="PlaceHolder 2"/>
          <p:cNvSpPr>
            <a:spLocks noGrp="1"/>
          </p:cNvSpPr>
          <p:nvPr>
            <p:ph type="body"/>
          </p:nvPr>
        </p:nvSpPr>
        <p:spPr>
          <a:xfrm>
            <a:off x="609600" y="1600200"/>
            <a:ext cx="5354400" cy="4525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20"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21" name="PlaceHolder 4"/>
          <p:cNvSpPr>
            <a:spLocks noGrp="1"/>
          </p:cNvSpPr>
          <p:nvPr>
            <p:ph type="body"/>
          </p:nvPr>
        </p:nvSpPr>
        <p:spPr>
          <a:xfrm>
            <a:off x="6232320" y="396432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nl-NL" sz="1800" b="0" strike="noStrike" spc="-1">
              <a:solidFill>
                <a:srgbClr val="000000"/>
              </a:solidFill>
              <a:latin typeface="Calibri"/>
            </a:endParaRPr>
          </a:p>
        </p:txBody>
      </p:sp>
      <p:sp>
        <p:nvSpPr>
          <p:cNvPr id="23" name="PlaceHolder 2"/>
          <p:cNvSpPr>
            <a:spLocks noGrp="1"/>
          </p:cNvSpPr>
          <p:nvPr>
            <p:ph type="body"/>
          </p:nvPr>
        </p:nvSpPr>
        <p:spPr>
          <a:xfrm>
            <a:off x="60960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24" name="PlaceHolder 3"/>
          <p:cNvSpPr>
            <a:spLocks noGrp="1"/>
          </p:cNvSpPr>
          <p:nvPr>
            <p:ph type="body"/>
          </p:nvPr>
        </p:nvSpPr>
        <p:spPr>
          <a:xfrm>
            <a:off x="6232320" y="1600200"/>
            <a:ext cx="5354400" cy="2158560"/>
          </a:xfrm>
          <a:prstGeom prst="rect">
            <a:avLst/>
          </a:prstGeom>
        </p:spPr>
        <p:txBody>
          <a:bodyPr lIns="0" tIns="0" rIns="0" bIns="0">
            <a:normAutofit/>
          </a:bodyPr>
          <a:lstStyle/>
          <a:p>
            <a:endParaRPr lang="nl-NL" sz="3200" b="0" strike="noStrike" spc="-1">
              <a:solidFill>
                <a:srgbClr val="000000"/>
              </a:solidFill>
              <a:latin typeface="Calibri"/>
            </a:endParaRPr>
          </a:p>
        </p:txBody>
      </p:sp>
      <p:sp>
        <p:nvSpPr>
          <p:cNvPr id="25" name="PlaceHolder 4"/>
          <p:cNvSpPr>
            <a:spLocks noGrp="1"/>
          </p:cNvSpPr>
          <p:nvPr>
            <p:ph type="body"/>
          </p:nvPr>
        </p:nvSpPr>
        <p:spPr>
          <a:xfrm>
            <a:off x="609600" y="3964320"/>
            <a:ext cx="10972320" cy="2158560"/>
          </a:xfrm>
          <a:prstGeom prst="rect">
            <a:avLst/>
          </a:prstGeom>
        </p:spPr>
        <p:txBody>
          <a:bodyPr lIns="0" tIns="0" rIns="0" bIns="0">
            <a:normAutofit/>
          </a:bodyPr>
          <a:lstStyle/>
          <a:p>
            <a:endParaRPr lang="nl-NL"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AD9EB"/>
            </a:gs>
            <a:gs pos="100000">
              <a:srgbClr val="F2F2F2"/>
            </a:gs>
          </a:gsLst>
          <a:lin ang="2700000"/>
        </a:gra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4680"/>
            <a:ext cx="10972320" cy="114264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endParaRPr lang="nl-NL" sz="4400" b="0" strike="noStrike" spc="-1">
              <a:solidFill>
                <a:srgbClr val="000000"/>
              </a:solidFill>
              <a:latin typeface="Calibri"/>
            </a:endParaRPr>
          </a:p>
        </p:txBody>
      </p:sp>
      <p:sp>
        <p:nvSpPr>
          <p:cNvPr id="6" name="PlaceHolder 2"/>
          <p:cNvSpPr>
            <a:spLocks noGrp="1"/>
          </p:cNvSpPr>
          <p:nvPr>
            <p:ph type="body"/>
          </p:nvPr>
        </p:nvSpPr>
        <p:spPr>
          <a:xfrm>
            <a:off x="609600" y="1600200"/>
            <a:ext cx="1097232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Click to edit Master text styles</a:t>
            </a:r>
            <a:endParaRPr lang="nl-NL" sz="3200" b="0" strike="noStrike" spc="-1">
              <a:solidFill>
                <a:srgbClr val="000000"/>
              </a:solidFill>
              <a:latin typeface="Calibri"/>
            </a:endParaRPr>
          </a:p>
          <a:p>
            <a:pPr marL="743040" lvl="1" indent="-285480">
              <a:lnSpc>
                <a:spcPct val="100000"/>
              </a:lnSpc>
              <a:spcBef>
                <a:spcPts val="561"/>
              </a:spcBef>
              <a:buClr>
                <a:srgbClr val="000000"/>
              </a:buClr>
              <a:buFont typeface="Arial"/>
              <a:buChar char="–"/>
            </a:pPr>
            <a:r>
              <a:rPr lang="en-US" sz="2800" b="0" strike="noStrike" spc="-1">
                <a:solidFill>
                  <a:srgbClr val="000000"/>
                </a:solidFill>
                <a:latin typeface="Calibri"/>
              </a:rPr>
              <a:t>Second level</a:t>
            </a:r>
            <a:endParaRPr lang="nl-NL" sz="2800" b="0" strike="noStrike" spc="-1">
              <a:solidFill>
                <a:srgbClr val="000000"/>
              </a:solidFill>
              <a:latin typeface="Calibri"/>
            </a:endParaRPr>
          </a:p>
          <a:p>
            <a:pPr marL="1143000" lvl="2" indent="-228240">
              <a:lnSpc>
                <a:spcPct val="100000"/>
              </a:lnSpc>
              <a:spcBef>
                <a:spcPts val="479"/>
              </a:spcBef>
              <a:buClr>
                <a:srgbClr val="000000"/>
              </a:buClr>
              <a:buFont typeface="Arial"/>
              <a:buChar char="•"/>
            </a:pPr>
            <a:r>
              <a:rPr lang="en-US" sz="2400" b="0" strike="noStrike" spc="-1">
                <a:solidFill>
                  <a:srgbClr val="000000"/>
                </a:solidFill>
                <a:latin typeface="Calibri"/>
              </a:rPr>
              <a:t>Third level</a:t>
            </a:r>
            <a:endParaRPr lang="nl-NL" sz="2400" b="0" strike="noStrike" spc="-1">
              <a:solidFill>
                <a:srgbClr val="000000"/>
              </a:solidFill>
              <a:latin typeface="Calibri"/>
            </a:endParaRPr>
          </a:p>
          <a:p>
            <a:pPr marL="1600200" lvl="3" indent="-228240">
              <a:lnSpc>
                <a:spcPct val="100000"/>
              </a:lnSpc>
              <a:spcBef>
                <a:spcPts val="400"/>
              </a:spcBef>
              <a:buClr>
                <a:srgbClr val="000000"/>
              </a:buClr>
              <a:buFont typeface="Arial"/>
              <a:buChar char="–"/>
            </a:pPr>
            <a:r>
              <a:rPr lang="en-US" sz="2000" b="0" strike="noStrike" spc="-1">
                <a:solidFill>
                  <a:srgbClr val="000000"/>
                </a:solidFill>
                <a:latin typeface="Calibri"/>
              </a:rPr>
              <a:t>Fourth level</a:t>
            </a:r>
            <a:endParaRPr lang="nl-NL" sz="2000" b="0" strike="noStrike" spc="-1">
              <a:solidFill>
                <a:srgbClr val="000000"/>
              </a:solidFill>
              <a:latin typeface="Calibri"/>
            </a:endParaRPr>
          </a:p>
          <a:p>
            <a:pPr marL="2057400" lvl="4" indent="-228240">
              <a:lnSpc>
                <a:spcPct val="100000"/>
              </a:lnSpc>
              <a:spcBef>
                <a:spcPts val="400"/>
              </a:spcBef>
              <a:buClr>
                <a:srgbClr val="000000"/>
              </a:buClr>
              <a:buFont typeface="Arial"/>
              <a:buChar char="»"/>
            </a:pPr>
            <a:r>
              <a:rPr lang="en-US" sz="2000" b="0" strike="noStrike" spc="-1">
                <a:solidFill>
                  <a:srgbClr val="000000"/>
                </a:solidFill>
                <a:latin typeface="Calibri"/>
              </a:rPr>
              <a:t>Fifth level</a:t>
            </a:r>
            <a:endParaRPr lang="nl-NL" sz="2000" b="0" strike="noStrike" spc="-1">
              <a:solidFill>
                <a:srgbClr val="000000"/>
              </a:solidFill>
              <a:latin typeface="Calibri"/>
            </a:endParaRPr>
          </a:p>
        </p:txBody>
      </p:sp>
      <p:sp>
        <p:nvSpPr>
          <p:cNvPr id="2" name="PlaceHolder 3"/>
          <p:cNvSpPr>
            <a:spLocks noGrp="1"/>
          </p:cNvSpPr>
          <p:nvPr>
            <p:ph type="dt"/>
          </p:nvPr>
        </p:nvSpPr>
        <p:spPr>
          <a:xfrm>
            <a:off x="609600" y="6356520"/>
            <a:ext cx="2844480" cy="364680"/>
          </a:xfrm>
          <a:prstGeom prst="rect">
            <a:avLst/>
          </a:prstGeom>
        </p:spPr>
        <p:txBody>
          <a:bodyPr anchor="ctr">
            <a:noAutofit/>
          </a:bodyPr>
          <a:lstStyle/>
          <a:p>
            <a:pPr>
              <a:lnSpc>
                <a:spcPct val="100000"/>
              </a:lnSpc>
            </a:pPr>
            <a:fld id="{F257F326-9116-4B90-B346-820AE5DCE756}" type="datetime">
              <a:rPr lang="nl-NL" sz="1200" b="0" strike="noStrike" spc="-1">
                <a:solidFill>
                  <a:srgbClr val="8B8B8B"/>
                </a:solidFill>
                <a:latin typeface="Calibri"/>
              </a:rPr>
              <a:t>1-5-2026</a:t>
            </a:fld>
            <a:endParaRPr lang="ru-RU" sz="1200" b="0" strike="noStrike" spc="-1">
              <a:latin typeface="Times New Roman"/>
            </a:endParaRPr>
          </a:p>
        </p:txBody>
      </p:sp>
      <p:sp>
        <p:nvSpPr>
          <p:cNvPr id="3" name="PlaceHolder 4"/>
          <p:cNvSpPr>
            <a:spLocks noGrp="1"/>
          </p:cNvSpPr>
          <p:nvPr>
            <p:ph type="ftr"/>
          </p:nvPr>
        </p:nvSpPr>
        <p:spPr>
          <a:xfrm>
            <a:off x="4165440" y="6356520"/>
            <a:ext cx="3860160" cy="364680"/>
          </a:xfrm>
          <a:prstGeom prst="rect">
            <a:avLst/>
          </a:prstGeom>
        </p:spPr>
        <p:txBody>
          <a:bodyPr anchor="ctr">
            <a:noAutofit/>
          </a:bodyPr>
          <a:lstStyle/>
          <a:p>
            <a:endParaRPr lang="ru-RU" sz="2400" b="0" strike="noStrike" spc="-1">
              <a:latin typeface="Times New Roman"/>
            </a:endParaRPr>
          </a:p>
        </p:txBody>
      </p:sp>
      <p:sp>
        <p:nvSpPr>
          <p:cNvPr id="4" name="PlaceHolder 5"/>
          <p:cNvSpPr>
            <a:spLocks noGrp="1"/>
          </p:cNvSpPr>
          <p:nvPr>
            <p:ph type="sldNum"/>
          </p:nvPr>
        </p:nvSpPr>
        <p:spPr>
          <a:xfrm>
            <a:off x="8737440" y="6356520"/>
            <a:ext cx="2844480" cy="364680"/>
          </a:xfrm>
          <a:prstGeom prst="rect">
            <a:avLst/>
          </a:prstGeom>
        </p:spPr>
        <p:txBody>
          <a:bodyPr anchor="ctr">
            <a:noAutofit/>
          </a:bodyPr>
          <a:lstStyle/>
          <a:p>
            <a:pPr algn="r">
              <a:lnSpc>
                <a:spcPct val="100000"/>
              </a:lnSpc>
            </a:pPr>
            <a:fld id="{28C1DFB2-ACC7-4F48-847E-EEDA30470E0E}" type="slidenum">
              <a:rPr lang="nl-NL" sz="1200" b="0" strike="noStrike" spc="-1">
                <a:solidFill>
                  <a:srgbClr val="8B8B8B"/>
                </a:solidFill>
                <a:latin typeface="Calibri"/>
              </a:rPr>
              <a:t>‹#›</a:t>
            </a:fld>
            <a:endParaRPr lang="ru-RU"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43080" indent="-342720" algn="l" defTabSz="914400" rtl="0" eaLnBrk="1" latinLnBrk="0" hangingPunct="1">
        <a:lnSpc>
          <a:spcPct val="100000"/>
        </a:lnSpc>
        <a:spcBef>
          <a:spcPts val="641"/>
        </a:spcBef>
        <a:buClr>
          <a:srgbClr val="0000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AD9EB"/>
            </a:gs>
            <a:gs pos="100000">
              <a:srgbClr val="F2F2F2"/>
            </a:gs>
          </a:gsLst>
          <a:lin ang="2700000"/>
        </a:gradFill>
        <a:effectLst/>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609600" y="6356520"/>
            <a:ext cx="2844480" cy="364680"/>
          </a:xfrm>
          <a:prstGeom prst="rect">
            <a:avLst/>
          </a:prstGeom>
        </p:spPr>
        <p:txBody>
          <a:bodyPr anchor="ctr">
            <a:noAutofit/>
          </a:bodyPr>
          <a:lstStyle/>
          <a:p>
            <a:pPr>
              <a:lnSpc>
                <a:spcPct val="100000"/>
              </a:lnSpc>
            </a:pPr>
            <a:fld id="{841D6105-417E-434C-B3D2-1AC575603E43}" type="datetime">
              <a:rPr lang="nl-NL" sz="1200" b="0" strike="noStrike" spc="-1">
                <a:solidFill>
                  <a:srgbClr val="8B8B8B"/>
                </a:solidFill>
                <a:latin typeface="Calibri"/>
              </a:rPr>
              <a:t>1-5-2026</a:t>
            </a:fld>
            <a:endParaRPr lang="ru-RU" sz="1200" b="0" strike="noStrike" spc="-1">
              <a:latin typeface="Times New Roman"/>
            </a:endParaRPr>
          </a:p>
        </p:txBody>
      </p:sp>
      <p:sp>
        <p:nvSpPr>
          <p:cNvPr id="42" name="PlaceHolder 2"/>
          <p:cNvSpPr>
            <a:spLocks noGrp="1"/>
          </p:cNvSpPr>
          <p:nvPr>
            <p:ph type="ftr"/>
          </p:nvPr>
        </p:nvSpPr>
        <p:spPr>
          <a:xfrm>
            <a:off x="4165440" y="6356520"/>
            <a:ext cx="3860160" cy="364680"/>
          </a:xfrm>
          <a:prstGeom prst="rect">
            <a:avLst/>
          </a:prstGeom>
        </p:spPr>
        <p:txBody>
          <a:bodyPr anchor="ctr">
            <a:noAutofit/>
          </a:bodyPr>
          <a:lstStyle/>
          <a:p>
            <a:endParaRPr lang="ru-RU" sz="2400" b="0" strike="noStrike" spc="-1">
              <a:latin typeface="Times New Roman"/>
            </a:endParaRPr>
          </a:p>
        </p:txBody>
      </p:sp>
      <p:sp>
        <p:nvSpPr>
          <p:cNvPr id="43" name="PlaceHolder 3"/>
          <p:cNvSpPr>
            <a:spLocks noGrp="1"/>
          </p:cNvSpPr>
          <p:nvPr>
            <p:ph type="sldNum"/>
          </p:nvPr>
        </p:nvSpPr>
        <p:spPr>
          <a:xfrm>
            <a:off x="8737440" y="6356520"/>
            <a:ext cx="2844480" cy="364680"/>
          </a:xfrm>
          <a:prstGeom prst="rect">
            <a:avLst/>
          </a:prstGeom>
        </p:spPr>
        <p:txBody>
          <a:bodyPr anchor="ctr">
            <a:noAutofit/>
          </a:bodyPr>
          <a:lstStyle/>
          <a:p>
            <a:pPr algn="r">
              <a:lnSpc>
                <a:spcPct val="100000"/>
              </a:lnSpc>
            </a:pPr>
            <a:fld id="{FCA42792-2BC5-4701-84D2-93B1FFE1CFF6}" type="slidenum">
              <a:rPr lang="nl-NL" sz="1200" b="0" strike="noStrike" spc="-1">
                <a:solidFill>
                  <a:srgbClr val="8B8B8B"/>
                </a:solidFill>
                <a:latin typeface="Calibri"/>
              </a:rPr>
              <a:t>‹#›</a:t>
            </a:fld>
            <a:endParaRPr lang="ru-RU" sz="1200" b="0" strike="noStrike" spc="-1">
              <a:latin typeface="Times New Roman"/>
            </a:endParaRPr>
          </a:p>
        </p:txBody>
      </p:sp>
      <p:sp>
        <p:nvSpPr>
          <p:cNvPr id="44" name="PlaceHolder 4"/>
          <p:cNvSpPr>
            <a:spLocks noGrp="1"/>
          </p:cNvSpPr>
          <p:nvPr>
            <p:ph type="title"/>
          </p:nvPr>
        </p:nvSpPr>
        <p:spPr>
          <a:xfrm>
            <a:off x="609600" y="273600"/>
            <a:ext cx="10972320" cy="1144800"/>
          </a:xfrm>
          <a:prstGeom prst="rect">
            <a:avLst/>
          </a:prstGeom>
        </p:spPr>
        <p:txBody>
          <a:bodyPr lIns="0" tIns="0" rIns="0" bIns="0" anchor="ctr">
            <a:noAutofit/>
          </a:bodyPr>
          <a:lstStyle/>
          <a:p>
            <a:r>
              <a:rPr lang="nl-NL" sz="1800" b="0" strike="noStrike" spc="-1">
                <a:solidFill>
                  <a:srgbClr val="000000"/>
                </a:solidFill>
                <a:latin typeface="Calibri"/>
              </a:rPr>
              <a:t>Click to edit the title text format</a:t>
            </a:r>
          </a:p>
        </p:txBody>
      </p:sp>
      <p:sp>
        <p:nvSpPr>
          <p:cNvPr id="45" name="PlaceHolder 5"/>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nl-NL"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nl-NL"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nl-NL"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nl-NL"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nl-NL"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nl-NL"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nl-NL"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AD9EB"/>
            </a:gs>
            <a:gs pos="100000">
              <a:srgbClr val="F2F2F2"/>
            </a:gs>
          </a:gsLst>
          <a:lin ang="2700000"/>
        </a:gra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914400" y="2130480"/>
            <a:ext cx="10362720" cy="146952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endParaRPr lang="nl-NL" sz="4400" b="0" strike="noStrike" spc="-1">
              <a:solidFill>
                <a:srgbClr val="000000"/>
              </a:solidFill>
              <a:latin typeface="Calibri"/>
            </a:endParaRPr>
          </a:p>
        </p:txBody>
      </p:sp>
      <p:sp>
        <p:nvSpPr>
          <p:cNvPr id="83" name="PlaceHolder 2"/>
          <p:cNvSpPr>
            <a:spLocks noGrp="1"/>
          </p:cNvSpPr>
          <p:nvPr>
            <p:ph type="dt"/>
          </p:nvPr>
        </p:nvSpPr>
        <p:spPr>
          <a:xfrm>
            <a:off x="609600" y="6356520"/>
            <a:ext cx="2844480" cy="364680"/>
          </a:xfrm>
          <a:prstGeom prst="rect">
            <a:avLst/>
          </a:prstGeom>
        </p:spPr>
        <p:txBody>
          <a:bodyPr anchor="ctr">
            <a:noAutofit/>
          </a:bodyPr>
          <a:lstStyle/>
          <a:p>
            <a:pPr>
              <a:lnSpc>
                <a:spcPct val="100000"/>
              </a:lnSpc>
            </a:pPr>
            <a:fld id="{D5BE6A58-13D7-44EE-8D6F-A59E4D636F0C}" type="datetime">
              <a:rPr lang="nl-NL" sz="1200" b="0" strike="noStrike" spc="-1">
                <a:solidFill>
                  <a:srgbClr val="8B8B8B"/>
                </a:solidFill>
                <a:latin typeface="Calibri"/>
              </a:rPr>
              <a:t>1-5-2026</a:t>
            </a:fld>
            <a:endParaRPr lang="ru-RU" sz="1200" b="0" strike="noStrike" spc="-1">
              <a:latin typeface="Times New Roman"/>
            </a:endParaRPr>
          </a:p>
        </p:txBody>
      </p:sp>
      <p:sp>
        <p:nvSpPr>
          <p:cNvPr id="84" name="PlaceHolder 3"/>
          <p:cNvSpPr>
            <a:spLocks noGrp="1"/>
          </p:cNvSpPr>
          <p:nvPr>
            <p:ph type="ftr"/>
          </p:nvPr>
        </p:nvSpPr>
        <p:spPr>
          <a:xfrm>
            <a:off x="4165440" y="6356520"/>
            <a:ext cx="3860160" cy="364680"/>
          </a:xfrm>
          <a:prstGeom prst="rect">
            <a:avLst/>
          </a:prstGeom>
        </p:spPr>
        <p:txBody>
          <a:bodyPr anchor="ctr">
            <a:noAutofit/>
          </a:bodyPr>
          <a:lstStyle/>
          <a:p>
            <a:endParaRPr lang="ru-RU" sz="2400" b="0" strike="noStrike" spc="-1">
              <a:latin typeface="Times New Roman"/>
            </a:endParaRPr>
          </a:p>
        </p:txBody>
      </p:sp>
      <p:sp>
        <p:nvSpPr>
          <p:cNvPr id="85" name="PlaceHolder 4"/>
          <p:cNvSpPr>
            <a:spLocks noGrp="1"/>
          </p:cNvSpPr>
          <p:nvPr>
            <p:ph type="sldNum"/>
          </p:nvPr>
        </p:nvSpPr>
        <p:spPr>
          <a:xfrm>
            <a:off x="8737440" y="6356520"/>
            <a:ext cx="2844480" cy="364680"/>
          </a:xfrm>
          <a:prstGeom prst="rect">
            <a:avLst/>
          </a:prstGeom>
        </p:spPr>
        <p:txBody>
          <a:bodyPr anchor="ctr">
            <a:noAutofit/>
          </a:bodyPr>
          <a:lstStyle/>
          <a:p>
            <a:pPr algn="r">
              <a:lnSpc>
                <a:spcPct val="100000"/>
              </a:lnSpc>
            </a:pPr>
            <a:fld id="{1CE5C509-34DC-4B4B-9876-43804D6C36B9}" type="slidenum">
              <a:rPr lang="nl-NL" sz="1200" b="0" strike="noStrike" spc="-1">
                <a:solidFill>
                  <a:srgbClr val="8B8B8B"/>
                </a:solidFill>
                <a:latin typeface="Calibri"/>
              </a:rPr>
              <a:t>‹#›</a:t>
            </a:fld>
            <a:endParaRPr lang="ru-RU" sz="1200" b="0" strike="noStrike" spc="-1">
              <a:latin typeface="Times New Roman"/>
            </a:endParaRPr>
          </a:p>
        </p:txBody>
      </p:sp>
      <p:sp>
        <p:nvSpPr>
          <p:cNvPr id="86" name="PlaceHolder 5"/>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nl-NL"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nl-NL"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nl-NL"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nl-NL"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nl-NL"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nl-NL"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nl-NL"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wmf"/><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8" descr="A doctor holding a clipboard and a medical chart&#10;&#10;AI-generated content may be incorrect."/>
          <p:cNvPicPr/>
          <p:nvPr/>
        </p:nvPicPr>
        <p:blipFill>
          <a:blip r:embed="rId2">
            <a:alphaModFix amt="38000"/>
            <a:extLst>
              <a:ext uri="{BEBA8EAE-BF5A-486C-A8C5-ECC9F3942E4B}">
                <a14:imgProps xmlns:a14="http://schemas.microsoft.com/office/drawing/2010/main">
                  <a14:imgLayer r:embed="rId3">
                    <a14:imgEffect>
                      <a14:saturation sat="56000"/>
                    </a14:imgEffect>
                  </a14:imgLayer>
                </a14:imgProps>
              </a:ext>
            </a:extLst>
          </a:blip>
          <a:stretch/>
        </p:blipFill>
        <p:spPr>
          <a:xfrm>
            <a:off x="1524000" y="20880"/>
            <a:ext cx="9143640" cy="6836760"/>
          </a:xfrm>
          <a:prstGeom prst="rect">
            <a:avLst/>
          </a:prstGeom>
          <a:ln w="0">
            <a:noFill/>
          </a:ln>
        </p:spPr>
      </p:pic>
      <p:pic>
        <p:nvPicPr>
          <p:cNvPr id="130" name="Content Placeholder 6"/>
          <p:cNvPicPr/>
          <p:nvPr/>
        </p:nvPicPr>
        <p:blipFill>
          <a:blip r:embed="rId4"/>
          <a:stretch/>
        </p:blipFill>
        <p:spPr>
          <a:xfrm>
            <a:off x="3071640" y="548640"/>
            <a:ext cx="5481000" cy="2079360"/>
          </a:xfrm>
          <a:prstGeom prst="rect">
            <a:avLst/>
          </a:prstGeom>
          <a:ln w="0">
            <a:noFill/>
          </a:ln>
        </p:spPr>
      </p:pic>
      <p:sp>
        <p:nvSpPr>
          <p:cNvPr id="131" name="Rectangle 3"/>
          <p:cNvSpPr/>
          <p:nvPr/>
        </p:nvSpPr>
        <p:spPr>
          <a:xfrm>
            <a:off x="1631640" y="6126120"/>
            <a:ext cx="8856720" cy="45360"/>
          </a:xfrm>
          <a:prstGeom prst="rect">
            <a:avLst/>
          </a:prstGeom>
          <a:solidFill>
            <a:srgbClr val="B8005C"/>
          </a:solidFill>
          <a:ln>
            <a:solidFill>
              <a:srgbClr val="B8005C"/>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pic>
        <p:nvPicPr>
          <p:cNvPr id="132" name="Picture 4"/>
          <p:cNvPicPr/>
          <p:nvPr/>
        </p:nvPicPr>
        <p:blipFill>
          <a:blip r:embed="rId5"/>
          <a:stretch/>
        </p:blipFill>
        <p:spPr>
          <a:xfrm>
            <a:off x="9048360" y="6277680"/>
            <a:ext cx="1298160" cy="481320"/>
          </a:xfrm>
          <a:prstGeom prst="rect">
            <a:avLst/>
          </a:prstGeom>
          <a:ln w="0">
            <a:noFill/>
          </a:ln>
        </p:spPr>
      </p:pic>
      <p:sp>
        <p:nvSpPr>
          <p:cNvPr id="133" name="Title 2"/>
          <p:cNvSpPr txBox="1"/>
          <p:nvPr/>
        </p:nvSpPr>
        <p:spPr>
          <a:xfrm>
            <a:off x="2258760" y="5947200"/>
            <a:ext cx="8229240" cy="1142640"/>
          </a:xfrm>
          <a:prstGeom prst="rect">
            <a:avLst/>
          </a:prstGeom>
          <a:noFill/>
          <a:ln w="0">
            <a:noFill/>
          </a:ln>
        </p:spPr>
        <p:txBody>
          <a:bodyPr anchor="ctr">
            <a:normAutofit/>
          </a:bodyPr>
          <a:lstStyle/>
          <a:p>
            <a:pPr algn="ctr">
              <a:lnSpc>
                <a:spcPct val="100000"/>
              </a:lnSpc>
            </a:pPr>
            <a:r>
              <a:rPr lang="nl-NL" spc="-1" dirty="0">
                <a:solidFill>
                  <a:srgbClr val="000000"/>
                </a:solidFill>
                <a:latin typeface="Calibri"/>
              </a:rPr>
              <a:t>Board Meeting </a:t>
            </a:r>
            <a:r>
              <a:rPr lang="en-US" spc="-1" dirty="0">
                <a:solidFill>
                  <a:srgbClr val="000000"/>
                </a:solidFill>
                <a:latin typeface="Calibri"/>
              </a:rPr>
              <a:t>May 8, 2026</a:t>
            </a:r>
            <a:endParaRPr lang="nl-NL" spc="-1" dirty="0">
              <a:solidFill>
                <a:srgbClr val="000000"/>
              </a:solidFill>
              <a:latin typeface="Calibri"/>
            </a:endParaRPr>
          </a:p>
        </p:txBody>
      </p:sp>
      <p:sp>
        <p:nvSpPr>
          <p:cNvPr id="134" name="Content Placeholder 3"/>
          <p:cNvSpPr/>
          <p:nvPr/>
        </p:nvSpPr>
        <p:spPr>
          <a:xfrm>
            <a:off x="2207640" y="3069000"/>
            <a:ext cx="8229240" cy="341244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gn="ctr">
              <a:spcBef>
                <a:spcPts val="879"/>
              </a:spcBef>
              <a:tabLst>
                <a:tab pos="0" algn="l"/>
              </a:tabLst>
            </a:pPr>
            <a:r>
              <a:rPr lang="nl-NL" sz="4400" spc="-1">
                <a:solidFill>
                  <a:srgbClr val="000000"/>
                </a:solidFill>
                <a:latin typeface="Calibri"/>
              </a:rPr>
              <a:t>Accreditation Committee report</a:t>
            </a:r>
            <a:endParaRPr lang="ru-RU" sz="4400" spc="-1">
              <a:latin typeface="Arial"/>
            </a:endParaRPr>
          </a:p>
          <a:p>
            <a:pPr algn="ctr">
              <a:spcBef>
                <a:spcPts val="799"/>
              </a:spcBef>
              <a:tabLst>
                <a:tab pos="0" algn="l"/>
              </a:tabLst>
            </a:pPr>
            <a:endParaRPr lang="ru-RU" sz="4400" spc="-1">
              <a:latin typeface="Arial"/>
            </a:endParaRPr>
          </a:p>
          <a:p>
            <a:pPr algn="ctr">
              <a:spcBef>
                <a:spcPts val="400"/>
              </a:spcBef>
              <a:tabLst>
                <a:tab pos="0" algn="l"/>
              </a:tabLst>
            </a:pPr>
            <a:r>
              <a:rPr lang="nl-NL" sz="2000" i="1" spc="-1">
                <a:solidFill>
                  <a:srgbClr val="000000"/>
                </a:solidFill>
                <a:latin typeface="Calibri"/>
              </a:rPr>
              <a:t>Prof. Archil Chkhotua</a:t>
            </a:r>
            <a:endParaRPr lang="ru-RU" sz="2000" spc="-1">
              <a:latin typeface="Arial"/>
            </a:endParaRPr>
          </a:p>
          <a:p>
            <a:pPr algn="ctr">
              <a:spcBef>
                <a:spcPts val="400"/>
              </a:spcBef>
              <a:tabLst>
                <a:tab pos="0" algn="l"/>
              </a:tabLst>
            </a:pPr>
            <a:r>
              <a:rPr lang="nl-NL" sz="2000" i="1" spc="-1">
                <a:solidFill>
                  <a:srgbClr val="000000"/>
                </a:solidFill>
                <a:latin typeface="Calibri"/>
              </a:rPr>
              <a:t>Chairman, Accreditation Committee</a:t>
            </a:r>
            <a:endParaRPr lang="ru-RU" sz="2000"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additive="repl">
                                        <p:cTn id="7" dur="1000"/>
                                        <p:tgtEl>
                                          <p:spTgt spid="130"/>
                                        </p:tgtEl>
                                      </p:cBhvr>
                                    </p:animEffect>
                                    <p:anim calcmode="lin" valueType="num">
                                      <p:cBhvr additive="repl">
                                        <p:cTn id="8" dur="1000" fill="hold"/>
                                        <p:tgtEl>
                                          <p:spTgt spid="130"/>
                                        </p:tgtEl>
                                        <p:attrNameLst>
                                          <p:attrName>ppt_x</p:attrName>
                                        </p:attrNameLst>
                                      </p:cBhvr>
                                      <p:tavLst>
                                        <p:tav tm="0">
                                          <p:val>
                                            <p:strVal val="#ppt_x"/>
                                          </p:val>
                                        </p:tav>
                                        <p:tav tm="100000">
                                          <p:val>
                                            <p:strVal val="#ppt_x"/>
                                          </p:val>
                                        </p:tav>
                                      </p:tavLst>
                                    </p:anim>
                                    <p:anim calcmode="lin" valueType="num">
                                      <p:cBhvr additive="repl">
                                        <p:cTn id="9"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CE95CC-EFD0-48B7-A7BA-A625B55DB5CF}"/>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5BDA1FBB-B86F-43CB-825A-CF2950F8FB2E}"/>
              </a:ext>
            </a:extLst>
          </p:cNvPr>
          <p:cNvPicPr>
            <a:picLocks noChangeAspect="1"/>
          </p:cNvPicPr>
          <p:nvPr/>
        </p:nvPicPr>
        <p:blipFill>
          <a:blip r:embed="rId2"/>
          <a:stretch>
            <a:fillRect/>
          </a:stretch>
        </p:blipFill>
        <p:spPr>
          <a:xfrm>
            <a:off x="9048329" y="6277833"/>
            <a:ext cx="1298561" cy="481626"/>
          </a:xfrm>
          <a:prstGeom prst="rect">
            <a:avLst/>
          </a:prstGeom>
        </p:spPr>
      </p:pic>
      <p:pic>
        <p:nvPicPr>
          <p:cNvPr id="6" name="Picture 5">
            <a:extLst>
              <a:ext uri="{FF2B5EF4-FFF2-40B4-BE49-F238E27FC236}">
                <a16:creationId xmlns:a16="http://schemas.microsoft.com/office/drawing/2014/main" id="{7F45C89C-E81B-49BA-AE1F-499587BEA997}"/>
              </a:ext>
            </a:extLst>
          </p:cNvPr>
          <p:cNvPicPr>
            <a:picLocks noChangeAspect="1"/>
          </p:cNvPicPr>
          <p:nvPr/>
        </p:nvPicPr>
        <p:blipFill>
          <a:blip r:embed="rId3"/>
          <a:stretch>
            <a:fillRect/>
          </a:stretch>
        </p:blipFill>
        <p:spPr>
          <a:xfrm>
            <a:off x="0" y="0"/>
            <a:ext cx="7940262" cy="2761525"/>
          </a:xfrm>
          <a:prstGeom prst="rect">
            <a:avLst/>
          </a:prstGeom>
        </p:spPr>
      </p:pic>
      <p:pic>
        <p:nvPicPr>
          <p:cNvPr id="7" name="Picture 6">
            <a:extLst>
              <a:ext uri="{FF2B5EF4-FFF2-40B4-BE49-F238E27FC236}">
                <a16:creationId xmlns:a16="http://schemas.microsoft.com/office/drawing/2014/main" id="{C41EFA84-DFDF-40DD-93CA-B8625F3DA6D4}"/>
              </a:ext>
            </a:extLst>
          </p:cNvPr>
          <p:cNvPicPr>
            <a:picLocks noChangeAspect="1"/>
          </p:cNvPicPr>
          <p:nvPr/>
        </p:nvPicPr>
        <p:blipFill>
          <a:blip r:embed="rId4"/>
          <a:stretch>
            <a:fillRect/>
          </a:stretch>
        </p:blipFill>
        <p:spPr>
          <a:xfrm>
            <a:off x="101279" y="2714854"/>
            <a:ext cx="7838983" cy="2763243"/>
          </a:xfrm>
          <a:prstGeom prst="rect">
            <a:avLst/>
          </a:prstGeom>
        </p:spPr>
      </p:pic>
      <p:pic>
        <p:nvPicPr>
          <p:cNvPr id="8" name="Picture 7">
            <a:extLst>
              <a:ext uri="{FF2B5EF4-FFF2-40B4-BE49-F238E27FC236}">
                <a16:creationId xmlns:a16="http://schemas.microsoft.com/office/drawing/2014/main" id="{A6BA8645-5FC5-4B86-A1C3-F22D84939667}"/>
              </a:ext>
            </a:extLst>
          </p:cNvPr>
          <p:cNvPicPr>
            <a:picLocks noChangeAspect="1"/>
          </p:cNvPicPr>
          <p:nvPr/>
        </p:nvPicPr>
        <p:blipFill>
          <a:blip r:embed="rId5"/>
          <a:stretch>
            <a:fillRect/>
          </a:stretch>
        </p:blipFill>
        <p:spPr>
          <a:xfrm>
            <a:off x="5374120" y="364796"/>
            <a:ext cx="8957574" cy="405738"/>
          </a:xfrm>
          <a:prstGeom prst="rect">
            <a:avLst/>
          </a:prstGeom>
        </p:spPr>
      </p:pic>
      <p:pic>
        <p:nvPicPr>
          <p:cNvPr id="9" name="Picture 8">
            <a:extLst>
              <a:ext uri="{FF2B5EF4-FFF2-40B4-BE49-F238E27FC236}">
                <a16:creationId xmlns:a16="http://schemas.microsoft.com/office/drawing/2014/main" id="{D7325B7A-3166-4DD7-9216-C449177301AC}"/>
              </a:ext>
            </a:extLst>
          </p:cNvPr>
          <p:cNvPicPr>
            <a:picLocks noChangeAspect="1"/>
          </p:cNvPicPr>
          <p:nvPr/>
        </p:nvPicPr>
        <p:blipFill>
          <a:blip r:embed="rId6"/>
          <a:stretch>
            <a:fillRect/>
          </a:stretch>
        </p:blipFill>
        <p:spPr>
          <a:xfrm>
            <a:off x="5374120" y="838696"/>
            <a:ext cx="8525347" cy="1284102"/>
          </a:xfrm>
          <a:prstGeom prst="rect">
            <a:avLst/>
          </a:prstGeom>
        </p:spPr>
      </p:pic>
      <p:pic>
        <p:nvPicPr>
          <p:cNvPr id="10" name="Picture 9">
            <a:extLst>
              <a:ext uri="{FF2B5EF4-FFF2-40B4-BE49-F238E27FC236}">
                <a16:creationId xmlns:a16="http://schemas.microsoft.com/office/drawing/2014/main" id="{E5C90DEE-2C38-444F-917F-0BDE1E393488}"/>
              </a:ext>
            </a:extLst>
          </p:cNvPr>
          <p:cNvPicPr>
            <a:picLocks noChangeAspect="1"/>
          </p:cNvPicPr>
          <p:nvPr/>
        </p:nvPicPr>
        <p:blipFill>
          <a:blip r:embed="rId7"/>
          <a:stretch>
            <a:fillRect/>
          </a:stretch>
        </p:blipFill>
        <p:spPr>
          <a:xfrm>
            <a:off x="5247967" y="2216694"/>
            <a:ext cx="6759126" cy="498160"/>
          </a:xfrm>
          <a:prstGeom prst="rect">
            <a:avLst/>
          </a:prstGeom>
        </p:spPr>
      </p:pic>
      <p:pic>
        <p:nvPicPr>
          <p:cNvPr id="11" name="Picture 10">
            <a:extLst>
              <a:ext uri="{FF2B5EF4-FFF2-40B4-BE49-F238E27FC236}">
                <a16:creationId xmlns:a16="http://schemas.microsoft.com/office/drawing/2014/main" id="{C939CA10-97C0-413D-B398-A1FD4ECF7215}"/>
              </a:ext>
            </a:extLst>
          </p:cNvPr>
          <p:cNvPicPr>
            <a:picLocks noChangeAspect="1"/>
          </p:cNvPicPr>
          <p:nvPr/>
        </p:nvPicPr>
        <p:blipFill>
          <a:blip r:embed="rId8"/>
          <a:stretch>
            <a:fillRect/>
          </a:stretch>
        </p:blipFill>
        <p:spPr>
          <a:xfrm>
            <a:off x="5247967" y="2734335"/>
            <a:ext cx="7131113" cy="947479"/>
          </a:xfrm>
          <a:prstGeom prst="rect">
            <a:avLst/>
          </a:prstGeom>
        </p:spPr>
      </p:pic>
      <p:pic>
        <p:nvPicPr>
          <p:cNvPr id="12" name="Picture 11">
            <a:extLst>
              <a:ext uri="{FF2B5EF4-FFF2-40B4-BE49-F238E27FC236}">
                <a16:creationId xmlns:a16="http://schemas.microsoft.com/office/drawing/2014/main" id="{05065C0F-ED8D-4044-86EC-C39C22D7815B}"/>
              </a:ext>
            </a:extLst>
          </p:cNvPr>
          <p:cNvPicPr>
            <a:picLocks noChangeAspect="1"/>
          </p:cNvPicPr>
          <p:nvPr/>
        </p:nvPicPr>
        <p:blipFill>
          <a:blip r:embed="rId9"/>
          <a:stretch>
            <a:fillRect/>
          </a:stretch>
        </p:blipFill>
        <p:spPr>
          <a:xfrm>
            <a:off x="5338560" y="3760205"/>
            <a:ext cx="6817880" cy="1158574"/>
          </a:xfrm>
          <a:prstGeom prst="rect">
            <a:avLst/>
          </a:prstGeom>
        </p:spPr>
      </p:pic>
    </p:spTree>
    <p:extLst>
      <p:ext uri="{BB962C8B-B14F-4D97-AF65-F5344CB8AC3E}">
        <p14:creationId xmlns:p14="http://schemas.microsoft.com/office/powerpoint/2010/main" val="66752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FEF34A-2C39-4E2C-8380-4A0C7571F55E}"/>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808DB359-BA27-41C8-8F27-D9BF6266B29F}"/>
              </a:ext>
            </a:extLst>
          </p:cNvPr>
          <p:cNvPicPr>
            <a:picLocks noChangeAspect="1"/>
          </p:cNvPicPr>
          <p:nvPr/>
        </p:nvPicPr>
        <p:blipFill>
          <a:blip r:embed="rId2"/>
          <a:stretch>
            <a:fillRect/>
          </a:stretch>
        </p:blipFill>
        <p:spPr>
          <a:xfrm>
            <a:off x="9048329" y="6277833"/>
            <a:ext cx="1298561" cy="481626"/>
          </a:xfrm>
          <a:prstGeom prst="rect">
            <a:avLst/>
          </a:prstGeom>
        </p:spPr>
      </p:pic>
      <p:pic>
        <p:nvPicPr>
          <p:cNvPr id="6" name="Picture 5">
            <a:extLst>
              <a:ext uri="{FF2B5EF4-FFF2-40B4-BE49-F238E27FC236}">
                <a16:creationId xmlns:a16="http://schemas.microsoft.com/office/drawing/2014/main" id="{85E768D2-AB2D-4A25-B229-C3FDB8FFC000}"/>
              </a:ext>
            </a:extLst>
          </p:cNvPr>
          <p:cNvPicPr>
            <a:picLocks noChangeAspect="1"/>
          </p:cNvPicPr>
          <p:nvPr/>
        </p:nvPicPr>
        <p:blipFill>
          <a:blip r:embed="rId3"/>
          <a:stretch>
            <a:fillRect/>
          </a:stretch>
        </p:blipFill>
        <p:spPr>
          <a:xfrm>
            <a:off x="1" y="105106"/>
            <a:ext cx="5743852" cy="786941"/>
          </a:xfrm>
          <a:prstGeom prst="rect">
            <a:avLst/>
          </a:prstGeom>
        </p:spPr>
      </p:pic>
      <p:pic>
        <p:nvPicPr>
          <p:cNvPr id="7" name="Picture 6">
            <a:extLst>
              <a:ext uri="{FF2B5EF4-FFF2-40B4-BE49-F238E27FC236}">
                <a16:creationId xmlns:a16="http://schemas.microsoft.com/office/drawing/2014/main" id="{170F10A2-17B6-40CE-B6FF-49A50E94629E}"/>
              </a:ext>
            </a:extLst>
          </p:cNvPr>
          <p:cNvPicPr>
            <a:picLocks noChangeAspect="1"/>
          </p:cNvPicPr>
          <p:nvPr/>
        </p:nvPicPr>
        <p:blipFill>
          <a:blip r:embed="rId4"/>
          <a:stretch>
            <a:fillRect/>
          </a:stretch>
        </p:blipFill>
        <p:spPr>
          <a:xfrm>
            <a:off x="0" y="913236"/>
            <a:ext cx="5640309" cy="1105177"/>
          </a:xfrm>
          <a:prstGeom prst="rect">
            <a:avLst/>
          </a:prstGeom>
        </p:spPr>
      </p:pic>
      <p:pic>
        <p:nvPicPr>
          <p:cNvPr id="8" name="Picture 7">
            <a:extLst>
              <a:ext uri="{FF2B5EF4-FFF2-40B4-BE49-F238E27FC236}">
                <a16:creationId xmlns:a16="http://schemas.microsoft.com/office/drawing/2014/main" id="{47E6B291-7DA2-4489-91E4-C315433D8A77}"/>
              </a:ext>
            </a:extLst>
          </p:cNvPr>
          <p:cNvPicPr>
            <a:picLocks noChangeAspect="1"/>
          </p:cNvPicPr>
          <p:nvPr/>
        </p:nvPicPr>
        <p:blipFill>
          <a:blip r:embed="rId5"/>
          <a:stretch>
            <a:fillRect/>
          </a:stretch>
        </p:blipFill>
        <p:spPr>
          <a:xfrm>
            <a:off x="0" y="2018413"/>
            <a:ext cx="5569804" cy="1716551"/>
          </a:xfrm>
          <a:prstGeom prst="rect">
            <a:avLst/>
          </a:prstGeom>
        </p:spPr>
      </p:pic>
      <p:pic>
        <p:nvPicPr>
          <p:cNvPr id="9" name="Picture 8">
            <a:extLst>
              <a:ext uri="{FF2B5EF4-FFF2-40B4-BE49-F238E27FC236}">
                <a16:creationId xmlns:a16="http://schemas.microsoft.com/office/drawing/2014/main" id="{6EA667E9-9CF8-4DFB-B022-C2B2799454ED}"/>
              </a:ext>
            </a:extLst>
          </p:cNvPr>
          <p:cNvPicPr>
            <a:picLocks noChangeAspect="1"/>
          </p:cNvPicPr>
          <p:nvPr/>
        </p:nvPicPr>
        <p:blipFill>
          <a:blip r:embed="rId6"/>
          <a:stretch>
            <a:fillRect/>
          </a:stretch>
        </p:blipFill>
        <p:spPr>
          <a:xfrm>
            <a:off x="0" y="3810243"/>
            <a:ext cx="5382630" cy="1105177"/>
          </a:xfrm>
          <a:prstGeom prst="rect">
            <a:avLst/>
          </a:prstGeom>
        </p:spPr>
      </p:pic>
      <p:pic>
        <p:nvPicPr>
          <p:cNvPr id="10" name="Picture 9">
            <a:extLst>
              <a:ext uri="{FF2B5EF4-FFF2-40B4-BE49-F238E27FC236}">
                <a16:creationId xmlns:a16="http://schemas.microsoft.com/office/drawing/2014/main" id="{C016D673-013F-43FC-8927-12539A561233}"/>
              </a:ext>
            </a:extLst>
          </p:cNvPr>
          <p:cNvPicPr>
            <a:picLocks noChangeAspect="1"/>
          </p:cNvPicPr>
          <p:nvPr/>
        </p:nvPicPr>
        <p:blipFill>
          <a:blip r:embed="rId7"/>
          <a:stretch>
            <a:fillRect/>
          </a:stretch>
        </p:blipFill>
        <p:spPr>
          <a:xfrm>
            <a:off x="5743853" y="150262"/>
            <a:ext cx="6443466" cy="2369842"/>
          </a:xfrm>
          <a:prstGeom prst="rect">
            <a:avLst/>
          </a:prstGeom>
        </p:spPr>
      </p:pic>
      <p:pic>
        <p:nvPicPr>
          <p:cNvPr id="11" name="Picture 10">
            <a:extLst>
              <a:ext uri="{FF2B5EF4-FFF2-40B4-BE49-F238E27FC236}">
                <a16:creationId xmlns:a16="http://schemas.microsoft.com/office/drawing/2014/main" id="{3EAE8BE0-3D79-4AAE-B671-209835F1D3C3}"/>
              </a:ext>
            </a:extLst>
          </p:cNvPr>
          <p:cNvPicPr>
            <a:picLocks noChangeAspect="1"/>
          </p:cNvPicPr>
          <p:nvPr/>
        </p:nvPicPr>
        <p:blipFill>
          <a:blip r:embed="rId8"/>
          <a:stretch>
            <a:fillRect/>
          </a:stretch>
        </p:blipFill>
        <p:spPr>
          <a:xfrm>
            <a:off x="5779413" y="2588209"/>
            <a:ext cx="6443466" cy="2618269"/>
          </a:xfrm>
          <a:prstGeom prst="rect">
            <a:avLst/>
          </a:prstGeom>
        </p:spPr>
      </p:pic>
    </p:spTree>
    <p:extLst>
      <p:ext uri="{BB962C8B-B14F-4D97-AF65-F5344CB8AC3E}">
        <p14:creationId xmlns:p14="http://schemas.microsoft.com/office/powerpoint/2010/main" val="27423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a:extLst>
              <a:ext uri="{FF2B5EF4-FFF2-40B4-BE49-F238E27FC236}">
                <a16:creationId xmlns:a16="http://schemas.microsoft.com/office/drawing/2014/main" id="{C201054D-9166-4B8D-9784-1F24BD9B29E3}"/>
              </a:ext>
            </a:extLst>
          </p:cNvPr>
          <p:cNvPicPr/>
          <p:nvPr/>
        </p:nvPicPr>
        <p:blipFill>
          <a:blip r:embed="rId2"/>
          <a:stretch/>
        </p:blipFill>
        <p:spPr>
          <a:xfrm>
            <a:off x="3456865" y="169563"/>
            <a:ext cx="3946289" cy="5440680"/>
          </a:xfrm>
          <a:prstGeom prst="rect">
            <a:avLst/>
          </a:prstGeom>
          <a:ln w="0">
            <a:noFill/>
          </a:ln>
        </p:spPr>
      </p:pic>
      <p:sp>
        <p:nvSpPr>
          <p:cNvPr id="4" name="Rectangle 3">
            <a:extLst>
              <a:ext uri="{FF2B5EF4-FFF2-40B4-BE49-F238E27FC236}">
                <a16:creationId xmlns:a16="http://schemas.microsoft.com/office/drawing/2014/main" id="{D304E04C-8094-4367-9855-FDF1F9720897}"/>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28" name="Picture 4" descr="შეიძლება იყოს ტექსტი გამოსახულება">
            <a:extLst>
              <a:ext uri="{FF2B5EF4-FFF2-40B4-BE49-F238E27FC236}">
                <a16:creationId xmlns:a16="http://schemas.microsoft.com/office/drawing/2014/main" id="{95CA1972-812B-4EE0-8794-59EA2AF7D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73" y="169563"/>
            <a:ext cx="2864529" cy="2148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შეიძლება იყოს ფიცარნაგი და ტექსტი, რომელშიც ნაჩვენებია „MEDICALSPECIALISTS eaplmcired.specoalal ecolats FUROPEAN EUROPEANUNIONOF UNION INIONOF MEDICAL MEDICALSPECIALISTS SPECIALISTS eadheoicoteddmcita.ye EMOs PANEL DISCUSSION How can EMOs promote their work and strengthen their influence at European, and international level? TUNISIA 25TH APRIL 202 PRONSING チ“ გამოსახულება">
            <a:extLst>
              <a:ext uri="{FF2B5EF4-FFF2-40B4-BE49-F238E27FC236}">
                <a16:creationId xmlns:a16="http://schemas.microsoft.com/office/drawing/2014/main" id="{1EE455FE-5678-43A6-ABCA-D45F5EAFA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73" y="2385887"/>
            <a:ext cx="2805344" cy="37404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შეიძლება იყოს ფიცარნაგი და ტექსტი, რომელშიც ნაჩვენებია „2026UEMS 2026 UEMS Congress 27--Y2026 Y 2026 27- Leulgium Leu. lgium EN ing ingress.e res ss.e“ გამოსახულება">
            <a:extLst>
              <a:ext uri="{FF2B5EF4-FFF2-40B4-BE49-F238E27FC236}">
                <a16:creationId xmlns:a16="http://schemas.microsoft.com/office/drawing/2014/main" id="{58F0492C-3B2D-4B78-9832-D5B05AE25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5638" y="94102"/>
            <a:ext cx="4137106" cy="5516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DB4F2EE-C686-4477-B0D3-AFBE4E0DC981}"/>
              </a:ext>
            </a:extLst>
          </p:cNvPr>
          <p:cNvPicPr>
            <a:picLocks noChangeAspect="1"/>
          </p:cNvPicPr>
          <p:nvPr/>
        </p:nvPicPr>
        <p:blipFill rotWithShape="1">
          <a:blip r:embed="rId6">
            <a:extLst>
              <a:ext uri="{28A0092B-C50C-407E-A947-70E740481C1C}">
                <a14:useLocalDpi xmlns:a14="http://schemas.microsoft.com/office/drawing/2010/main" val="0"/>
              </a:ext>
            </a:extLst>
          </a:blip>
          <a:srcRect l="10486" t="1481" b="7633"/>
          <a:stretch/>
        </p:blipFill>
        <p:spPr>
          <a:xfrm>
            <a:off x="-47440" y="-42774"/>
            <a:ext cx="12203880" cy="6758626"/>
          </a:xfrm>
          <a:prstGeom prst="rect">
            <a:avLst/>
          </a:prstGeom>
        </p:spPr>
      </p:pic>
    </p:spTree>
    <p:extLst>
      <p:ext uri="{BB962C8B-B14F-4D97-AF65-F5344CB8AC3E}">
        <p14:creationId xmlns:p14="http://schemas.microsoft.com/office/powerpoint/2010/main" val="383927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BA69F2-4785-440C-8129-1430EC0E1433}"/>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912F05BA-5585-4E9C-8169-8A3C310C5D16}"/>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6" name="Text 0">
            <a:extLst>
              <a:ext uri="{FF2B5EF4-FFF2-40B4-BE49-F238E27FC236}">
                <a16:creationId xmlns:a16="http://schemas.microsoft.com/office/drawing/2014/main" id="{E8E788BD-22BF-4799-851B-09E8623B72BC}"/>
              </a:ext>
            </a:extLst>
          </p:cNvPr>
          <p:cNvSpPr/>
          <p:nvPr/>
        </p:nvSpPr>
        <p:spPr>
          <a:xfrm>
            <a:off x="90209" y="221764"/>
            <a:ext cx="11565430" cy="208857"/>
          </a:xfrm>
          <a:prstGeom prst="rect">
            <a:avLst/>
          </a:prstGeom>
          <a:noFill/>
          <a:ln/>
        </p:spPr>
        <p:txBody>
          <a:bodyPr wrap="square" lIns="0" tIns="0" rIns="0" bIns="0" rtlCol="0" anchor="ctr"/>
          <a:lstStyle/>
          <a:p>
            <a:pPr>
              <a:lnSpc>
                <a:spcPct val="130000"/>
              </a:lnSpc>
            </a:pPr>
            <a:r>
              <a:rPr lang="en-US" sz="1096" b="1" kern="0" spc="55" dirty="0">
                <a:solidFill>
                  <a:srgbClr val="C5A56A"/>
                </a:solidFill>
                <a:latin typeface="Liter" pitchFamily="34" charset="0"/>
                <a:ea typeface="Liter" pitchFamily="34" charset="-122"/>
                <a:cs typeface="Liter" pitchFamily="34" charset="-120"/>
              </a:rPr>
              <a:t>IMPLEMENTATION</a:t>
            </a:r>
            <a:endParaRPr lang="en-US" sz="1600" dirty="0"/>
          </a:p>
        </p:txBody>
      </p:sp>
      <p:sp>
        <p:nvSpPr>
          <p:cNvPr id="7" name="Text 1">
            <a:extLst>
              <a:ext uri="{FF2B5EF4-FFF2-40B4-BE49-F238E27FC236}">
                <a16:creationId xmlns:a16="http://schemas.microsoft.com/office/drawing/2014/main" id="{4048D5E6-EE5F-4D50-ABC2-348DE29111B8}"/>
              </a:ext>
            </a:extLst>
          </p:cNvPr>
          <p:cNvSpPr/>
          <p:nvPr/>
        </p:nvSpPr>
        <p:spPr>
          <a:xfrm>
            <a:off x="90209" y="465430"/>
            <a:ext cx="11652454" cy="348094"/>
          </a:xfrm>
          <a:prstGeom prst="rect">
            <a:avLst/>
          </a:prstGeom>
          <a:noFill/>
          <a:ln/>
        </p:spPr>
        <p:txBody>
          <a:bodyPr wrap="square" lIns="0" tIns="0" rIns="0" bIns="0" rtlCol="0" anchor="ctr"/>
          <a:lstStyle/>
          <a:p>
            <a:pPr>
              <a:lnSpc>
                <a:spcPct val="90000"/>
              </a:lnSpc>
            </a:pPr>
            <a:r>
              <a:rPr lang="en-US" sz="2467" b="1" dirty="0">
                <a:solidFill>
                  <a:srgbClr val="1A3A5C"/>
                </a:solidFill>
                <a:latin typeface="Oranienbaum" pitchFamily="34" charset="0"/>
                <a:ea typeface="Oranienbaum" pitchFamily="34" charset="-122"/>
                <a:cs typeface="Oranienbaum" pitchFamily="34" charset="-120"/>
              </a:rPr>
              <a:t>Implementation &amp; Next Steps</a:t>
            </a:r>
            <a:endParaRPr lang="en-US" sz="1600" dirty="0"/>
          </a:p>
        </p:txBody>
      </p:sp>
      <p:sp>
        <p:nvSpPr>
          <p:cNvPr id="8" name="Shape 2">
            <a:extLst>
              <a:ext uri="{FF2B5EF4-FFF2-40B4-BE49-F238E27FC236}">
                <a16:creationId xmlns:a16="http://schemas.microsoft.com/office/drawing/2014/main" id="{A5C59DD7-D81A-4600-B0B6-0C3C0CFDD8E6}"/>
              </a:ext>
            </a:extLst>
          </p:cNvPr>
          <p:cNvSpPr/>
          <p:nvPr/>
        </p:nvSpPr>
        <p:spPr>
          <a:xfrm>
            <a:off x="90209" y="883143"/>
            <a:ext cx="696188" cy="34809"/>
          </a:xfrm>
          <a:custGeom>
            <a:avLst/>
            <a:gdLst/>
            <a:ahLst/>
            <a:cxnLst/>
            <a:rect l="l" t="t" r="r" b="b"/>
            <a:pathLst>
              <a:path w="696188" h="34809">
                <a:moveTo>
                  <a:pt x="0" y="0"/>
                </a:moveTo>
                <a:lnTo>
                  <a:pt x="696188" y="0"/>
                </a:lnTo>
                <a:lnTo>
                  <a:pt x="696188" y="34809"/>
                </a:lnTo>
                <a:lnTo>
                  <a:pt x="0" y="34809"/>
                </a:lnTo>
                <a:lnTo>
                  <a:pt x="0" y="0"/>
                </a:lnTo>
                <a:close/>
              </a:path>
            </a:pathLst>
          </a:custGeom>
          <a:solidFill>
            <a:srgbClr val="C5A56A"/>
          </a:solidFill>
          <a:ln/>
        </p:spPr>
      </p:sp>
      <p:sp>
        <p:nvSpPr>
          <p:cNvPr id="9" name="Shape 3">
            <a:extLst>
              <a:ext uri="{FF2B5EF4-FFF2-40B4-BE49-F238E27FC236}">
                <a16:creationId xmlns:a16="http://schemas.microsoft.com/office/drawing/2014/main" id="{8C71317C-8F60-4561-9BA6-42A317C803F8}"/>
              </a:ext>
            </a:extLst>
          </p:cNvPr>
          <p:cNvSpPr/>
          <p:nvPr/>
        </p:nvSpPr>
        <p:spPr>
          <a:xfrm>
            <a:off x="90209" y="1463156"/>
            <a:ext cx="5673936" cy="4022170"/>
          </a:xfrm>
          <a:custGeom>
            <a:avLst/>
            <a:gdLst/>
            <a:ahLst/>
            <a:cxnLst/>
            <a:rect l="l" t="t" r="r" b="b"/>
            <a:pathLst>
              <a:path w="5673936" h="2766189">
                <a:moveTo>
                  <a:pt x="32489" y="0"/>
                </a:moveTo>
                <a:lnTo>
                  <a:pt x="5641447" y="0"/>
                </a:lnTo>
                <a:cubicBezTo>
                  <a:pt x="5659390" y="0"/>
                  <a:pt x="5673936" y="14546"/>
                  <a:pt x="5673936" y="32489"/>
                </a:cubicBezTo>
                <a:lnTo>
                  <a:pt x="5673936" y="2696564"/>
                </a:lnTo>
                <a:cubicBezTo>
                  <a:pt x="5673936" y="2734991"/>
                  <a:pt x="5642738" y="2766189"/>
                  <a:pt x="5604311" y="2766189"/>
                </a:cubicBezTo>
                <a:lnTo>
                  <a:pt x="69625" y="2766189"/>
                </a:lnTo>
                <a:cubicBezTo>
                  <a:pt x="31198" y="2766189"/>
                  <a:pt x="0" y="2734991"/>
                  <a:pt x="0" y="2696564"/>
                </a:cubicBezTo>
                <a:lnTo>
                  <a:pt x="0" y="32489"/>
                </a:lnTo>
                <a:cubicBezTo>
                  <a:pt x="0" y="14558"/>
                  <a:pt x="14558" y="0"/>
                  <a:pt x="32489" y="0"/>
                </a:cubicBezTo>
                <a:close/>
              </a:path>
            </a:pathLst>
          </a:custGeom>
          <a:solidFill>
            <a:srgbClr val="FFFFFF"/>
          </a:solidFill>
          <a:ln/>
          <a:effectLst>
            <a:outerShdw blurRad="52214" dist="34809" dir="5400000" algn="bl" rotWithShape="0">
              <a:srgbClr val="000000">
                <a:alpha val="10196"/>
              </a:srgbClr>
            </a:outerShdw>
          </a:effectLst>
        </p:spPr>
      </p:sp>
      <p:sp>
        <p:nvSpPr>
          <p:cNvPr id="10" name="Shape 4">
            <a:extLst>
              <a:ext uri="{FF2B5EF4-FFF2-40B4-BE49-F238E27FC236}">
                <a16:creationId xmlns:a16="http://schemas.microsoft.com/office/drawing/2014/main" id="{A901A97F-E6E8-4190-AC55-C2FA2B094757}"/>
              </a:ext>
            </a:extLst>
          </p:cNvPr>
          <p:cNvSpPr/>
          <p:nvPr/>
        </p:nvSpPr>
        <p:spPr>
          <a:xfrm>
            <a:off x="90209" y="1463156"/>
            <a:ext cx="5673936" cy="47241"/>
          </a:xfrm>
          <a:custGeom>
            <a:avLst/>
            <a:gdLst/>
            <a:ahLst/>
            <a:cxnLst/>
            <a:rect l="l" t="t" r="r" b="b"/>
            <a:pathLst>
              <a:path w="5673936" h="32489">
                <a:moveTo>
                  <a:pt x="32489" y="0"/>
                </a:moveTo>
                <a:lnTo>
                  <a:pt x="5641447" y="0"/>
                </a:lnTo>
                <a:cubicBezTo>
                  <a:pt x="5659390" y="0"/>
                  <a:pt x="5673936" y="14546"/>
                  <a:pt x="5673936" y="32489"/>
                </a:cubicBezTo>
                <a:lnTo>
                  <a:pt x="5673936" y="32489"/>
                </a:lnTo>
                <a:lnTo>
                  <a:pt x="0" y="32489"/>
                </a:lnTo>
                <a:lnTo>
                  <a:pt x="0" y="32489"/>
                </a:lnTo>
                <a:cubicBezTo>
                  <a:pt x="0" y="14558"/>
                  <a:pt x="14558" y="0"/>
                  <a:pt x="32489" y="0"/>
                </a:cubicBezTo>
                <a:close/>
              </a:path>
            </a:pathLst>
          </a:custGeom>
          <a:solidFill>
            <a:srgbClr val="1A3A5C"/>
          </a:solidFill>
          <a:ln/>
        </p:spPr>
      </p:sp>
      <p:sp>
        <p:nvSpPr>
          <p:cNvPr id="11" name="Shape 5">
            <a:extLst>
              <a:ext uri="{FF2B5EF4-FFF2-40B4-BE49-F238E27FC236}">
                <a16:creationId xmlns:a16="http://schemas.microsoft.com/office/drawing/2014/main" id="{875DB6A4-25FA-418C-9213-ED621DCBC9F5}"/>
              </a:ext>
            </a:extLst>
          </p:cNvPr>
          <p:cNvSpPr/>
          <p:nvPr/>
        </p:nvSpPr>
        <p:spPr>
          <a:xfrm>
            <a:off x="229447" y="1653448"/>
            <a:ext cx="217559" cy="253073"/>
          </a:xfrm>
          <a:custGeom>
            <a:avLst/>
            <a:gdLst/>
            <a:ahLst/>
            <a:cxnLst/>
            <a:rect l="l" t="t" r="r" b="b"/>
            <a:pathLst>
              <a:path w="217559" h="174047">
                <a:moveTo>
                  <a:pt x="195803" y="16317"/>
                </a:moveTo>
                <a:cubicBezTo>
                  <a:pt x="195803" y="12544"/>
                  <a:pt x="193865" y="9042"/>
                  <a:pt x="190636" y="7071"/>
                </a:cubicBezTo>
                <a:cubicBezTo>
                  <a:pt x="187407" y="5099"/>
                  <a:pt x="183429" y="4895"/>
                  <a:pt x="180064" y="6595"/>
                </a:cubicBezTo>
                <a:lnTo>
                  <a:pt x="140563" y="26345"/>
                </a:lnTo>
                <a:lnTo>
                  <a:pt x="79579" y="5983"/>
                </a:lnTo>
                <a:cubicBezTo>
                  <a:pt x="76825" y="5065"/>
                  <a:pt x="73868" y="5269"/>
                  <a:pt x="71285" y="6561"/>
                </a:cubicBezTo>
                <a:lnTo>
                  <a:pt x="27773" y="28317"/>
                </a:lnTo>
                <a:cubicBezTo>
                  <a:pt x="24067" y="30186"/>
                  <a:pt x="21756" y="33960"/>
                  <a:pt x="21756" y="38073"/>
                </a:cubicBezTo>
                <a:lnTo>
                  <a:pt x="21756" y="157730"/>
                </a:lnTo>
                <a:cubicBezTo>
                  <a:pt x="21756" y="161503"/>
                  <a:pt x="23694" y="165005"/>
                  <a:pt x="26923" y="166976"/>
                </a:cubicBezTo>
                <a:cubicBezTo>
                  <a:pt x="30152" y="168948"/>
                  <a:pt x="34130" y="169152"/>
                  <a:pt x="37495" y="167452"/>
                </a:cubicBezTo>
                <a:lnTo>
                  <a:pt x="76961" y="147702"/>
                </a:lnTo>
                <a:lnTo>
                  <a:pt x="135872" y="167350"/>
                </a:lnTo>
                <a:cubicBezTo>
                  <a:pt x="134411" y="165175"/>
                  <a:pt x="132983" y="162897"/>
                  <a:pt x="131589" y="160586"/>
                </a:cubicBezTo>
                <a:cubicBezTo>
                  <a:pt x="127850" y="154365"/>
                  <a:pt x="124145" y="147226"/>
                  <a:pt x="121391" y="139578"/>
                </a:cubicBezTo>
                <a:lnTo>
                  <a:pt x="86990" y="128122"/>
                </a:lnTo>
                <a:lnTo>
                  <a:pt x="86990" y="31410"/>
                </a:lnTo>
                <a:lnTo>
                  <a:pt x="130501" y="45925"/>
                </a:lnTo>
                <a:lnTo>
                  <a:pt x="130501" y="79681"/>
                </a:lnTo>
                <a:cubicBezTo>
                  <a:pt x="141039" y="67511"/>
                  <a:pt x="156676" y="59829"/>
                  <a:pt x="174013" y="59829"/>
                </a:cubicBezTo>
                <a:cubicBezTo>
                  <a:pt x="181696" y="59829"/>
                  <a:pt x="189038" y="61324"/>
                  <a:pt x="195769" y="64078"/>
                </a:cubicBezTo>
                <a:lnTo>
                  <a:pt x="195803" y="16317"/>
                </a:lnTo>
                <a:close/>
                <a:moveTo>
                  <a:pt x="174047" y="76146"/>
                </a:moveTo>
                <a:cubicBezTo>
                  <a:pt x="151509" y="76146"/>
                  <a:pt x="133255" y="94094"/>
                  <a:pt x="133255" y="116224"/>
                </a:cubicBezTo>
                <a:cubicBezTo>
                  <a:pt x="133255" y="139646"/>
                  <a:pt x="155045" y="167350"/>
                  <a:pt x="166772" y="180574"/>
                </a:cubicBezTo>
                <a:cubicBezTo>
                  <a:pt x="170716" y="184993"/>
                  <a:pt x="177412" y="184993"/>
                  <a:pt x="181356" y="180574"/>
                </a:cubicBezTo>
                <a:cubicBezTo>
                  <a:pt x="193084" y="167350"/>
                  <a:pt x="214873" y="139646"/>
                  <a:pt x="214873" y="116224"/>
                </a:cubicBezTo>
                <a:cubicBezTo>
                  <a:pt x="214873" y="94094"/>
                  <a:pt x="196619" y="76146"/>
                  <a:pt x="174081" y="76146"/>
                </a:cubicBezTo>
                <a:close/>
                <a:moveTo>
                  <a:pt x="160450" y="116938"/>
                </a:moveTo>
                <a:cubicBezTo>
                  <a:pt x="160450" y="109433"/>
                  <a:pt x="166542" y="103340"/>
                  <a:pt x="174047" y="103340"/>
                </a:cubicBezTo>
                <a:cubicBezTo>
                  <a:pt x="181552" y="103340"/>
                  <a:pt x="187645" y="109433"/>
                  <a:pt x="187645" y="116938"/>
                </a:cubicBezTo>
                <a:cubicBezTo>
                  <a:pt x="187645" y="124443"/>
                  <a:pt x="181552" y="130535"/>
                  <a:pt x="174047" y="130535"/>
                </a:cubicBezTo>
                <a:cubicBezTo>
                  <a:pt x="166542" y="130535"/>
                  <a:pt x="160450" y="124443"/>
                  <a:pt x="160450" y="116938"/>
                </a:cubicBezTo>
                <a:close/>
              </a:path>
            </a:pathLst>
          </a:custGeom>
          <a:solidFill>
            <a:srgbClr val="C5A56A"/>
          </a:solidFill>
          <a:ln/>
        </p:spPr>
      </p:sp>
      <p:sp>
        <p:nvSpPr>
          <p:cNvPr id="12" name="Text 6">
            <a:extLst>
              <a:ext uri="{FF2B5EF4-FFF2-40B4-BE49-F238E27FC236}">
                <a16:creationId xmlns:a16="http://schemas.microsoft.com/office/drawing/2014/main" id="{FB31CEB7-A0D1-4D7A-8A5E-39E886C25BB7}"/>
              </a:ext>
            </a:extLst>
          </p:cNvPr>
          <p:cNvSpPr/>
          <p:nvPr/>
        </p:nvSpPr>
        <p:spPr>
          <a:xfrm>
            <a:off x="447006" y="1618638"/>
            <a:ext cx="5264925" cy="354302"/>
          </a:xfrm>
          <a:prstGeom prst="rect">
            <a:avLst/>
          </a:prstGeom>
          <a:noFill/>
          <a:ln/>
        </p:spPr>
        <p:txBody>
          <a:bodyPr wrap="square" lIns="0" tIns="0" rIns="0" bIns="0" rtlCol="0" anchor="ctr"/>
          <a:lstStyle/>
          <a:p>
            <a:pPr>
              <a:lnSpc>
                <a:spcPct val="120000"/>
              </a:lnSpc>
            </a:pPr>
            <a:r>
              <a:rPr lang="en-US" b="1" dirty="0">
                <a:solidFill>
                  <a:srgbClr val="1A3A5C"/>
                </a:solidFill>
                <a:latin typeface="Liter" pitchFamily="34" charset="0"/>
                <a:ea typeface="Liter" pitchFamily="34" charset="-122"/>
                <a:cs typeface="Liter" pitchFamily="34" charset="-120"/>
              </a:rPr>
              <a:t> Alignment with National Programs</a:t>
            </a:r>
            <a:endParaRPr lang="en-US" sz="2400" dirty="0"/>
          </a:p>
        </p:txBody>
      </p:sp>
      <p:sp>
        <p:nvSpPr>
          <p:cNvPr id="13" name="Text 7">
            <a:extLst>
              <a:ext uri="{FF2B5EF4-FFF2-40B4-BE49-F238E27FC236}">
                <a16:creationId xmlns:a16="http://schemas.microsoft.com/office/drawing/2014/main" id="{B35A9136-2C71-4CF9-8109-D7A2C3847B58}"/>
              </a:ext>
            </a:extLst>
          </p:cNvPr>
          <p:cNvSpPr/>
          <p:nvPr/>
        </p:nvSpPr>
        <p:spPr>
          <a:xfrm>
            <a:off x="246852" y="2164061"/>
            <a:ext cx="5534698" cy="303688"/>
          </a:xfrm>
          <a:prstGeom prst="rect">
            <a:avLst/>
          </a:prstGeom>
          <a:noFill/>
          <a:ln/>
        </p:spPr>
        <p:txBody>
          <a:bodyPr wrap="square" lIns="0" tIns="0" rIns="0" bIns="0" rtlCol="0" anchor="ctr"/>
          <a:lstStyle/>
          <a:p>
            <a:pPr>
              <a:lnSpc>
                <a:spcPct val="130000"/>
              </a:lnSpc>
            </a:pPr>
            <a:endParaRPr lang="en-US" sz="1400" dirty="0">
              <a:solidFill>
                <a:srgbClr val="212529"/>
              </a:solidFill>
              <a:latin typeface="Quattrocento Sans" pitchFamily="34" charset="0"/>
              <a:ea typeface="Quattrocento Sans" pitchFamily="34" charset="-122"/>
              <a:cs typeface="Quattrocento Sans" pitchFamily="34" charset="-120"/>
            </a:endParaRPr>
          </a:p>
          <a:p>
            <a:pPr>
              <a:lnSpc>
                <a:spcPct val="130000"/>
              </a:lnSpc>
            </a:pPr>
            <a:r>
              <a:rPr lang="en-US" sz="1400" dirty="0">
                <a:solidFill>
                  <a:srgbClr val="212529"/>
                </a:solidFill>
                <a:latin typeface="Quattrocento Sans" pitchFamily="34" charset="0"/>
                <a:ea typeface="Quattrocento Sans" pitchFamily="34" charset="-122"/>
                <a:cs typeface="Quattrocento Sans" pitchFamily="34" charset="-120"/>
              </a:rPr>
              <a:t>The ETR is designed to </a:t>
            </a:r>
            <a:r>
              <a:rPr lang="en-US" sz="1400" b="1" dirty="0">
                <a:solidFill>
                  <a:srgbClr val="1A3A5C"/>
                </a:solidFill>
                <a:latin typeface="Quattrocento Sans" pitchFamily="34" charset="0"/>
                <a:ea typeface="Quattrocento Sans" pitchFamily="34" charset="-122"/>
                <a:cs typeface="Quattrocento Sans" pitchFamily="34" charset="-120"/>
              </a:rPr>
              <a:t>complement, not supersede</a:t>
            </a:r>
            <a:r>
              <a:rPr lang="en-US" sz="1400" dirty="0">
                <a:solidFill>
                  <a:srgbClr val="212529"/>
                </a:solidFill>
                <a:latin typeface="Quattrocento Sans" pitchFamily="34" charset="0"/>
                <a:ea typeface="Quattrocento Sans" pitchFamily="34" charset="-122"/>
                <a:cs typeface="Quattrocento Sans" pitchFamily="34" charset="-120"/>
              </a:rPr>
              <a:t>, national training programs:</a:t>
            </a:r>
            <a:endParaRPr lang="en-US" sz="2400" dirty="0"/>
          </a:p>
        </p:txBody>
      </p:sp>
      <p:sp>
        <p:nvSpPr>
          <p:cNvPr id="14" name="Shape 8">
            <a:extLst>
              <a:ext uri="{FF2B5EF4-FFF2-40B4-BE49-F238E27FC236}">
                <a16:creationId xmlns:a16="http://schemas.microsoft.com/office/drawing/2014/main" id="{AE143BC9-4087-4609-ADA0-7E822B6293F3}"/>
              </a:ext>
            </a:extLst>
          </p:cNvPr>
          <p:cNvSpPr/>
          <p:nvPr/>
        </p:nvSpPr>
        <p:spPr>
          <a:xfrm>
            <a:off x="170541" y="2973405"/>
            <a:ext cx="5395460" cy="809833"/>
          </a:xfrm>
          <a:custGeom>
            <a:avLst/>
            <a:gdLst/>
            <a:ahLst/>
            <a:cxnLst/>
            <a:rect l="l" t="t" r="r" b="b"/>
            <a:pathLst>
              <a:path w="5395460" h="556951">
                <a:moveTo>
                  <a:pt x="69619" y="0"/>
                </a:moveTo>
                <a:lnTo>
                  <a:pt x="5325842" y="0"/>
                </a:lnTo>
                <a:cubicBezTo>
                  <a:pt x="5364291" y="0"/>
                  <a:pt x="5395460" y="31169"/>
                  <a:pt x="5395460" y="69619"/>
                </a:cubicBezTo>
                <a:lnTo>
                  <a:pt x="5395460" y="487332"/>
                </a:lnTo>
                <a:cubicBezTo>
                  <a:pt x="5395460" y="525781"/>
                  <a:pt x="5364291" y="556951"/>
                  <a:pt x="5325842" y="556951"/>
                </a:cubicBezTo>
                <a:lnTo>
                  <a:pt x="69619" y="556951"/>
                </a:lnTo>
                <a:cubicBezTo>
                  <a:pt x="31195" y="556951"/>
                  <a:pt x="0" y="525756"/>
                  <a:pt x="0" y="487332"/>
                </a:cubicBezTo>
                <a:lnTo>
                  <a:pt x="0" y="69619"/>
                </a:lnTo>
                <a:cubicBezTo>
                  <a:pt x="0" y="31195"/>
                  <a:pt x="31195" y="0"/>
                  <a:pt x="69619" y="0"/>
                </a:cubicBezTo>
                <a:close/>
              </a:path>
            </a:pathLst>
          </a:custGeom>
          <a:solidFill>
            <a:srgbClr val="1A3A5C">
              <a:alpha val="5098"/>
            </a:srgbClr>
          </a:solidFill>
          <a:ln/>
        </p:spPr>
      </p:sp>
      <p:sp>
        <p:nvSpPr>
          <p:cNvPr id="15" name="Shape 9">
            <a:extLst>
              <a:ext uri="{FF2B5EF4-FFF2-40B4-BE49-F238E27FC236}">
                <a16:creationId xmlns:a16="http://schemas.microsoft.com/office/drawing/2014/main" id="{845E8A5F-8E6D-4CD8-A25B-D5C1A83C22A7}"/>
              </a:ext>
            </a:extLst>
          </p:cNvPr>
          <p:cNvSpPr/>
          <p:nvPr/>
        </p:nvSpPr>
        <p:spPr>
          <a:xfrm>
            <a:off x="246852" y="3068256"/>
            <a:ext cx="139238" cy="202459"/>
          </a:xfrm>
          <a:custGeom>
            <a:avLst/>
            <a:gdLst/>
            <a:ahLst/>
            <a:cxnLst/>
            <a:rect l="l" t="t" r="r" b="b"/>
            <a:pathLst>
              <a:path w="139238" h="139238">
                <a:moveTo>
                  <a:pt x="69619" y="139238"/>
                </a:moveTo>
                <a:cubicBezTo>
                  <a:pt x="108043" y="139238"/>
                  <a:pt x="139238" y="108043"/>
                  <a:pt x="139238" y="69619"/>
                </a:cubicBezTo>
                <a:cubicBezTo>
                  <a:pt x="139238" y="31195"/>
                  <a:pt x="108043" y="0"/>
                  <a:pt x="69619" y="0"/>
                </a:cubicBezTo>
                <a:cubicBezTo>
                  <a:pt x="31195" y="0"/>
                  <a:pt x="0" y="31195"/>
                  <a:pt x="0" y="69619"/>
                </a:cubicBezTo>
                <a:cubicBezTo>
                  <a:pt x="0" y="108043"/>
                  <a:pt x="31195" y="139238"/>
                  <a:pt x="69619" y="139238"/>
                </a:cubicBezTo>
                <a:close/>
                <a:moveTo>
                  <a:pt x="92571" y="57843"/>
                </a:moveTo>
                <a:lnTo>
                  <a:pt x="70815" y="92653"/>
                </a:lnTo>
                <a:cubicBezTo>
                  <a:pt x="69673" y="94475"/>
                  <a:pt x="67715" y="95617"/>
                  <a:pt x="65567" y="95726"/>
                </a:cubicBezTo>
                <a:cubicBezTo>
                  <a:pt x="63418" y="95835"/>
                  <a:pt x="61352" y="94856"/>
                  <a:pt x="60073" y="93115"/>
                </a:cubicBezTo>
                <a:lnTo>
                  <a:pt x="47020" y="75710"/>
                </a:lnTo>
                <a:cubicBezTo>
                  <a:pt x="44844" y="72828"/>
                  <a:pt x="45443" y="68749"/>
                  <a:pt x="48325" y="66573"/>
                </a:cubicBezTo>
                <a:cubicBezTo>
                  <a:pt x="51208" y="64397"/>
                  <a:pt x="55287" y="64996"/>
                  <a:pt x="57463" y="67878"/>
                </a:cubicBezTo>
                <a:lnTo>
                  <a:pt x="64805" y="77669"/>
                </a:lnTo>
                <a:lnTo>
                  <a:pt x="81503" y="50936"/>
                </a:lnTo>
                <a:cubicBezTo>
                  <a:pt x="83407" y="47890"/>
                  <a:pt x="87431" y="46938"/>
                  <a:pt x="90504" y="48869"/>
                </a:cubicBezTo>
                <a:cubicBezTo>
                  <a:pt x="93578" y="50800"/>
                  <a:pt x="94502" y="54798"/>
                  <a:pt x="92571" y="57871"/>
                </a:cubicBezTo>
                <a:close/>
              </a:path>
            </a:pathLst>
          </a:custGeom>
          <a:solidFill>
            <a:srgbClr val="C5A56A"/>
          </a:solidFill>
          <a:ln/>
        </p:spPr>
      </p:sp>
      <p:sp>
        <p:nvSpPr>
          <p:cNvPr id="16" name="Text 10">
            <a:extLst>
              <a:ext uri="{FF2B5EF4-FFF2-40B4-BE49-F238E27FC236}">
                <a16:creationId xmlns:a16="http://schemas.microsoft.com/office/drawing/2014/main" id="{3436E339-4D10-456F-A01C-89E3C91990AE}"/>
              </a:ext>
            </a:extLst>
          </p:cNvPr>
          <p:cNvSpPr/>
          <p:nvPr/>
        </p:nvSpPr>
        <p:spPr>
          <a:xfrm>
            <a:off x="470327" y="3005729"/>
            <a:ext cx="2511455" cy="303687"/>
          </a:xfrm>
          <a:prstGeom prst="rect">
            <a:avLst/>
          </a:prstGeom>
          <a:noFill/>
          <a:ln/>
        </p:spPr>
        <p:txBody>
          <a:bodyPr wrap="square" lIns="0" tIns="0" rIns="0" bIns="0" rtlCol="0" anchor="ctr"/>
          <a:lstStyle/>
          <a:p>
            <a:pPr>
              <a:lnSpc>
                <a:spcPct val="120000"/>
              </a:lnSpc>
            </a:pPr>
            <a:r>
              <a:rPr lang="en-US" sz="1100" b="1" dirty="0">
                <a:solidFill>
                  <a:srgbClr val="1A3A5C"/>
                </a:solidFill>
                <a:latin typeface="Quattrocento Sans" pitchFamily="34" charset="0"/>
                <a:ea typeface="Quattrocento Sans" pitchFamily="34" charset="-122"/>
                <a:cs typeface="Quattrocento Sans" pitchFamily="34" charset="-120"/>
              </a:rPr>
              <a:t>Respect for National Authority</a:t>
            </a:r>
            <a:endParaRPr lang="en-US" sz="2400" dirty="0"/>
          </a:p>
        </p:txBody>
      </p:sp>
      <p:sp>
        <p:nvSpPr>
          <p:cNvPr id="17" name="Text 11">
            <a:extLst>
              <a:ext uri="{FF2B5EF4-FFF2-40B4-BE49-F238E27FC236}">
                <a16:creationId xmlns:a16="http://schemas.microsoft.com/office/drawing/2014/main" id="{C42E8629-6947-48F0-A927-E0428CB970F0}"/>
              </a:ext>
            </a:extLst>
          </p:cNvPr>
          <p:cNvSpPr/>
          <p:nvPr/>
        </p:nvSpPr>
        <p:spPr>
          <a:xfrm>
            <a:off x="226661" y="3312267"/>
            <a:ext cx="5238818" cy="202459"/>
          </a:xfrm>
          <a:prstGeom prst="rect">
            <a:avLst/>
          </a:prstGeom>
          <a:noFill/>
          <a:ln/>
        </p:spPr>
        <p:txBody>
          <a:bodyPr wrap="square" lIns="0" tIns="0" rIns="0" bIns="0" rtlCol="0" anchor="ctr"/>
          <a:lstStyle/>
          <a:p>
            <a:pPr>
              <a:lnSpc>
                <a:spcPct val="110000"/>
              </a:lnSpc>
            </a:pPr>
            <a:r>
              <a:rPr lang="en-US" sz="1050" dirty="0">
                <a:solidFill>
                  <a:srgbClr val="212529"/>
                </a:solidFill>
                <a:latin typeface="Quattrocento Sans" pitchFamily="34" charset="0"/>
                <a:ea typeface="Quattrocento Sans" pitchFamily="34" charset="-122"/>
                <a:cs typeface="Quattrocento Sans" pitchFamily="34" charset="-120"/>
              </a:rPr>
              <a:t>NMCAs retain primary responsibility for training standards in their countries</a:t>
            </a:r>
            <a:endParaRPr lang="en-US" sz="2400" dirty="0"/>
          </a:p>
        </p:txBody>
      </p:sp>
      <p:sp>
        <p:nvSpPr>
          <p:cNvPr id="18" name="Shape 12">
            <a:extLst>
              <a:ext uri="{FF2B5EF4-FFF2-40B4-BE49-F238E27FC236}">
                <a16:creationId xmlns:a16="http://schemas.microsoft.com/office/drawing/2014/main" id="{4173942A-041E-4BEE-9476-77EE1FFB519F}"/>
              </a:ext>
            </a:extLst>
          </p:cNvPr>
          <p:cNvSpPr/>
          <p:nvPr/>
        </p:nvSpPr>
        <p:spPr>
          <a:xfrm>
            <a:off x="170541" y="3599975"/>
            <a:ext cx="5395460" cy="809833"/>
          </a:xfrm>
          <a:custGeom>
            <a:avLst/>
            <a:gdLst/>
            <a:ahLst/>
            <a:cxnLst/>
            <a:rect l="l" t="t" r="r" b="b"/>
            <a:pathLst>
              <a:path w="5395460" h="556951">
                <a:moveTo>
                  <a:pt x="69619" y="0"/>
                </a:moveTo>
                <a:lnTo>
                  <a:pt x="5325842" y="0"/>
                </a:lnTo>
                <a:cubicBezTo>
                  <a:pt x="5364291" y="0"/>
                  <a:pt x="5395460" y="31169"/>
                  <a:pt x="5395460" y="69619"/>
                </a:cubicBezTo>
                <a:lnTo>
                  <a:pt x="5395460" y="487332"/>
                </a:lnTo>
                <a:cubicBezTo>
                  <a:pt x="5395460" y="525781"/>
                  <a:pt x="5364291" y="556951"/>
                  <a:pt x="5325842" y="556951"/>
                </a:cubicBezTo>
                <a:lnTo>
                  <a:pt x="69619" y="556951"/>
                </a:lnTo>
                <a:cubicBezTo>
                  <a:pt x="31195" y="556951"/>
                  <a:pt x="0" y="525756"/>
                  <a:pt x="0" y="487332"/>
                </a:cubicBezTo>
                <a:lnTo>
                  <a:pt x="0" y="69619"/>
                </a:lnTo>
                <a:cubicBezTo>
                  <a:pt x="0" y="31195"/>
                  <a:pt x="31195" y="0"/>
                  <a:pt x="69619" y="0"/>
                </a:cubicBezTo>
                <a:close/>
              </a:path>
            </a:pathLst>
          </a:custGeom>
          <a:solidFill>
            <a:srgbClr val="5B7A8C">
              <a:alpha val="5098"/>
            </a:srgbClr>
          </a:solidFill>
          <a:ln/>
        </p:spPr>
      </p:sp>
      <p:sp>
        <p:nvSpPr>
          <p:cNvPr id="19" name="Shape 13">
            <a:extLst>
              <a:ext uri="{FF2B5EF4-FFF2-40B4-BE49-F238E27FC236}">
                <a16:creationId xmlns:a16="http://schemas.microsoft.com/office/drawing/2014/main" id="{5BF1543E-D52D-4A8D-8F72-1BC3E1CCF238}"/>
              </a:ext>
            </a:extLst>
          </p:cNvPr>
          <p:cNvSpPr/>
          <p:nvPr/>
        </p:nvSpPr>
        <p:spPr>
          <a:xfrm>
            <a:off x="190732" y="3836460"/>
            <a:ext cx="139238" cy="202459"/>
          </a:xfrm>
          <a:custGeom>
            <a:avLst/>
            <a:gdLst/>
            <a:ahLst/>
            <a:cxnLst/>
            <a:rect l="l" t="t" r="r" b="b"/>
            <a:pathLst>
              <a:path w="139238" h="139238">
                <a:moveTo>
                  <a:pt x="69619" y="139238"/>
                </a:moveTo>
                <a:cubicBezTo>
                  <a:pt x="108043" y="139238"/>
                  <a:pt x="139238" y="108043"/>
                  <a:pt x="139238" y="69619"/>
                </a:cubicBezTo>
                <a:cubicBezTo>
                  <a:pt x="139238" y="31195"/>
                  <a:pt x="108043" y="0"/>
                  <a:pt x="69619" y="0"/>
                </a:cubicBezTo>
                <a:cubicBezTo>
                  <a:pt x="31195" y="0"/>
                  <a:pt x="0" y="31195"/>
                  <a:pt x="0" y="69619"/>
                </a:cubicBezTo>
                <a:cubicBezTo>
                  <a:pt x="0" y="108043"/>
                  <a:pt x="31195" y="139238"/>
                  <a:pt x="69619" y="139238"/>
                </a:cubicBezTo>
                <a:close/>
                <a:moveTo>
                  <a:pt x="92571" y="57843"/>
                </a:moveTo>
                <a:lnTo>
                  <a:pt x="70815" y="92653"/>
                </a:lnTo>
                <a:cubicBezTo>
                  <a:pt x="69673" y="94475"/>
                  <a:pt x="67715" y="95617"/>
                  <a:pt x="65567" y="95726"/>
                </a:cubicBezTo>
                <a:cubicBezTo>
                  <a:pt x="63418" y="95835"/>
                  <a:pt x="61352" y="94856"/>
                  <a:pt x="60073" y="93115"/>
                </a:cubicBezTo>
                <a:lnTo>
                  <a:pt x="47020" y="75710"/>
                </a:lnTo>
                <a:cubicBezTo>
                  <a:pt x="44844" y="72828"/>
                  <a:pt x="45443" y="68749"/>
                  <a:pt x="48325" y="66573"/>
                </a:cubicBezTo>
                <a:cubicBezTo>
                  <a:pt x="51208" y="64397"/>
                  <a:pt x="55287" y="64996"/>
                  <a:pt x="57463" y="67878"/>
                </a:cubicBezTo>
                <a:lnTo>
                  <a:pt x="64805" y="77669"/>
                </a:lnTo>
                <a:lnTo>
                  <a:pt x="81503" y="50936"/>
                </a:lnTo>
                <a:cubicBezTo>
                  <a:pt x="83407" y="47890"/>
                  <a:pt x="87431" y="46938"/>
                  <a:pt x="90504" y="48869"/>
                </a:cubicBezTo>
                <a:cubicBezTo>
                  <a:pt x="93578" y="50800"/>
                  <a:pt x="94502" y="54798"/>
                  <a:pt x="92571" y="57871"/>
                </a:cubicBezTo>
                <a:close/>
              </a:path>
            </a:pathLst>
          </a:custGeom>
          <a:solidFill>
            <a:srgbClr val="C5A56A"/>
          </a:solidFill>
          <a:ln/>
        </p:spPr>
      </p:sp>
      <p:sp>
        <p:nvSpPr>
          <p:cNvPr id="20" name="Text 14">
            <a:extLst>
              <a:ext uri="{FF2B5EF4-FFF2-40B4-BE49-F238E27FC236}">
                <a16:creationId xmlns:a16="http://schemas.microsoft.com/office/drawing/2014/main" id="{1E97A279-FD9E-414B-85C1-77B283F1EA62}"/>
              </a:ext>
            </a:extLst>
          </p:cNvPr>
          <p:cNvSpPr/>
          <p:nvPr/>
        </p:nvSpPr>
        <p:spPr>
          <a:xfrm>
            <a:off x="414207" y="3773933"/>
            <a:ext cx="3070748" cy="202457"/>
          </a:xfrm>
          <a:prstGeom prst="rect">
            <a:avLst/>
          </a:prstGeom>
          <a:noFill/>
          <a:ln/>
        </p:spPr>
        <p:txBody>
          <a:bodyPr wrap="square" lIns="0" tIns="0" rIns="0" bIns="0" rtlCol="0" anchor="ctr"/>
          <a:lstStyle/>
          <a:p>
            <a:pPr>
              <a:lnSpc>
                <a:spcPct val="120000"/>
              </a:lnSpc>
            </a:pPr>
            <a:r>
              <a:rPr lang="en-US" sz="1100" b="1" dirty="0">
                <a:solidFill>
                  <a:srgbClr val="1A3A5C"/>
                </a:solidFill>
                <a:latin typeface="Quattrocento Sans" pitchFamily="34" charset="0"/>
                <a:ea typeface="Quattrocento Sans" pitchFamily="34" charset="-122"/>
                <a:cs typeface="Quattrocento Sans" pitchFamily="34" charset="-120"/>
              </a:rPr>
              <a:t>Adaptation to Local Context</a:t>
            </a:r>
            <a:endParaRPr lang="en-US" sz="2400" dirty="0"/>
          </a:p>
        </p:txBody>
      </p:sp>
      <p:sp>
        <p:nvSpPr>
          <p:cNvPr id="21" name="Text 15">
            <a:extLst>
              <a:ext uri="{FF2B5EF4-FFF2-40B4-BE49-F238E27FC236}">
                <a16:creationId xmlns:a16="http://schemas.microsoft.com/office/drawing/2014/main" id="{6C6CDDB8-9E73-4FE0-82E3-96470CD35E50}"/>
              </a:ext>
            </a:extLst>
          </p:cNvPr>
          <p:cNvSpPr/>
          <p:nvPr/>
        </p:nvSpPr>
        <p:spPr>
          <a:xfrm>
            <a:off x="170541" y="4098196"/>
            <a:ext cx="5238818" cy="202459"/>
          </a:xfrm>
          <a:prstGeom prst="rect">
            <a:avLst/>
          </a:prstGeom>
          <a:noFill/>
          <a:ln/>
        </p:spPr>
        <p:txBody>
          <a:bodyPr wrap="square" lIns="0" tIns="0" rIns="0" bIns="0" rtlCol="0" anchor="ctr"/>
          <a:lstStyle/>
          <a:p>
            <a:pPr>
              <a:lnSpc>
                <a:spcPct val="110000"/>
              </a:lnSpc>
            </a:pPr>
            <a:r>
              <a:rPr lang="en-US" sz="1050" dirty="0">
                <a:solidFill>
                  <a:srgbClr val="212529"/>
                </a:solidFill>
                <a:latin typeface="Quattrocento Sans" pitchFamily="34" charset="0"/>
                <a:ea typeface="Quattrocento Sans" pitchFamily="34" charset="-122"/>
                <a:cs typeface="Quattrocento Sans" pitchFamily="34" charset="-120"/>
              </a:rPr>
              <a:t>Training environment may be achieved in adapted ways depending on local traditions</a:t>
            </a:r>
            <a:endParaRPr lang="en-US" sz="2400" dirty="0"/>
          </a:p>
        </p:txBody>
      </p:sp>
      <p:sp>
        <p:nvSpPr>
          <p:cNvPr id="22" name="Shape 16">
            <a:extLst>
              <a:ext uri="{FF2B5EF4-FFF2-40B4-BE49-F238E27FC236}">
                <a16:creationId xmlns:a16="http://schemas.microsoft.com/office/drawing/2014/main" id="{659BDE48-6A83-4F06-A1E5-56218BA850F5}"/>
              </a:ext>
            </a:extLst>
          </p:cNvPr>
          <p:cNvSpPr/>
          <p:nvPr/>
        </p:nvSpPr>
        <p:spPr>
          <a:xfrm>
            <a:off x="179244" y="4377754"/>
            <a:ext cx="5395460" cy="809833"/>
          </a:xfrm>
          <a:custGeom>
            <a:avLst/>
            <a:gdLst/>
            <a:ahLst/>
            <a:cxnLst/>
            <a:rect l="l" t="t" r="r" b="b"/>
            <a:pathLst>
              <a:path w="5395460" h="556951">
                <a:moveTo>
                  <a:pt x="69619" y="0"/>
                </a:moveTo>
                <a:lnTo>
                  <a:pt x="5325842" y="0"/>
                </a:lnTo>
                <a:cubicBezTo>
                  <a:pt x="5364291" y="0"/>
                  <a:pt x="5395460" y="31169"/>
                  <a:pt x="5395460" y="69619"/>
                </a:cubicBezTo>
                <a:lnTo>
                  <a:pt x="5395460" y="487332"/>
                </a:lnTo>
                <a:cubicBezTo>
                  <a:pt x="5395460" y="525781"/>
                  <a:pt x="5364291" y="556951"/>
                  <a:pt x="5325842" y="556951"/>
                </a:cubicBezTo>
                <a:lnTo>
                  <a:pt x="69619" y="556951"/>
                </a:lnTo>
                <a:cubicBezTo>
                  <a:pt x="31195" y="556951"/>
                  <a:pt x="0" y="525756"/>
                  <a:pt x="0" y="487332"/>
                </a:cubicBezTo>
                <a:lnTo>
                  <a:pt x="0" y="69619"/>
                </a:lnTo>
                <a:cubicBezTo>
                  <a:pt x="0" y="31195"/>
                  <a:pt x="31195" y="0"/>
                  <a:pt x="69619" y="0"/>
                </a:cubicBezTo>
                <a:close/>
              </a:path>
            </a:pathLst>
          </a:custGeom>
          <a:solidFill>
            <a:srgbClr val="C5A56A">
              <a:alpha val="10196"/>
            </a:srgbClr>
          </a:solidFill>
          <a:ln/>
        </p:spPr>
      </p:sp>
      <p:sp>
        <p:nvSpPr>
          <p:cNvPr id="23" name="Shape 17">
            <a:extLst>
              <a:ext uri="{FF2B5EF4-FFF2-40B4-BE49-F238E27FC236}">
                <a16:creationId xmlns:a16="http://schemas.microsoft.com/office/drawing/2014/main" id="{DE2BB576-346C-4364-946B-F5DA613336FC}"/>
              </a:ext>
            </a:extLst>
          </p:cNvPr>
          <p:cNvSpPr/>
          <p:nvPr/>
        </p:nvSpPr>
        <p:spPr>
          <a:xfrm>
            <a:off x="208137" y="4516405"/>
            <a:ext cx="139238" cy="202459"/>
          </a:xfrm>
          <a:custGeom>
            <a:avLst/>
            <a:gdLst/>
            <a:ahLst/>
            <a:cxnLst/>
            <a:rect l="l" t="t" r="r" b="b"/>
            <a:pathLst>
              <a:path w="139238" h="139238">
                <a:moveTo>
                  <a:pt x="69619" y="139238"/>
                </a:moveTo>
                <a:cubicBezTo>
                  <a:pt x="108043" y="139238"/>
                  <a:pt x="139238" y="108043"/>
                  <a:pt x="139238" y="69619"/>
                </a:cubicBezTo>
                <a:cubicBezTo>
                  <a:pt x="139238" y="31195"/>
                  <a:pt x="108043" y="0"/>
                  <a:pt x="69619" y="0"/>
                </a:cubicBezTo>
                <a:cubicBezTo>
                  <a:pt x="31195" y="0"/>
                  <a:pt x="0" y="31195"/>
                  <a:pt x="0" y="69619"/>
                </a:cubicBezTo>
                <a:cubicBezTo>
                  <a:pt x="0" y="108043"/>
                  <a:pt x="31195" y="139238"/>
                  <a:pt x="69619" y="139238"/>
                </a:cubicBezTo>
                <a:close/>
                <a:moveTo>
                  <a:pt x="92571" y="57843"/>
                </a:moveTo>
                <a:lnTo>
                  <a:pt x="70815" y="92653"/>
                </a:lnTo>
                <a:cubicBezTo>
                  <a:pt x="69673" y="94475"/>
                  <a:pt x="67715" y="95617"/>
                  <a:pt x="65567" y="95726"/>
                </a:cubicBezTo>
                <a:cubicBezTo>
                  <a:pt x="63418" y="95835"/>
                  <a:pt x="61352" y="94856"/>
                  <a:pt x="60073" y="93115"/>
                </a:cubicBezTo>
                <a:lnTo>
                  <a:pt x="47020" y="75710"/>
                </a:lnTo>
                <a:cubicBezTo>
                  <a:pt x="44844" y="72828"/>
                  <a:pt x="45443" y="68749"/>
                  <a:pt x="48325" y="66573"/>
                </a:cubicBezTo>
                <a:cubicBezTo>
                  <a:pt x="51208" y="64397"/>
                  <a:pt x="55287" y="64996"/>
                  <a:pt x="57463" y="67878"/>
                </a:cubicBezTo>
                <a:lnTo>
                  <a:pt x="64805" y="77669"/>
                </a:lnTo>
                <a:lnTo>
                  <a:pt x="81503" y="50936"/>
                </a:lnTo>
                <a:cubicBezTo>
                  <a:pt x="83407" y="47890"/>
                  <a:pt x="87431" y="46938"/>
                  <a:pt x="90504" y="48869"/>
                </a:cubicBezTo>
                <a:cubicBezTo>
                  <a:pt x="93578" y="50800"/>
                  <a:pt x="94502" y="54798"/>
                  <a:pt x="92571" y="57871"/>
                </a:cubicBezTo>
                <a:close/>
              </a:path>
            </a:pathLst>
          </a:custGeom>
          <a:solidFill>
            <a:srgbClr val="C5A56A"/>
          </a:solidFill>
          <a:ln/>
        </p:spPr>
      </p:sp>
      <p:sp>
        <p:nvSpPr>
          <p:cNvPr id="24" name="Text 18">
            <a:extLst>
              <a:ext uri="{FF2B5EF4-FFF2-40B4-BE49-F238E27FC236}">
                <a16:creationId xmlns:a16="http://schemas.microsoft.com/office/drawing/2014/main" id="{35C4AF77-A271-4DA6-A668-433EE95B7A08}"/>
              </a:ext>
            </a:extLst>
          </p:cNvPr>
          <p:cNvSpPr/>
          <p:nvPr/>
        </p:nvSpPr>
        <p:spPr>
          <a:xfrm>
            <a:off x="434398" y="4499001"/>
            <a:ext cx="3310445" cy="239993"/>
          </a:xfrm>
          <a:prstGeom prst="rect">
            <a:avLst/>
          </a:prstGeom>
          <a:noFill/>
          <a:ln/>
        </p:spPr>
        <p:txBody>
          <a:bodyPr wrap="square" lIns="0" tIns="0" rIns="0" bIns="0" rtlCol="0" anchor="ctr"/>
          <a:lstStyle/>
          <a:p>
            <a:pPr>
              <a:lnSpc>
                <a:spcPct val="120000"/>
              </a:lnSpc>
            </a:pPr>
            <a:r>
              <a:rPr lang="en-US" sz="1100" b="1" dirty="0">
                <a:solidFill>
                  <a:srgbClr val="1A3A5C"/>
                </a:solidFill>
                <a:latin typeface="Quattrocento Sans" pitchFamily="34" charset="0"/>
                <a:ea typeface="Quattrocento Sans" pitchFamily="34" charset="-122"/>
                <a:cs typeface="Quattrocento Sans" pitchFamily="34" charset="-120"/>
              </a:rPr>
              <a:t>Harmonization Goal</a:t>
            </a:r>
            <a:endParaRPr lang="en-US" sz="2400" dirty="0"/>
          </a:p>
        </p:txBody>
      </p:sp>
      <p:sp>
        <p:nvSpPr>
          <p:cNvPr id="25" name="Text 19">
            <a:extLst>
              <a:ext uri="{FF2B5EF4-FFF2-40B4-BE49-F238E27FC236}">
                <a16:creationId xmlns:a16="http://schemas.microsoft.com/office/drawing/2014/main" id="{F86FAD79-5640-4427-A3C0-9F8457BF37DD}"/>
              </a:ext>
            </a:extLst>
          </p:cNvPr>
          <p:cNvSpPr/>
          <p:nvPr/>
        </p:nvSpPr>
        <p:spPr>
          <a:xfrm>
            <a:off x="190732" y="4761124"/>
            <a:ext cx="5238818" cy="202459"/>
          </a:xfrm>
          <a:prstGeom prst="rect">
            <a:avLst/>
          </a:prstGeom>
          <a:noFill/>
          <a:ln/>
        </p:spPr>
        <p:txBody>
          <a:bodyPr wrap="square" lIns="0" tIns="0" rIns="0" bIns="0" rtlCol="0" anchor="ctr"/>
          <a:lstStyle/>
          <a:p>
            <a:pPr>
              <a:lnSpc>
                <a:spcPct val="110000"/>
              </a:lnSpc>
            </a:pPr>
            <a:r>
              <a:rPr lang="en-US" sz="1050" dirty="0">
                <a:solidFill>
                  <a:srgbClr val="212529"/>
                </a:solidFill>
                <a:latin typeface="Quattrocento Sans" pitchFamily="34" charset="0"/>
                <a:ea typeface="Quattrocento Sans" pitchFamily="34" charset="-122"/>
                <a:cs typeface="Quattrocento Sans" pitchFamily="34" charset="-120"/>
              </a:rPr>
              <a:t>Ensure same core competencies across Europe while respecting local needs</a:t>
            </a:r>
            <a:endParaRPr lang="en-US" sz="2400" dirty="0"/>
          </a:p>
        </p:txBody>
      </p:sp>
      <p:sp>
        <p:nvSpPr>
          <p:cNvPr id="46" name="Shape 40">
            <a:extLst>
              <a:ext uri="{FF2B5EF4-FFF2-40B4-BE49-F238E27FC236}">
                <a16:creationId xmlns:a16="http://schemas.microsoft.com/office/drawing/2014/main" id="{161BFF1B-9BC0-49DB-B269-80AE6A6995CE}"/>
              </a:ext>
            </a:extLst>
          </p:cNvPr>
          <p:cNvSpPr/>
          <p:nvPr/>
        </p:nvSpPr>
        <p:spPr>
          <a:xfrm>
            <a:off x="5990581" y="1510397"/>
            <a:ext cx="6168881" cy="3974929"/>
          </a:xfrm>
          <a:custGeom>
            <a:avLst/>
            <a:gdLst/>
            <a:ahLst/>
            <a:cxnLst/>
            <a:rect l="l" t="t" r="r" b="b"/>
            <a:pathLst>
              <a:path w="5673936" h="3098039">
                <a:moveTo>
                  <a:pt x="69613" y="0"/>
                </a:moveTo>
                <a:lnTo>
                  <a:pt x="5604323" y="0"/>
                </a:lnTo>
                <a:cubicBezTo>
                  <a:pt x="5642769" y="0"/>
                  <a:pt x="5673936" y="31167"/>
                  <a:pt x="5673936" y="69613"/>
                </a:cubicBezTo>
                <a:lnTo>
                  <a:pt x="5673936" y="3028426"/>
                </a:lnTo>
                <a:cubicBezTo>
                  <a:pt x="5673936" y="3066872"/>
                  <a:pt x="5642769" y="3098039"/>
                  <a:pt x="5604323" y="3098039"/>
                </a:cubicBezTo>
                <a:lnTo>
                  <a:pt x="69613" y="3098039"/>
                </a:lnTo>
                <a:cubicBezTo>
                  <a:pt x="31193" y="3098039"/>
                  <a:pt x="0" y="3066846"/>
                  <a:pt x="0" y="3028426"/>
                </a:cubicBezTo>
                <a:lnTo>
                  <a:pt x="0" y="69613"/>
                </a:lnTo>
                <a:cubicBezTo>
                  <a:pt x="0" y="31193"/>
                  <a:pt x="31193" y="0"/>
                  <a:pt x="69613" y="0"/>
                </a:cubicBezTo>
                <a:close/>
              </a:path>
            </a:pathLst>
          </a:custGeom>
          <a:gradFill flip="none" rotWithShape="1">
            <a:gsLst>
              <a:gs pos="0">
                <a:srgbClr val="1A3A5C"/>
              </a:gs>
              <a:gs pos="100000">
                <a:srgbClr val="5B7A8C"/>
              </a:gs>
            </a:gsLst>
            <a:lin ang="2700000" scaled="1"/>
          </a:gradFill>
          <a:ln/>
          <a:effectLst>
            <a:outerShdw blurRad="52214" dist="34809" dir="5400000" algn="bl" rotWithShape="0">
              <a:srgbClr val="000000">
                <a:alpha val="10196"/>
              </a:srgbClr>
            </a:outerShdw>
          </a:effectLst>
        </p:spPr>
      </p:sp>
      <p:sp>
        <p:nvSpPr>
          <p:cNvPr id="47" name="Shape 41">
            <a:extLst>
              <a:ext uri="{FF2B5EF4-FFF2-40B4-BE49-F238E27FC236}">
                <a16:creationId xmlns:a16="http://schemas.microsoft.com/office/drawing/2014/main" id="{E7631E7F-0CB8-4C14-AD78-99A26AD2B8EA}"/>
              </a:ext>
            </a:extLst>
          </p:cNvPr>
          <p:cNvSpPr/>
          <p:nvPr/>
        </p:nvSpPr>
        <p:spPr>
          <a:xfrm>
            <a:off x="6089647" y="1836666"/>
            <a:ext cx="174047" cy="174047"/>
          </a:xfrm>
          <a:custGeom>
            <a:avLst/>
            <a:gdLst/>
            <a:ahLst/>
            <a:cxnLst/>
            <a:rect l="l" t="t" r="r" b="b"/>
            <a:pathLst>
              <a:path w="174047" h="174047">
                <a:moveTo>
                  <a:pt x="43512" y="108779"/>
                </a:moveTo>
                <a:lnTo>
                  <a:pt x="8328" y="108779"/>
                </a:lnTo>
                <a:cubicBezTo>
                  <a:pt x="-136" y="108779"/>
                  <a:pt x="-5337" y="99567"/>
                  <a:pt x="-986" y="92293"/>
                </a:cubicBezTo>
                <a:lnTo>
                  <a:pt x="16997" y="62310"/>
                </a:lnTo>
                <a:cubicBezTo>
                  <a:pt x="19954" y="57381"/>
                  <a:pt x="25257" y="54390"/>
                  <a:pt x="31002" y="54390"/>
                </a:cubicBezTo>
                <a:lnTo>
                  <a:pt x="63296" y="54390"/>
                </a:lnTo>
                <a:cubicBezTo>
                  <a:pt x="89165" y="10572"/>
                  <a:pt x="127748" y="8362"/>
                  <a:pt x="153549" y="12136"/>
                </a:cubicBezTo>
                <a:cubicBezTo>
                  <a:pt x="157900" y="12782"/>
                  <a:pt x="161300" y="16181"/>
                  <a:pt x="161911" y="20498"/>
                </a:cubicBezTo>
                <a:cubicBezTo>
                  <a:pt x="165685" y="46299"/>
                  <a:pt x="163475" y="84882"/>
                  <a:pt x="119657" y="110751"/>
                </a:cubicBezTo>
                <a:lnTo>
                  <a:pt x="119657" y="143045"/>
                </a:lnTo>
                <a:cubicBezTo>
                  <a:pt x="119657" y="148790"/>
                  <a:pt x="116666" y="154093"/>
                  <a:pt x="111737" y="157050"/>
                </a:cubicBezTo>
                <a:lnTo>
                  <a:pt x="81755" y="175033"/>
                </a:lnTo>
                <a:cubicBezTo>
                  <a:pt x="74514" y="179384"/>
                  <a:pt x="65268" y="174149"/>
                  <a:pt x="65268" y="165719"/>
                </a:cubicBezTo>
                <a:lnTo>
                  <a:pt x="65268" y="130535"/>
                </a:lnTo>
                <a:cubicBezTo>
                  <a:pt x="65268" y="118536"/>
                  <a:pt x="55512" y="108779"/>
                  <a:pt x="43512" y="108779"/>
                </a:cubicBezTo>
                <a:lnTo>
                  <a:pt x="43478" y="108779"/>
                </a:lnTo>
                <a:close/>
                <a:moveTo>
                  <a:pt x="135974" y="54390"/>
                </a:moveTo>
                <a:cubicBezTo>
                  <a:pt x="135974" y="45384"/>
                  <a:pt x="128663" y="38073"/>
                  <a:pt x="119657" y="38073"/>
                </a:cubicBezTo>
                <a:cubicBezTo>
                  <a:pt x="110652" y="38073"/>
                  <a:pt x="103340" y="45384"/>
                  <a:pt x="103340" y="54390"/>
                </a:cubicBezTo>
                <a:cubicBezTo>
                  <a:pt x="103340" y="63395"/>
                  <a:pt x="110652" y="70707"/>
                  <a:pt x="119657" y="70707"/>
                </a:cubicBezTo>
                <a:cubicBezTo>
                  <a:pt x="128663" y="70707"/>
                  <a:pt x="135974" y="63395"/>
                  <a:pt x="135974" y="54390"/>
                </a:cubicBezTo>
                <a:close/>
              </a:path>
            </a:pathLst>
          </a:custGeom>
          <a:solidFill>
            <a:srgbClr val="C5A56A"/>
          </a:solidFill>
          <a:ln/>
        </p:spPr>
      </p:sp>
      <p:sp>
        <p:nvSpPr>
          <p:cNvPr id="48" name="Text 42">
            <a:extLst>
              <a:ext uri="{FF2B5EF4-FFF2-40B4-BE49-F238E27FC236}">
                <a16:creationId xmlns:a16="http://schemas.microsoft.com/office/drawing/2014/main" id="{B603B1ED-337A-42A5-9F8E-127B79F9C62E}"/>
              </a:ext>
            </a:extLst>
          </p:cNvPr>
          <p:cNvSpPr/>
          <p:nvPr/>
        </p:nvSpPr>
        <p:spPr>
          <a:xfrm>
            <a:off x="6285450" y="1801857"/>
            <a:ext cx="5264925" cy="243666"/>
          </a:xfrm>
          <a:prstGeom prst="rect">
            <a:avLst/>
          </a:prstGeom>
          <a:noFill/>
          <a:ln/>
        </p:spPr>
        <p:txBody>
          <a:bodyPr wrap="square" lIns="0" tIns="0" rIns="0" bIns="0" rtlCol="0" anchor="ctr"/>
          <a:lstStyle/>
          <a:p>
            <a:pPr>
              <a:lnSpc>
                <a:spcPct val="120000"/>
              </a:lnSpc>
            </a:pPr>
            <a:r>
              <a:rPr lang="en-US" sz="1370" b="1" dirty="0">
                <a:solidFill>
                  <a:srgbClr val="F8F9FA"/>
                </a:solidFill>
                <a:latin typeface="Liter" pitchFamily="34" charset="0"/>
                <a:ea typeface="Liter" pitchFamily="34" charset="-122"/>
                <a:cs typeface="Liter" pitchFamily="34" charset="-120"/>
              </a:rPr>
              <a:t>EBU's Harmonization Role</a:t>
            </a:r>
            <a:endParaRPr lang="en-US" sz="1600" dirty="0"/>
          </a:p>
        </p:txBody>
      </p:sp>
      <p:sp>
        <p:nvSpPr>
          <p:cNvPr id="49" name="Text 43">
            <a:extLst>
              <a:ext uri="{FF2B5EF4-FFF2-40B4-BE49-F238E27FC236}">
                <a16:creationId xmlns:a16="http://schemas.microsoft.com/office/drawing/2014/main" id="{525706C4-5101-464D-A5A7-5EAEA1A9D0B3}"/>
              </a:ext>
            </a:extLst>
          </p:cNvPr>
          <p:cNvSpPr/>
          <p:nvPr/>
        </p:nvSpPr>
        <p:spPr>
          <a:xfrm>
            <a:off x="6067891" y="2149951"/>
            <a:ext cx="5465079" cy="208857"/>
          </a:xfrm>
          <a:prstGeom prst="rect">
            <a:avLst/>
          </a:prstGeom>
          <a:noFill/>
          <a:ln/>
        </p:spPr>
        <p:txBody>
          <a:bodyPr wrap="square" lIns="0" tIns="0" rIns="0" bIns="0" rtlCol="0" anchor="ctr"/>
          <a:lstStyle/>
          <a:p>
            <a:pPr>
              <a:lnSpc>
                <a:spcPct val="130000"/>
              </a:lnSpc>
            </a:pPr>
            <a:r>
              <a:rPr lang="en-US" sz="1096" dirty="0">
                <a:solidFill>
                  <a:srgbClr val="F8F9FA">
                    <a:alpha val="90000"/>
                  </a:srgbClr>
                </a:solidFill>
                <a:latin typeface="Quattrocento Sans" pitchFamily="34" charset="0"/>
                <a:ea typeface="Quattrocento Sans" pitchFamily="34" charset="-122"/>
                <a:cs typeface="Quattrocento Sans" pitchFamily="34" charset="-120"/>
              </a:rPr>
              <a:t>EBU acts as </a:t>
            </a:r>
            <a:r>
              <a:rPr lang="en-US" sz="1096" b="1" dirty="0">
                <a:solidFill>
                  <a:srgbClr val="F8F9FA">
                    <a:alpha val="90000"/>
                  </a:srgbClr>
                </a:solidFill>
                <a:latin typeface="Quattrocento Sans" pitchFamily="34" charset="0"/>
                <a:ea typeface="Quattrocento Sans" pitchFamily="34" charset="-122"/>
                <a:cs typeface="Quattrocento Sans" pitchFamily="34" charset="-120"/>
              </a:rPr>
              <a:t>coordinating and monitoring body</a:t>
            </a:r>
            <a:r>
              <a:rPr lang="en-US" sz="1096" dirty="0">
                <a:solidFill>
                  <a:srgbClr val="F8F9FA">
                    <a:alpha val="90000"/>
                  </a:srgbClr>
                </a:solidFill>
                <a:latin typeface="Quattrocento Sans" pitchFamily="34" charset="0"/>
                <a:ea typeface="Quattrocento Sans" pitchFamily="34" charset="-122"/>
                <a:cs typeface="Quattrocento Sans" pitchFamily="34" charset="-120"/>
              </a:rPr>
              <a:t> for urology training in the EU:</a:t>
            </a:r>
            <a:endParaRPr lang="en-US" sz="1600" dirty="0"/>
          </a:p>
        </p:txBody>
      </p:sp>
      <p:sp>
        <p:nvSpPr>
          <p:cNvPr id="50" name="Shape 44">
            <a:extLst>
              <a:ext uri="{FF2B5EF4-FFF2-40B4-BE49-F238E27FC236}">
                <a16:creationId xmlns:a16="http://schemas.microsoft.com/office/drawing/2014/main" id="{9270AA13-F7BC-4B47-B2DA-622319198B94}"/>
              </a:ext>
            </a:extLst>
          </p:cNvPr>
          <p:cNvSpPr/>
          <p:nvPr/>
        </p:nvSpPr>
        <p:spPr>
          <a:xfrm>
            <a:off x="6067890" y="2463236"/>
            <a:ext cx="5894663" cy="487332"/>
          </a:xfrm>
          <a:custGeom>
            <a:avLst/>
            <a:gdLst/>
            <a:ahLst/>
            <a:cxnLst/>
            <a:rect l="l" t="t" r="r" b="b"/>
            <a:pathLst>
              <a:path w="5395460" h="487332">
                <a:moveTo>
                  <a:pt x="69620" y="0"/>
                </a:moveTo>
                <a:lnTo>
                  <a:pt x="5325840" y="0"/>
                </a:lnTo>
                <a:cubicBezTo>
                  <a:pt x="5364290" y="0"/>
                  <a:pt x="5395460" y="31170"/>
                  <a:pt x="5395460" y="69620"/>
                </a:cubicBezTo>
                <a:lnTo>
                  <a:pt x="5395460" y="417712"/>
                </a:lnTo>
                <a:cubicBezTo>
                  <a:pt x="5395460" y="456162"/>
                  <a:pt x="5364290" y="487332"/>
                  <a:pt x="5325840" y="487332"/>
                </a:cubicBezTo>
                <a:lnTo>
                  <a:pt x="69620" y="487332"/>
                </a:lnTo>
                <a:cubicBezTo>
                  <a:pt x="31196" y="487332"/>
                  <a:pt x="0" y="456136"/>
                  <a:pt x="0" y="417712"/>
                </a:cubicBezTo>
                <a:lnTo>
                  <a:pt x="0" y="69620"/>
                </a:lnTo>
                <a:cubicBezTo>
                  <a:pt x="0" y="31196"/>
                  <a:pt x="31196" y="0"/>
                  <a:pt x="69620" y="0"/>
                </a:cubicBezTo>
                <a:close/>
              </a:path>
            </a:pathLst>
          </a:custGeom>
          <a:solidFill>
            <a:srgbClr val="F8F9FA">
              <a:alpha val="10196"/>
            </a:srgbClr>
          </a:solidFill>
          <a:ln/>
        </p:spPr>
      </p:sp>
      <p:sp>
        <p:nvSpPr>
          <p:cNvPr id="51" name="Shape 45">
            <a:extLst>
              <a:ext uri="{FF2B5EF4-FFF2-40B4-BE49-F238E27FC236}">
                <a16:creationId xmlns:a16="http://schemas.microsoft.com/office/drawing/2014/main" id="{EF73EFA2-DD9B-42D3-95E9-CFC44D4029C4}"/>
              </a:ext>
            </a:extLst>
          </p:cNvPr>
          <p:cNvSpPr/>
          <p:nvPr/>
        </p:nvSpPr>
        <p:spPr>
          <a:xfrm>
            <a:off x="6172320" y="2550260"/>
            <a:ext cx="104428" cy="139238"/>
          </a:xfrm>
          <a:custGeom>
            <a:avLst/>
            <a:gdLst/>
            <a:ahLst/>
            <a:cxnLst/>
            <a:rect l="l" t="t" r="r" b="b"/>
            <a:pathLst>
              <a:path w="104428" h="139238">
                <a:moveTo>
                  <a:pt x="84685" y="8702"/>
                </a:moveTo>
                <a:lnTo>
                  <a:pt x="87024" y="8702"/>
                </a:lnTo>
                <a:cubicBezTo>
                  <a:pt x="96623" y="8702"/>
                  <a:pt x="104428" y="16507"/>
                  <a:pt x="104428" y="26107"/>
                </a:cubicBezTo>
                <a:lnTo>
                  <a:pt x="104428" y="121833"/>
                </a:lnTo>
                <a:cubicBezTo>
                  <a:pt x="104428" y="131433"/>
                  <a:pt x="96623" y="139238"/>
                  <a:pt x="87024" y="139238"/>
                </a:cubicBezTo>
                <a:lnTo>
                  <a:pt x="17405" y="139238"/>
                </a:lnTo>
                <a:cubicBezTo>
                  <a:pt x="7805" y="139238"/>
                  <a:pt x="0" y="131433"/>
                  <a:pt x="0" y="121833"/>
                </a:cubicBezTo>
                <a:lnTo>
                  <a:pt x="0" y="26107"/>
                </a:lnTo>
                <a:cubicBezTo>
                  <a:pt x="0" y="16507"/>
                  <a:pt x="7805" y="8702"/>
                  <a:pt x="17405" y="8702"/>
                </a:cubicBezTo>
                <a:lnTo>
                  <a:pt x="19743" y="8702"/>
                </a:lnTo>
                <a:cubicBezTo>
                  <a:pt x="22735" y="3508"/>
                  <a:pt x="28364" y="0"/>
                  <a:pt x="34809" y="0"/>
                </a:cubicBezTo>
                <a:lnTo>
                  <a:pt x="69619" y="0"/>
                </a:lnTo>
                <a:cubicBezTo>
                  <a:pt x="76064" y="0"/>
                  <a:pt x="81693" y="3508"/>
                  <a:pt x="84685" y="8702"/>
                </a:cubicBezTo>
                <a:close/>
                <a:moveTo>
                  <a:pt x="67443" y="30458"/>
                </a:moveTo>
                <a:cubicBezTo>
                  <a:pt x="71060" y="30458"/>
                  <a:pt x="73970" y="27548"/>
                  <a:pt x="73970" y="23931"/>
                </a:cubicBezTo>
                <a:cubicBezTo>
                  <a:pt x="73970" y="20315"/>
                  <a:pt x="71060" y="17405"/>
                  <a:pt x="67443" y="17405"/>
                </a:cubicBezTo>
                <a:lnTo>
                  <a:pt x="36985" y="17405"/>
                </a:lnTo>
                <a:cubicBezTo>
                  <a:pt x="33368" y="17405"/>
                  <a:pt x="30458" y="20315"/>
                  <a:pt x="30458" y="23931"/>
                </a:cubicBezTo>
                <a:cubicBezTo>
                  <a:pt x="30458" y="27548"/>
                  <a:pt x="33368" y="30458"/>
                  <a:pt x="36985" y="30458"/>
                </a:cubicBezTo>
                <a:lnTo>
                  <a:pt x="67443" y="30458"/>
                </a:lnTo>
                <a:close/>
                <a:moveTo>
                  <a:pt x="75167" y="70897"/>
                </a:moveTo>
                <a:cubicBezTo>
                  <a:pt x="77070" y="67851"/>
                  <a:pt x="76146" y="63826"/>
                  <a:pt x="73100" y="61896"/>
                </a:cubicBezTo>
                <a:cubicBezTo>
                  <a:pt x="70054" y="59965"/>
                  <a:pt x="66029" y="60916"/>
                  <a:pt x="64098" y="63962"/>
                </a:cubicBezTo>
                <a:lnTo>
                  <a:pt x="47401" y="90695"/>
                </a:lnTo>
                <a:lnTo>
                  <a:pt x="40058" y="80905"/>
                </a:lnTo>
                <a:cubicBezTo>
                  <a:pt x="37882" y="78022"/>
                  <a:pt x="33803" y="77424"/>
                  <a:pt x="30921" y="79599"/>
                </a:cubicBezTo>
                <a:cubicBezTo>
                  <a:pt x="28038" y="81775"/>
                  <a:pt x="27440" y="85854"/>
                  <a:pt x="29615" y="88737"/>
                </a:cubicBezTo>
                <a:lnTo>
                  <a:pt x="42669" y="106142"/>
                </a:lnTo>
                <a:cubicBezTo>
                  <a:pt x="43947" y="107855"/>
                  <a:pt x="46014" y="108834"/>
                  <a:pt x="48162" y="108752"/>
                </a:cubicBezTo>
                <a:cubicBezTo>
                  <a:pt x="50310" y="108671"/>
                  <a:pt x="52269" y="107528"/>
                  <a:pt x="53411" y="105679"/>
                </a:cubicBezTo>
                <a:lnTo>
                  <a:pt x="75167" y="70870"/>
                </a:lnTo>
                <a:close/>
              </a:path>
            </a:pathLst>
          </a:custGeom>
          <a:solidFill>
            <a:srgbClr val="C5A56A"/>
          </a:solidFill>
          <a:ln/>
        </p:spPr>
      </p:sp>
      <p:sp>
        <p:nvSpPr>
          <p:cNvPr id="52" name="Text 46">
            <a:extLst>
              <a:ext uri="{FF2B5EF4-FFF2-40B4-BE49-F238E27FC236}">
                <a16:creationId xmlns:a16="http://schemas.microsoft.com/office/drawing/2014/main" id="{96BA785F-6AF5-4A78-9FD0-77C8E1AE0248}"/>
              </a:ext>
            </a:extLst>
          </p:cNvPr>
          <p:cNvSpPr/>
          <p:nvPr/>
        </p:nvSpPr>
        <p:spPr>
          <a:xfrm>
            <a:off x="6381175" y="2466355"/>
            <a:ext cx="1292369" cy="276155"/>
          </a:xfrm>
          <a:prstGeom prst="rect">
            <a:avLst/>
          </a:prstGeom>
          <a:noFill/>
          <a:ln/>
        </p:spPr>
        <p:txBody>
          <a:bodyPr wrap="square" lIns="0" tIns="0" rIns="0" bIns="0" rtlCol="0" anchor="ctr"/>
          <a:lstStyle/>
          <a:p>
            <a:pPr>
              <a:lnSpc>
                <a:spcPct val="120000"/>
              </a:lnSpc>
            </a:pPr>
            <a:r>
              <a:rPr lang="en-US" sz="959" b="1" dirty="0">
                <a:solidFill>
                  <a:srgbClr val="F8F9FA"/>
                </a:solidFill>
                <a:latin typeface="Quattrocento Sans" pitchFamily="34" charset="0"/>
                <a:ea typeface="Quattrocento Sans" pitchFamily="34" charset="-122"/>
                <a:cs typeface="Quattrocento Sans" pitchFamily="34" charset="-120"/>
              </a:rPr>
              <a:t>Standard Setting</a:t>
            </a:r>
            <a:endParaRPr lang="en-US" sz="1600" dirty="0"/>
          </a:p>
        </p:txBody>
      </p:sp>
      <p:sp>
        <p:nvSpPr>
          <p:cNvPr id="53" name="Text 47">
            <a:extLst>
              <a:ext uri="{FF2B5EF4-FFF2-40B4-BE49-F238E27FC236}">
                <a16:creationId xmlns:a16="http://schemas.microsoft.com/office/drawing/2014/main" id="{CF579B4C-DC55-4056-A5BE-A95487D24CC5}"/>
              </a:ext>
            </a:extLst>
          </p:cNvPr>
          <p:cNvSpPr/>
          <p:nvPr/>
        </p:nvSpPr>
        <p:spPr>
          <a:xfrm>
            <a:off x="6137510" y="2741711"/>
            <a:ext cx="5308437" cy="139238"/>
          </a:xfrm>
          <a:prstGeom prst="rect">
            <a:avLst/>
          </a:prstGeom>
          <a:noFill/>
          <a:ln/>
        </p:spPr>
        <p:txBody>
          <a:bodyPr wrap="square" lIns="0" tIns="0" rIns="0" bIns="0" rtlCol="0" anchor="ctr"/>
          <a:lstStyle/>
          <a:p>
            <a:pPr>
              <a:lnSpc>
                <a:spcPct val="110000"/>
              </a:lnSpc>
            </a:pPr>
            <a:r>
              <a:rPr lang="en-US" sz="822" dirty="0">
                <a:solidFill>
                  <a:srgbClr val="F8F9FA">
                    <a:alpha val="90000"/>
                  </a:srgbClr>
                </a:solidFill>
                <a:latin typeface="Quattrocento Sans" pitchFamily="34" charset="0"/>
                <a:ea typeface="Quattrocento Sans" pitchFamily="34" charset="-122"/>
                <a:cs typeface="Quattrocento Sans" pitchFamily="34" charset="-120"/>
              </a:rPr>
              <a:t>Defines training standards for institutions, trainers, and trainees</a:t>
            </a:r>
            <a:endParaRPr lang="en-US" sz="1600" dirty="0"/>
          </a:p>
        </p:txBody>
      </p:sp>
      <p:sp>
        <p:nvSpPr>
          <p:cNvPr id="54" name="Shape 48">
            <a:extLst>
              <a:ext uri="{FF2B5EF4-FFF2-40B4-BE49-F238E27FC236}">
                <a16:creationId xmlns:a16="http://schemas.microsoft.com/office/drawing/2014/main" id="{59BE4274-0826-4E10-AC30-38453FE69F5E}"/>
              </a:ext>
            </a:extLst>
          </p:cNvPr>
          <p:cNvSpPr/>
          <p:nvPr/>
        </p:nvSpPr>
        <p:spPr>
          <a:xfrm>
            <a:off x="6067890" y="3020187"/>
            <a:ext cx="5894663" cy="487332"/>
          </a:xfrm>
          <a:custGeom>
            <a:avLst/>
            <a:gdLst/>
            <a:ahLst/>
            <a:cxnLst/>
            <a:rect l="l" t="t" r="r" b="b"/>
            <a:pathLst>
              <a:path w="5395460" h="487332">
                <a:moveTo>
                  <a:pt x="69620" y="0"/>
                </a:moveTo>
                <a:lnTo>
                  <a:pt x="5325840" y="0"/>
                </a:lnTo>
                <a:cubicBezTo>
                  <a:pt x="5364290" y="0"/>
                  <a:pt x="5395460" y="31170"/>
                  <a:pt x="5395460" y="69620"/>
                </a:cubicBezTo>
                <a:lnTo>
                  <a:pt x="5395460" y="417712"/>
                </a:lnTo>
                <a:cubicBezTo>
                  <a:pt x="5395460" y="456162"/>
                  <a:pt x="5364290" y="487332"/>
                  <a:pt x="5325840" y="487332"/>
                </a:cubicBezTo>
                <a:lnTo>
                  <a:pt x="69620" y="487332"/>
                </a:lnTo>
                <a:cubicBezTo>
                  <a:pt x="31196" y="487332"/>
                  <a:pt x="0" y="456136"/>
                  <a:pt x="0" y="417712"/>
                </a:cubicBezTo>
                <a:lnTo>
                  <a:pt x="0" y="69620"/>
                </a:lnTo>
                <a:cubicBezTo>
                  <a:pt x="0" y="31196"/>
                  <a:pt x="31196" y="0"/>
                  <a:pt x="69620" y="0"/>
                </a:cubicBezTo>
                <a:close/>
              </a:path>
            </a:pathLst>
          </a:custGeom>
          <a:solidFill>
            <a:srgbClr val="F8F9FA">
              <a:alpha val="10196"/>
            </a:srgbClr>
          </a:solidFill>
          <a:ln/>
        </p:spPr>
      </p:sp>
      <p:sp>
        <p:nvSpPr>
          <p:cNvPr id="55" name="Shape 49">
            <a:extLst>
              <a:ext uri="{FF2B5EF4-FFF2-40B4-BE49-F238E27FC236}">
                <a16:creationId xmlns:a16="http://schemas.microsoft.com/office/drawing/2014/main" id="{4EF45DAA-90F0-4F5E-B00A-0B3604EE8174}"/>
              </a:ext>
            </a:extLst>
          </p:cNvPr>
          <p:cNvSpPr/>
          <p:nvPr/>
        </p:nvSpPr>
        <p:spPr>
          <a:xfrm>
            <a:off x="6137394" y="3097349"/>
            <a:ext cx="156642" cy="139238"/>
          </a:xfrm>
          <a:custGeom>
            <a:avLst/>
            <a:gdLst/>
            <a:ahLst/>
            <a:cxnLst/>
            <a:rect l="l" t="t" r="r" b="b"/>
            <a:pathLst>
              <a:path w="156642" h="139238">
                <a:moveTo>
                  <a:pt x="34809" y="17405"/>
                </a:moveTo>
                <a:cubicBezTo>
                  <a:pt x="34809" y="7805"/>
                  <a:pt x="42614" y="0"/>
                  <a:pt x="52214" y="0"/>
                </a:cubicBezTo>
                <a:lnTo>
                  <a:pt x="104428" y="0"/>
                </a:lnTo>
                <a:cubicBezTo>
                  <a:pt x="114028" y="0"/>
                  <a:pt x="121833" y="7805"/>
                  <a:pt x="121833" y="17405"/>
                </a:cubicBezTo>
                <a:lnTo>
                  <a:pt x="121833" y="34809"/>
                </a:lnTo>
                <a:lnTo>
                  <a:pt x="139238" y="34809"/>
                </a:lnTo>
                <a:cubicBezTo>
                  <a:pt x="148837" y="34809"/>
                  <a:pt x="156642" y="42614"/>
                  <a:pt x="156642" y="52214"/>
                </a:cubicBezTo>
                <a:lnTo>
                  <a:pt x="156642" y="121833"/>
                </a:lnTo>
                <a:cubicBezTo>
                  <a:pt x="156642" y="131433"/>
                  <a:pt x="148837" y="139238"/>
                  <a:pt x="139238" y="139238"/>
                </a:cubicBezTo>
                <a:lnTo>
                  <a:pt x="17405" y="139238"/>
                </a:lnTo>
                <a:cubicBezTo>
                  <a:pt x="7805" y="139238"/>
                  <a:pt x="0" y="131433"/>
                  <a:pt x="0" y="121833"/>
                </a:cubicBezTo>
                <a:lnTo>
                  <a:pt x="0" y="52214"/>
                </a:lnTo>
                <a:cubicBezTo>
                  <a:pt x="0" y="42614"/>
                  <a:pt x="7805" y="34809"/>
                  <a:pt x="17405" y="34809"/>
                </a:cubicBezTo>
                <a:lnTo>
                  <a:pt x="34809" y="34809"/>
                </a:lnTo>
                <a:lnTo>
                  <a:pt x="34809" y="17405"/>
                </a:lnTo>
                <a:close/>
                <a:moveTo>
                  <a:pt x="73970" y="95726"/>
                </a:moveTo>
                <a:cubicBezTo>
                  <a:pt x="69157" y="95726"/>
                  <a:pt x="65268" y="99615"/>
                  <a:pt x="65268" y="104428"/>
                </a:cubicBezTo>
                <a:lnTo>
                  <a:pt x="65268" y="126184"/>
                </a:lnTo>
                <a:lnTo>
                  <a:pt x="91375" y="126184"/>
                </a:lnTo>
                <a:lnTo>
                  <a:pt x="91375" y="104428"/>
                </a:lnTo>
                <a:cubicBezTo>
                  <a:pt x="91375" y="99615"/>
                  <a:pt x="87486" y="95726"/>
                  <a:pt x="82672" y="95726"/>
                </a:cubicBezTo>
                <a:lnTo>
                  <a:pt x="73970" y="95726"/>
                </a:lnTo>
                <a:close/>
                <a:moveTo>
                  <a:pt x="34809" y="100077"/>
                </a:moveTo>
                <a:lnTo>
                  <a:pt x="34809" y="91375"/>
                </a:lnTo>
                <a:cubicBezTo>
                  <a:pt x="34809" y="88982"/>
                  <a:pt x="32851" y="87024"/>
                  <a:pt x="30458" y="87024"/>
                </a:cubicBezTo>
                <a:lnTo>
                  <a:pt x="21756" y="87024"/>
                </a:lnTo>
                <a:cubicBezTo>
                  <a:pt x="19363" y="87024"/>
                  <a:pt x="17405" y="88982"/>
                  <a:pt x="17405" y="91375"/>
                </a:cubicBezTo>
                <a:lnTo>
                  <a:pt x="17405" y="100077"/>
                </a:lnTo>
                <a:cubicBezTo>
                  <a:pt x="17405" y="102470"/>
                  <a:pt x="19363" y="104428"/>
                  <a:pt x="21756" y="104428"/>
                </a:cubicBezTo>
                <a:lnTo>
                  <a:pt x="30458" y="104428"/>
                </a:lnTo>
                <a:cubicBezTo>
                  <a:pt x="32851" y="104428"/>
                  <a:pt x="34809" y="102470"/>
                  <a:pt x="34809" y="100077"/>
                </a:cubicBezTo>
                <a:close/>
                <a:moveTo>
                  <a:pt x="30458" y="69619"/>
                </a:moveTo>
                <a:cubicBezTo>
                  <a:pt x="32851" y="69619"/>
                  <a:pt x="34809" y="67661"/>
                  <a:pt x="34809" y="65268"/>
                </a:cubicBezTo>
                <a:lnTo>
                  <a:pt x="34809" y="56565"/>
                </a:lnTo>
                <a:cubicBezTo>
                  <a:pt x="34809" y="54172"/>
                  <a:pt x="32851" y="52214"/>
                  <a:pt x="30458" y="52214"/>
                </a:cubicBezTo>
                <a:lnTo>
                  <a:pt x="21756" y="52214"/>
                </a:lnTo>
                <a:cubicBezTo>
                  <a:pt x="19363" y="52214"/>
                  <a:pt x="17405" y="54172"/>
                  <a:pt x="17405" y="56565"/>
                </a:cubicBezTo>
                <a:lnTo>
                  <a:pt x="17405" y="65268"/>
                </a:lnTo>
                <a:cubicBezTo>
                  <a:pt x="17405" y="67661"/>
                  <a:pt x="19363" y="69619"/>
                  <a:pt x="21756" y="69619"/>
                </a:cubicBezTo>
                <a:lnTo>
                  <a:pt x="30458" y="69619"/>
                </a:lnTo>
                <a:close/>
                <a:moveTo>
                  <a:pt x="139238" y="100077"/>
                </a:moveTo>
                <a:lnTo>
                  <a:pt x="139238" y="91375"/>
                </a:lnTo>
                <a:cubicBezTo>
                  <a:pt x="139238" y="88982"/>
                  <a:pt x="137280" y="87024"/>
                  <a:pt x="134887" y="87024"/>
                </a:cubicBezTo>
                <a:lnTo>
                  <a:pt x="126184" y="87024"/>
                </a:lnTo>
                <a:cubicBezTo>
                  <a:pt x="123791" y="87024"/>
                  <a:pt x="121833" y="88982"/>
                  <a:pt x="121833" y="91375"/>
                </a:cubicBezTo>
                <a:lnTo>
                  <a:pt x="121833" y="100077"/>
                </a:lnTo>
                <a:cubicBezTo>
                  <a:pt x="121833" y="102470"/>
                  <a:pt x="123791" y="104428"/>
                  <a:pt x="126184" y="104428"/>
                </a:cubicBezTo>
                <a:lnTo>
                  <a:pt x="134887" y="104428"/>
                </a:lnTo>
                <a:cubicBezTo>
                  <a:pt x="137280" y="104428"/>
                  <a:pt x="139238" y="102470"/>
                  <a:pt x="139238" y="100077"/>
                </a:cubicBezTo>
                <a:close/>
                <a:moveTo>
                  <a:pt x="134887" y="69619"/>
                </a:moveTo>
                <a:cubicBezTo>
                  <a:pt x="137280" y="69619"/>
                  <a:pt x="139238" y="67661"/>
                  <a:pt x="139238" y="65268"/>
                </a:cubicBezTo>
                <a:lnTo>
                  <a:pt x="139238" y="56565"/>
                </a:lnTo>
                <a:cubicBezTo>
                  <a:pt x="139238" y="54172"/>
                  <a:pt x="137280" y="52214"/>
                  <a:pt x="134887" y="52214"/>
                </a:cubicBezTo>
                <a:lnTo>
                  <a:pt x="126184" y="52214"/>
                </a:lnTo>
                <a:cubicBezTo>
                  <a:pt x="123791" y="52214"/>
                  <a:pt x="121833" y="54172"/>
                  <a:pt x="121833" y="56565"/>
                </a:cubicBezTo>
                <a:lnTo>
                  <a:pt x="121833" y="65268"/>
                </a:lnTo>
                <a:cubicBezTo>
                  <a:pt x="121833" y="67661"/>
                  <a:pt x="123791" y="69619"/>
                  <a:pt x="126184" y="69619"/>
                </a:cubicBezTo>
                <a:lnTo>
                  <a:pt x="134887" y="69619"/>
                </a:lnTo>
                <a:close/>
                <a:moveTo>
                  <a:pt x="71794" y="28283"/>
                </a:moveTo>
                <a:lnTo>
                  <a:pt x="71794" y="36985"/>
                </a:lnTo>
                <a:lnTo>
                  <a:pt x="63092" y="36985"/>
                </a:lnTo>
                <a:cubicBezTo>
                  <a:pt x="60699" y="36985"/>
                  <a:pt x="58741" y="38943"/>
                  <a:pt x="58741" y="41336"/>
                </a:cubicBezTo>
                <a:lnTo>
                  <a:pt x="58741" y="45687"/>
                </a:lnTo>
                <a:cubicBezTo>
                  <a:pt x="58741" y="48081"/>
                  <a:pt x="60699" y="50039"/>
                  <a:pt x="63092" y="50039"/>
                </a:cubicBezTo>
                <a:lnTo>
                  <a:pt x="71794" y="50039"/>
                </a:lnTo>
                <a:lnTo>
                  <a:pt x="71794" y="58741"/>
                </a:lnTo>
                <a:cubicBezTo>
                  <a:pt x="71794" y="61134"/>
                  <a:pt x="73752" y="63092"/>
                  <a:pt x="76146" y="63092"/>
                </a:cubicBezTo>
                <a:lnTo>
                  <a:pt x="80497" y="63092"/>
                </a:lnTo>
                <a:cubicBezTo>
                  <a:pt x="82890" y="63092"/>
                  <a:pt x="84848" y="61134"/>
                  <a:pt x="84848" y="58741"/>
                </a:cubicBezTo>
                <a:lnTo>
                  <a:pt x="84848" y="50039"/>
                </a:lnTo>
                <a:lnTo>
                  <a:pt x="93550" y="50039"/>
                </a:lnTo>
                <a:cubicBezTo>
                  <a:pt x="95943" y="50039"/>
                  <a:pt x="97901" y="48081"/>
                  <a:pt x="97901" y="45687"/>
                </a:cubicBezTo>
                <a:lnTo>
                  <a:pt x="97901" y="41336"/>
                </a:lnTo>
                <a:cubicBezTo>
                  <a:pt x="97901" y="38943"/>
                  <a:pt x="95943" y="36985"/>
                  <a:pt x="93550" y="36985"/>
                </a:cubicBezTo>
                <a:lnTo>
                  <a:pt x="84848" y="36985"/>
                </a:lnTo>
                <a:lnTo>
                  <a:pt x="84848" y="28283"/>
                </a:lnTo>
                <a:cubicBezTo>
                  <a:pt x="84848" y="25890"/>
                  <a:pt x="82890" y="23931"/>
                  <a:pt x="80497" y="23931"/>
                </a:cubicBezTo>
                <a:lnTo>
                  <a:pt x="76146" y="23931"/>
                </a:lnTo>
                <a:cubicBezTo>
                  <a:pt x="73752" y="23931"/>
                  <a:pt x="71794" y="25890"/>
                  <a:pt x="71794" y="28283"/>
                </a:cubicBezTo>
                <a:close/>
              </a:path>
            </a:pathLst>
          </a:custGeom>
          <a:solidFill>
            <a:srgbClr val="C5A56A"/>
          </a:solidFill>
          <a:ln/>
        </p:spPr>
      </p:sp>
      <p:sp>
        <p:nvSpPr>
          <p:cNvPr id="56" name="Text 50">
            <a:extLst>
              <a:ext uri="{FF2B5EF4-FFF2-40B4-BE49-F238E27FC236}">
                <a16:creationId xmlns:a16="http://schemas.microsoft.com/office/drawing/2014/main" id="{871F6756-3FCC-4A08-9DE0-7A69C254126E}"/>
              </a:ext>
            </a:extLst>
          </p:cNvPr>
          <p:cNvSpPr/>
          <p:nvPr/>
        </p:nvSpPr>
        <p:spPr>
          <a:xfrm>
            <a:off x="6381176" y="3089807"/>
            <a:ext cx="1381146" cy="154322"/>
          </a:xfrm>
          <a:prstGeom prst="rect">
            <a:avLst/>
          </a:prstGeom>
          <a:noFill/>
          <a:ln/>
        </p:spPr>
        <p:txBody>
          <a:bodyPr wrap="square" lIns="0" tIns="0" rIns="0" bIns="0" rtlCol="0" anchor="ctr"/>
          <a:lstStyle/>
          <a:p>
            <a:pPr>
              <a:lnSpc>
                <a:spcPct val="120000"/>
              </a:lnSpc>
            </a:pPr>
            <a:r>
              <a:rPr lang="en-US" sz="959" b="1" dirty="0">
                <a:solidFill>
                  <a:srgbClr val="F8F9FA"/>
                </a:solidFill>
                <a:latin typeface="Quattrocento Sans" pitchFamily="34" charset="0"/>
                <a:ea typeface="Quattrocento Sans" pitchFamily="34" charset="-122"/>
                <a:cs typeface="Quattrocento Sans" pitchFamily="34" charset="-120"/>
              </a:rPr>
              <a:t>Certification</a:t>
            </a:r>
            <a:endParaRPr lang="en-US" sz="1600" dirty="0"/>
          </a:p>
        </p:txBody>
      </p:sp>
      <p:sp>
        <p:nvSpPr>
          <p:cNvPr id="57" name="Text 51">
            <a:extLst>
              <a:ext uri="{FF2B5EF4-FFF2-40B4-BE49-F238E27FC236}">
                <a16:creationId xmlns:a16="http://schemas.microsoft.com/office/drawing/2014/main" id="{D8589B42-2A83-4979-8444-A3EF11030F3E}"/>
              </a:ext>
            </a:extLst>
          </p:cNvPr>
          <p:cNvSpPr/>
          <p:nvPr/>
        </p:nvSpPr>
        <p:spPr>
          <a:xfrm>
            <a:off x="6137510" y="3298662"/>
            <a:ext cx="5308437" cy="139238"/>
          </a:xfrm>
          <a:prstGeom prst="rect">
            <a:avLst/>
          </a:prstGeom>
          <a:noFill/>
          <a:ln/>
        </p:spPr>
        <p:txBody>
          <a:bodyPr wrap="square" lIns="0" tIns="0" rIns="0" bIns="0" rtlCol="0" anchor="ctr"/>
          <a:lstStyle/>
          <a:p>
            <a:pPr>
              <a:lnSpc>
                <a:spcPct val="110000"/>
              </a:lnSpc>
            </a:pPr>
            <a:r>
              <a:rPr lang="en-US" sz="822" dirty="0">
                <a:solidFill>
                  <a:srgbClr val="F8F9FA">
                    <a:alpha val="90000"/>
                  </a:srgbClr>
                </a:solidFill>
                <a:latin typeface="Quattrocento Sans" pitchFamily="34" charset="0"/>
                <a:ea typeface="Quattrocento Sans" pitchFamily="34" charset="-122"/>
                <a:cs typeface="Quattrocento Sans" pitchFamily="34" charset="-120"/>
              </a:rPr>
              <a:t>Actively involved in assessment and certification of residency programs</a:t>
            </a:r>
            <a:endParaRPr lang="en-US" sz="1600" dirty="0"/>
          </a:p>
        </p:txBody>
      </p:sp>
      <p:sp>
        <p:nvSpPr>
          <p:cNvPr id="58" name="Shape 52">
            <a:extLst>
              <a:ext uri="{FF2B5EF4-FFF2-40B4-BE49-F238E27FC236}">
                <a16:creationId xmlns:a16="http://schemas.microsoft.com/office/drawing/2014/main" id="{B88819B8-AE9D-405D-8756-867AA6D3AFED}"/>
              </a:ext>
            </a:extLst>
          </p:cNvPr>
          <p:cNvSpPr/>
          <p:nvPr/>
        </p:nvSpPr>
        <p:spPr>
          <a:xfrm>
            <a:off x="6067890" y="3577138"/>
            <a:ext cx="5894663" cy="487332"/>
          </a:xfrm>
          <a:custGeom>
            <a:avLst/>
            <a:gdLst/>
            <a:ahLst/>
            <a:cxnLst/>
            <a:rect l="l" t="t" r="r" b="b"/>
            <a:pathLst>
              <a:path w="5395460" h="487332">
                <a:moveTo>
                  <a:pt x="69620" y="0"/>
                </a:moveTo>
                <a:lnTo>
                  <a:pt x="5325840" y="0"/>
                </a:lnTo>
                <a:cubicBezTo>
                  <a:pt x="5364290" y="0"/>
                  <a:pt x="5395460" y="31170"/>
                  <a:pt x="5395460" y="69620"/>
                </a:cubicBezTo>
                <a:lnTo>
                  <a:pt x="5395460" y="417712"/>
                </a:lnTo>
                <a:cubicBezTo>
                  <a:pt x="5395460" y="456162"/>
                  <a:pt x="5364290" y="487332"/>
                  <a:pt x="5325840" y="487332"/>
                </a:cubicBezTo>
                <a:lnTo>
                  <a:pt x="69620" y="487332"/>
                </a:lnTo>
                <a:cubicBezTo>
                  <a:pt x="31196" y="487332"/>
                  <a:pt x="0" y="456136"/>
                  <a:pt x="0" y="417712"/>
                </a:cubicBezTo>
                <a:lnTo>
                  <a:pt x="0" y="69620"/>
                </a:lnTo>
                <a:cubicBezTo>
                  <a:pt x="0" y="31196"/>
                  <a:pt x="31196" y="0"/>
                  <a:pt x="69620" y="0"/>
                </a:cubicBezTo>
                <a:close/>
              </a:path>
            </a:pathLst>
          </a:custGeom>
          <a:solidFill>
            <a:srgbClr val="F8F9FA">
              <a:alpha val="10196"/>
            </a:srgbClr>
          </a:solidFill>
          <a:ln/>
        </p:spPr>
      </p:sp>
      <p:sp>
        <p:nvSpPr>
          <p:cNvPr id="59" name="Shape 53">
            <a:extLst>
              <a:ext uri="{FF2B5EF4-FFF2-40B4-BE49-F238E27FC236}">
                <a16:creationId xmlns:a16="http://schemas.microsoft.com/office/drawing/2014/main" id="{0C43D048-8113-45D3-BD36-E06B07C510CB}"/>
              </a:ext>
            </a:extLst>
          </p:cNvPr>
          <p:cNvSpPr/>
          <p:nvPr/>
        </p:nvSpPr>
        <p:spPr>
          <a:xfrm>
            <a:off x="6154914" y="3681565"/>
            <a:ext cx="139238" cy="139238"/>
          </a:xfrm>
          <a:custGeom>
            <a:avLst/>
            <a:gdLst/>
            <a:ahLst/>
            <a:cxnLst/>
            <a:rect l="l" t="t" r="r" b="b"/>
            <a:pathLst>
              <a:path w="139238" h="139238">
                <a:moveTo>
                  <a:pt x="113131" y="56565"/>
                </a:moveTo>
                <a:cubicBezTo>
                  <a:pt x="113131" y="69048"/>
                  <a:pt x="109079" y="80578"/>
                  <a:pt x="102253" y="89933"/>
                </a:cubicBezTo>
                <a:lnTo>
                  <a:pt x="136681" y="124389"/>
                </a:lnTo>
                <a:cubicBezTo>
                  <a:pt x="140081" y="127789"/>
                  <a:pt x="140081" y="133309"/>
                  <a:pt x="136681" y="136709"/>
                </a:cubicBezTo>
                <a:cubicBezTo>
                  <a:pt x="133282" y="140108"/>
                  <a:pt x="127761" y="140108"/>
                  <a:pt x="124362" y="136709"/>
                </a:cubicBezTo>
                <a:lnTo>
                  <a:pt x="89933" y="102253"/>
                </a:lnTo>
                <a:cubicBezTo>
                  <a:pt x="80578" y="109079"/>
                  <a:pt x="69048" y="113131"/>
                  <a:pt x="56565" y="113131"/>
                </a:cubicBezTo>
                <a:cubicBezTo>
                  <a:pt x="25318" y="113131"/>
                  <a:pt x="0" y="87812"/>
                  <a:pt x="0" y="56565"/>
                </a:cubicBezTo>
                <a:cubicBezTo>
                  <a:pt x="0" y="25318"/>
                  <a:pt x="25318" y="0"/>
                  <a:pt x="56565" y="0"/>
                </a:cubicBezTo>
                <a:cubicBezTo>
                  <a:pt x="87812" y="0"/>
                  <a:pt x="113131" y="25318"/>
                  <a:pt x="113131" y="56565"/>
                </a:cubicBezTo>
                <a:close/>
                <a:moveTo>
                  <a:pt x="56565" y="95726"/>
                </a:moveTo>
                <a:cubicBezTo>
                  <a:pt x="78179" y="95726"/>
                  <a:pt x="95726" y="78179"/>
                  <a:pt x="95726" y="56565"/>
                </a:cubicBezTo>
                <a:cubicBezTo>
                  <a:pt x="95726" y="34952"/>
                  <a:pt x="78179" y="17405"/>
                  <a:pt x="56565" y="17405"/>
                </a:cubicBezTo>
                <a:cubicBezTo>
                  <a:pt x="34952" y="17405"/>
                  <a:pt x="17405" y="34952"/>
                  <a:pt x="17405" y="56565"/>
                </a:cubicBezTo>
                <a:cubicBezTo>
                  <a:pt x="17405" y="78179"/>
                  <a:pt x="34952" y="95726"/>
                  <a:pt x="56565" y="95726"/>
                </a:cubicBezTo>
                <a:close/>
              </a:path>
            </a:pathLst>
          </a:custGeom>
          <a:solidFill>
            <a:srgbClr val="C5A56A"/>
          </a:solidFill>
          <a:ln/>
        </p:spPr>
      </p:sp>
      <p:sp>
        <p:nvSpPr>
          <p:cNvPr id="60" name="Text 54">
            <a:extLst>
              <a:ext uri="{FF2B5EF4-FFF2-40B4-BE49-F238E27FC236}">
                <a16:creationId xmlns:a16="http://schemas.microsoft.com/office/drawing/2014/main" id="{4071478C-D94C-4035-925C-8F7E4BBC9DB1}"/>
              </a:ext>
            </a:extLst>
          </p:cNvPr>
          <p:cNvSpPr/>
          <p:nvPr/>
        </p:nvSpPr>
        <p:spPr>
          <a:xfrm>
            <a:off x="6381175" y="3646756"/>
            <a:ext cx="2268913" cy="174047"/>
          </a:xfrm>
          <a:prstGeom prst="rect">
            <a:avLst/>
          </a:prstGeom>
          <a:noFill/>
          <a:ln/>
        </p:spPr>
        <p:txBody>
          <a:bodyPr wrap="square" lIns="0" tIns="0" rIns="0" bIns="0" rtlCol="0" anchor="ctr"/>
          <a:lstStyle/>
          <a:p>
            <a:pPr>
              <a:lnSpc>
                <a:spcPct val="120000"/>
              </a:lnSpc>
            </a:pPr>
            <a:r>
              <a:rPr lang="en-US" sz="959" b="1" dirty="0">
                <a:solidFill>
                  <a:srgbClr val="F8F9FA"/>
                </a:solidFill>
                <a:latin typeface="Quattrocento Sans" pitchFamily="34" charset="0"/>
                <a:ea typeface="Quattrocento Sans" pitchFamily="34" charset="-122"/>
                <a:cs typeface="Quattrocento Sans" pitchFamily="34" charset="-120"/>
              </a:rPr>
              <a:t>Quality Assurance</a:t>
            </a:r>
            <a:endParaRPr lang="en-US" sz="1600" dirty="0"/>
          </a:p>
        </p:txBody>
      </p:sp>
      <p:sp>
        <p:nvSpPr>
          <p:cNvPr id="61" name="Text 55">
            <a:extLst>
              <a:ext uri="{FF2B5EF4-FFF2-40B4-BE49-F238E27FC236}">
                <a16:creationId xmlns:a16="http://schemas.microsoft.com/office/drawing/2014/main" id="{7B67B928-A1E1-4E15-B297-1DB68E5534E9}"/>
              </a:ext>
            </a:extLst>
          </p:cNvPr>
          <p:cNvSpPr/>
          <p:nvPr/>
        </p:nvSpPr>
        <p:spPr>
          <a:xfrm>
            <a:off x="6137510" y="3855613"/>
            <a:ext cx="5308437" cy="139238"/>
          </a:xfrm>
          <a:prstGeom prst="rect">
            <a:avLst/>
          </a:prstGeom>
          <a:noFill/>
          <a:ln/>
        </p:spPr>
        <p:txBody>
          <a:bodyPr wrap="square" lIns="0" tIns="0" rIns="0" bIns="0" rtlCol="0" anchor="ctr"/>
          <a:lstStyle/>
          <a:p>
            <a:pPr>
              <a:lnSpc>
                <a:spcPct val="110000"/>
              </a:lnSpc>
            </a:pPr>
            <a:r>
              <a:rPr lang="en-US" sz="822" dirty="0">
                <a:solidFill>
                  <a:srgbClr val="F8F9FA">
                    <a:alpha val="90000"/>
                  </a:srgbClr>
                </a:solidFill>
                <a:latin typeface="Quattrocento Sans" pitchFamily="34" charset="0"/>
                <a:ea typeface="Quattrocento Sans" pitchFamily="34" charset="-122"/>
                <a:cs typeface="Quattrocento Sans" pitchFamily="34" charset="-120"/>
              </a:rPr>
              <a:t>Certification Committee determines standards and quality metrics</a:t>
            </a:r>
            <a:endParaRPr lang="en-US" sz="1600" dirty="0"/>
          </a:p>
        </p:txBody>
      </p:sp>
      <p:sp>
        <p:nvSpPr>
          <p:cNvPr id="62" name="Shape 56">
            <a:extLst>
              <a:ext uri="{FF2B5EF4-FFF2-40B4-BE49-F238E27FC236}">
                <a16:creationId xmlns:a16="http://schemas.microsoft.com/office/drawing/2014/main" id="{196B74FA-991F-447A-86FB-6E68C1058C1B}"/>
              </a:ext>
            </a:extLst>
          </p:cNvPr>
          <p:cNvSpPr/>
          <p:nvPr/>
        </p:nvSpPr>
        <p:spPr>
          <a:xfrm>
            <a:off x="6067890" y="4134088"/>
            <a:ext cx="5869207" cy="487332"/>
          </a:xfrm>
          <a:custGeom>
            <a:avLst/>
            <a:gdLst/>
            <a:ahLst/>
            <a:cxnLst/>
            <a:rect l="l" t="t" r="r" b="b"/>
            <a:pathLst>
              <a:path w="5395460" h="487332">
                <a:moveTo>
                  <a:pt x="69620" y="0"/>
                </a:moveTo>
                <a:lnTo>
                  <a:pt x="5325840" y="0"/>
                </a:lnTo>
                <a:cubicBezTo>
                  <a:pt x="5364290" y="0"/>
                  <a:pt x="5395460" y="31170"/>
                  <a:pt x="5395460" y="69620"/>
                </a:cubicBezTo>
                <a:lnTo>
                  <a:pt x="5395460" y="417712"/>
                </a:lnTo>
                <a:cubicBezTo>
                  <a:pt x="5395460" y="456162"/>
                  <a:pt x="5364290" y="487332"/>
                  <a:pt x="5325840" y="487332"/>
                </a:cubicBezTo>
                <a:lnTo>
                  <a:pt x="69620" y="487332"/>
                </a:lnTo>
                <a:cubicBezTo>
                  <a:pt x="31196" y="487332"/>
                  <a:pt x="0" y="456136"/>
                  <a:pt x="0" y="417712"/>
                </a:cubicBezTo>
                <a:lnTo>
                  <a:pt x="0" y="69620"/>
                </a:lnTo>
                <a:cubicBezTo>
                  <a:pt x="0" y="31196"/>
                  <a:pt x="31196" y="0"/>
                  <a:pt x="69620" y="0"/>
                </a:cubicBezTo>
                <a:close/>
              </a:path>
            </a:pathLst>
          </a:custGeom>
          <a:solidFill>
            <a:srgbClr val="F8F9FA">
              <a:alpha val="10196"/>
            </a:srgbClr>
          </a:solidFill>
          <a:ln/>
        </p:spPr>
      </p:sp>
      <p:sp>
        <p:nvSpPr>
          <p:cNvPr id="63" name="Shape 57">
            <a:extLst>
              <a:ext uri="{FF2B5EF4-FFF2-40B4-BE49-F238E27FC236}">
                <a16:creationId xmlns:a16="http://schemas.microsoft.com/office/drawing/2014/main" id="{24B66587-0ADD-4C62-81E7-A85CFCC1E82C}"/>
              </a:ext>
            </a:extLst>
          </p:cNvPr>
          <p:cNvSpPr/>
          <p:nvPr/>
        </p:nvSpPr>
        <p:spPr>
          <a:xfrm>
            <a:off x="6137510" y="4221112"/>
            <a:ext cx="174047" cy="139238"/>
          </a:xfrm>
          <a:custGeom>
            <a:avLst/>
            <a:gdLst/>
            <a:ahLst/>
            <a:cxnLst/>
            <a:rect l="l" t="t" r="r" b="b"/>
            <a:pathLst>
              <a:path w="174047" h="139238">
                <a:moveTo>
                  <a:pt x="104428" y="8702"/>
                </a:moveTo>
                <a:lnTo>
                  <a:pt x="139238" y="8702"/>
                </a:lnTo>
                <a:cubicBezTo>
                  <a:pt x="144051" y="8702"/>
                  <a:pt x="147940" y="12591"/>
                  <a:pt x="147940" y="17405"/>
                </a:cubicBezTo>
                <a:cubicBezTo>
                  <a:pt x="147940" y="22218"/>
                  <a:pt x="144051" y="26107"/>
                  <a:pt x="139238" y="26107"/>
                </a:cubicBezTo>
                <a:lnTo>
                  <a:pt x="108344" y="26107"/>
                </a:lnTo>
                <a:cubicBezTo>
                  <a:pt x="106930" y="33123"/>
                  <a:pt x="102117" y="38916"/>
                  <a:pt x="95726" y="41690"/>
                </a:cubicBezTo>
                <a:lnTo>
                  <a:pt x="95726" y="121833"/>
                </a:lnTo>
                <a:lnTo>
                  <a:pt x="139238" y="121833"/>
                </a:lnTo>
                <a:cubicBezTo>
                  <a:pt x="144051" y="121833"/>
                  <a:pt x="147940" y="125722"/>
                  <a:pt x="147940" y="130535"/>
                </a:cubicBezTo>
                <a:cubicBezTo>
                  <a:pt x="147940" y="135349"/>
                  <a:pt x="144051" y="139238"/>
                  <a:pt x="139238" y="139238"/>
                </a:cubicBezTo>
                <a:lnTo>
                  <a:pt x="34809" y="139238"/>
                </a:lnTo>
                <a:cubicBezTo>
                  <a:pt x="29996" y="139238"/>
                  <a:pt x="26107" y="135349"/>
                  <a:pt x="26107" y="130535"/>
                </a:cubicBezTo>
                <a:cubicBezTo>
                  <a:pt x="26107" y="125722"/>
                  <a:pt x="29996" y="121833"/>
                  <a:pt x="34809" y="121833"/>
                </a:cubicBezTo>
                <a:lnTo>
                  <a:pt x="78321" y="121833"/>
                </a:lnTo>
                <a:lnTo>
                  <a:pt x="78321" y="41690"/>
                </a:lnTo>
                <a:cubicBezTo>
                  <a:pt x="71930" y="38889"/>
                  <a:pt x="67117" y="33096"/>
                  <a:pt x="65703" y="26107"/>
                </a:cubicBezTo>
                <a:lnTo>
                  <a:pt x="34809" y="26107"/>
                </a:lnTo>
                <a:cubicBezTo>
                  <a:pt x="29996" y="26107"/>
                  <a:pt x="26107" y="22218"/>
                  <a:pt x="26107" y="17405"/>
                </a:cubicBezTo>
                <a:cubicBezTo>
                  <a:pt x="26107" y="12591"/>
                  <a:pt x="29996" y="8702"/>
                  <a:pt x="34809" y="8702"/>
                </a:cubicBezTo>
                <a:lnTo>
                  <a:pt x="69619" y="8702"/>
                </a:lnTo>
                <a:cubicBezTo>
                  <a:pt x="73589" y="3427"/>
                  <a:pt x="79899" y="0"/>
                  <a:pt x="87024" y="0"/>
                </a:cubicBezTo>
                <a:cubicBezTo>
                  <a:pt x="94149" y="0"/>
                  <a:pt x="100458" y="3427"/>
                  <a:pt x="104428" y="8702"/>
                </a:cubicBezTo>
                <a:close/>
                <a:moveTo>
                  <a:pt x="119549" y="87024"/>
                </a:moveTo>
                <a:lnTo>
                  <a:pt x="158927" y="87024"/>
                </a:lnTo>
                <a:lnTo>
                  <a:pt x="139238" y="53248"/>
                </a:lnTo>
                <a:lnTo>
                  <a:pt x="119549" y="87024"/>
                </a:lnTo>
                <a:close/>
                <a:moveTo>
                  <a:pt x="139238" y="113131"/>
                </a:moveTo>
                <a:cubicBezTo>
                  <a:pt x="122132" y="113131"/>
                  <a:pt x="107909" y="103884"/>
                  <a:pt x="104972" y="91674"/>
                </a:cubicBezTo>
                <a:cubicBezTo>
                  <a:pt x="104265" y="88682"/>
                  <a:pt x="105244" y="85609"/>
                  <a:pt x="106794" y="82944"/>
                </a:cubicBezTo>
                <a:lnTo>
                  <a:pt x="132684" y="38562"/>
                </a:lnTo>
                <a:cubicBezTo>
                  <a:pt x="134043" y="36224"/>
                  <a:pt x="136545" y="34809"/>
                  <a:pt x="139238" y="34809"/>
                </a:cubicBezTo>
                <a:cubicBezTo>
                  <a:pt x="141930" y="34809"/>
                  <a:pt x="144432" y="36251"/>
                  <a:pt x="145792" y="38562"/>
                </a:cubicBezTo>
                <a:lnTo>
                  <a:pt x="171681" y="82944"/>
                </a:lnTo>
                <a:cubicBezTo>
                  <a:pt x="173231" y="85609"/>
                  <a:pt x="174210" y="88682"/>
                  <a:pt x="173503" y="91674"/>
                </a:cubicBezTo>
                <a:cubicBezTo>
                  <a:pt x="170566" y="103857"/>
                  <a:pt x="156343" y="113131"/>
                  <a:pt x="139238" y="113131"/>
                </a:cubicBezTo>
                <a:close/>
                <a:moveTo>
                  <a:pt x="34483" y="53248"/>
                </a:moveTo>
                <a:lnTo>
                  <a:pt x="14794" y="87024"/>
                </a:lnTo>
                <a:lnTo>
                  <a:pt x="54199" y="87024"/>
                </a:lnTo>
                <a:lnTo>
                  <a:pt x="34483" y="53248"/>
                </a:lnTo>
                <a:close/>
                <a:moveTo>
                  <a:pt x="245" y="91674"/>
                </a:moveTo>
                <a:cubicBezTo>
                  <a:pt x="-462" y="88682"/>
                  <a:pt x="517" y="85609"/>
                  <a:pt x="2067" y="82944"/>
                </a:cubicBezTo>
                <a:lnTo>
                  <a:pt x="27956" y="38562"/>
                </a:lnTo>
                <a:cubicBezTo>
                  <a:pt x="29316" y="36224"/>
                  <a:pt x="31818" y="34809"/>
                  <a:pt x="34510" y="34809"/>
                </a:cubicBezTo>
                <a:cubicBezTo>
                  <a:pt x="37203" y="34809"/>
                  <a:pt x="39704" y="36251"/>
                  <a:pt x="41064" y="38562"/>
                </a:cubicBezTo>
                <a:lnTo>
                  <a:pt x="66954" y="82944"/>
                </a:lnTo>
                <a:cubicBezTo>
                  <a:pt x="68504" y="85609"/>
                  <a:pt x="69483" y="88682"/>
                  <a:pt x="68776" y="91674"/>
                </a:cubicBezTo>
                <a:cubicBezTo>
                  <a:pt x="65839" y="103857"/>
                  <a:pt x="51616" y="113131"/>
                  <a:pt x="34510" y="113131"/>
                </a:cubicBezTo>
                <a:cubicBezTo>
                  <a:pt x="17405" y="113131"/>
                  <a:pt x="3182" y="103884"/>
                  <a:pt x="245" y="91674"/>
                </a:cubicBezTo>
                <a:close/>
              </a:path>
            </a:pathLst>
          </a:custGeom>
          <a:solidFill>
            <a:srgbClr val="C5A56A"/>
          </a:solidFill>
          <a:ln/>
        </p:spPr>
      </p:sp>
      <p:sp>
        <p:nvSpPr>
          <p:cNvPr id="64" name="Text 58">
            <a:extLst>
              <a:ext uri="{FF2B5EF4-FFF2-40B4-BE49-F238E27FC236}">
                <a16:creationId xmlns:a16="http://schemas.microsoft.com/office/drawing/2014/main" id="{9CF39542-EB6E-42A0-809B-7AAD525C612E}"/>
              </a:ext>
            </a:extLst>
          </p:cNvPr>
          <p:cNvSpPr/>
          <p:nvPr/>
        </p:nvSpPr>
        <p:spPr>
          <a:xfrm>
            <a:off x="6423833" y="4148769"/>
            <a:ext cx="1798397" cy="241346"/>
          </a:xfrm>
          <a:prstGeom prst="rect">
            <a:avLst/>
          </a:prstGeom>
          <a:noFill/>
          <a:ln/>
        </p:spPr>
        <p:txBody>
          <a:bodyPr wrap="square" lIns="0" tIns="0" rIns="0" bIns="0" rtlCol="0" anchor="ctr"/>
          <a:lstStyle/>
          <a:p>
            <a:pPr>
              <a:lnSpc>
                <a:spcPct val="120000"/>
              </a:lnSpc>
            </a:pPr>
            <a:r>
              <a:rPr lang="en-US" sz="959" b="1" dirty="0">
                <a:solidFill>
                  <a:srgbClr val="F8F9FA"/>
                </a:solidFill>
                <a:latin typeface="Quattrocento Sans" pitchFamily="34" charset="0"/>
                <a:ea typeface="Quattrocento Sans" pitchFamily="34" charset="-122"/>
                <a:cs typeface="Quattrocento Sans" pitchFamily="34" charset="-120"/>
              </a:rPr>
              <a:t>Examination</a:t>
            </a:r>
            <a:endParaRPr lang="en-US" sz="1600" dirty="0"/>
          </a:p>
        </p:txBody>
      </p:sp>
      <p:sp>
        <p:nvSpPr>
          <p:cNvPr id="65" name="Text 59">
            <a:extLst>
              <a:ext uri="{FF2B5EF4-FFF2-40B4-BE49-F238E27FC236}">
                <a16:creationId xmlns:a16="http://schemas.microsoft.com/office/drawing/2014/main" id="{7E85BA08-59F5-4FD0-806C-BB2C64A5258C}"/>
              </a:ext>
            </a:extLst>
          </p:cNvPr>
          <p:cNvSpPr/>
          <p:nvPr/>
        </p:nvSpPr>
        <p:spPr>
          <a:xfrm>
            <a:off x="6137510" y="4412564"/>
            <a:ext cx="5799588" cy="139238"/>
          </a:xfrm>
          <a:prstGeom prst="rect">
            <a:avLst/>
          </a:prstGeom>
          <a:noFill/>
          <a:ln/>
        </p:spPr>
        <p:txBody>
          <a:bodyPr wrap="square" lIns="0" tIns="0" rIns="0" bIns="0" rtlCol="0" anchor="ctr"/>
          <a:lstStyle/>
          <a:p>
            <a:pPr>
              <a:lnSpc>
                <a:spcPct val="110000"/>
              </a:lnSpc>
            </a:pPr>
            <a:r>
              <a:rPr lang="en-US" sz="822" dirty="0">
                <a:solidFill>
                  <a:srgbClr val="F8F9FA">
                    <a:alpha val="90000"/>
                  </a:srgbClr>
                </a:solidFill>
                <a:latin typeface="Quattrocento Sans" pitchFamily="34" charset="0"/>
                <a:ea typeface="Quattrocento Sans" pitchFamily="34" charset="-122"/>
                <a:cs typeface="Quattrocento Sans" pitchFamily="34" charset="-120"/>
              </a:rPr>
              <a:t>High-quality FEBU exams reflecting current European standards</a:t>
            </a:r>
            <a:endParaRPr lang="en-US" sz="1600" dirty="0"/>
          </a:p>
        </p:txBody>
      </p:sp>
    </p:spTree>
    <p:extLst>
      <p:ext uri="{BB962C8B-B14F-4D97-AF65-F5344CB8AC3E}">
        <p14:creationId xmlns:p14="http://schemas.microsoft.com/office/powerpoint/2010/main" val="173416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3">
            <a:extLst>
              <a:ext uri="{FF2B5EF4-FFF2-40B4-BE49-F238E27FC236}">
                <a16:creationId xmlns:a16="http://schemas.microsoft.com/office/drawing/2014/main" id="{A10C1C1E-4AEB-47D1-9A0B-25C27720DF1C}"/>
              </a:ext>
            </a:extLst>
          </p:cNvPr>
          <p:cNvSpPr/>
          <p:nvPr/>
        </p:nvSpPr>
        <p:spPr>
          <a:xfrm>
            <a:off x="6325300" y="875107"/>
            <a:ext cx="5673936" cy="4627718"/>
          </a:xfrm>
          <a:custGeom>
            <a:avLst/>
            <a:gdLst/>
            <a:ahLst/>
            <a:cxnLst/>
            <a:rect l="l" t="t" r="r" b="b"/>
            <a:pathLst>
              <a:path w="5673936" h="2766189">
                <a:moveTo>
                  <a:pt x="32489" y="0"/>
                </a:moveTo>
                <a:lnTo>
                  <a:pt x="5641447" y="0"/>
                </a:lnTo>
                <a:cubicBezTo>
                  <a:pt x="5659390" y="0"/>
                  <a:pt x="5673936" y="14546"/>
                  <a:pt x="5673936" y="32489"/>
                </a:cubicBezTo>
                <a:lnTo>
                  <a:pt x="5673936" y="2696564"/>
                </a:lnTo>
                <a:cubicBezTo>
                  <a:pt x="5673936" y="2734991"/>
                  <a:pt x="5642738" y="2766189"/>
                  <a:pt x="5604311" y="2766189"/>
                </a:cubicBezTo>
                <a:lnTo>
                  <a:pt x="69625" y="2766189"/>
                </a:lnTo>
                <a:cubicBezTo>
                  <a:pt x="31198" y="2766189"/>
                  <a:pt x="0" y="2734991"/>
                  <a:pt x="0" y="2696564"/>
                </a:cubicBezTo>
                <a:lnTo>
                  <a:pt x="0" y="32489"/>
                </a:lnTo>
                <a:cubicBezTo>
                  <a:pt x="0" y="14558"/>
                  <a:pt x="14558" y="0"/>
                  <a:pt x="32489" y="0"/>
                </a:cubicBezTo>
                <a:close/>
              </a:path>
            </a:pathLst>
          </a:custGeom>
          <a:solidFill>
            <a:srgbClr val="FFFFFF"/>
          </a:solidFill>
          <a:ln/>
          <a:effectLst>
            <a:outerShdw blurRad="52214" dist="34809" dir="5400000" algn="bl" rotWithShape="0">
              <a:srgbClr val="000000">
                <a:alpha val="10196"/>
              </a:srgbClr>
            </a:outerShdw>
          </a:effectLst>
        </p:spPr>
      </p:sp>
      <p:sp>
        <p:nvSpPr>
          <p:cNvPr id="16" name="Shape 4">
            <a:extLst>
              <a:ext uri="{FF2B5EF4-FFF2-40B4-BE49-F238E27FC236}">
                <a16:creationId xmlns:a16="http://schemas.microsoft.com/office/drawing/2014/main" id="{2B38557D-B105-4574-8526-1F79A79766BE}"/>
              </a:ext>
            </a:extLst>
          </p:cNvPr>
          <p:cNvSpPr/>
          <p:nvPr/>
        </p:nvSpPr>
        <p:spPr>
          <a:xfrm>
            <a:off x="6325300" y="875108"/>
            <a:ext cx="5673936" cy="53611"/>
          </a:xfrm>
          <a:custGeom>
            <a:avLst/>
            <a:gdLst/>
            <a:ahLst/>
            <a:cxnLst/>
            <a:rect l="l" t="t" r="r" b="b"/>
            <a:pathLst>
              <a:path w="5673936" h="32489">
                <a:moveTo>
                  <a:pt x="32489" y="0"/>
                </a:moveTo>
                <a:lnTo>
                  <a:pt x="5641447" y="0"/>
                </a:lnTo>
                <a:cubicBezTo>
                  <a:pt x="5659390" y="0"/>
                  <a:pt x="5673936" y="14546"/>
                  <a:pt x="5673936" y="32489"/>
                </a:cubicBezTo>
                <a:lnTo>
                  <a:pt x="5673936" y="32489"/>
                </a:lnTo>
                <a:lnTo>
                  <a:pt x="0" y="32489"/>
                </a:lnTo>
                <a:lnTo>
                  <a:pt x="0" y="32489"/>
                </a:lnTo>
                <a:cubicBezTo>
                  <a:pt x="0" y="14558"/>
                  <a:pt x="14558" y="0"/>
                  <a:pt x="32489" y="0"/>
                </a:cubicBezTo>
                <a:close/>
              </a:path>
            </a:pathLst>
          </a:custGeom>
          <a:solidFill>
            <a:srgbClr val="1A3A5C"/>
          </a:solidFill>
          <a:ln/>
        </p:spPr>
      </p:sp>
      <p:sp>
        <p:nvSpPr>
          <p:cNvPr id="9" name="Shape 3">
            <a:extLst>
              <a:ext uri="{FF2B5EF4-FFF2-40B4-BE49-F238E27FC236}">
                <a16:creationId xmlns:a16="http://schemas.microsoft.com/office/drawing/2014/main" id="{190C21A8-5439-485D-BD0D-C3D170CC69E5}"/>
              </a:ext>
            </a:extLst>
          </p:cNvPr>
          <p:cNvSpPr/>
          <p:nvPr/>
        </p:nvSpPr>
        <p:spPr>
          <a:xfrm>
            <a:off x="205619" y="872889"/>
            <a:ext cx="5673936" cy="4612437"/>
          </a:xfrm>
          <a:custGeom>
            <a:avLst/>
            <a:gdLst/>
            <a:ahLst/>
            <a:cxnLst/>
            <a:rect l="l" t="t" r="r" b="b"/>
            <a:pathLst>
              <a:path w="5673936" h="2766189">
                <a:moveTo>
                  <a:pt x="32489" y="0"/>
                </a:moveTo>
                <a:lnTo>
                  <a:pt x="5641447" y="0"/>
                </a:lnTo>
                <a:cubicBezTo>
                  <a:pt x="5659390" y="0"/>
                  <a:pt x="5673936" y="14546"/>
                  <a:pt x="5673936" y="32489"/>
                </a:cubicBezTo>
                <a:lnTo>
                  <a:pt x="5673936" y="2696564"/>
                </a:lnTo>
                <a:cubicBezTo>
                  <a:pt x="5673936" y="2734991"/>
                  <a:pt x="5642738" y="2766189"/>
                  <a:pt x="5604311" y="2766189"/>
                </a:cubicBezTo>
                <a:lnTo>
                  <a:pt x="69625" y="2766189"/>
                </a:lnTo>
                <a:cubicBezTo>
                  <a:pt x="31198" y="2766189"/>
                  <a:pt x="0" y="2734991"/>
                  <a:pt x="0" y="2696564"/>
                </a:cubicBezTo>
                <a:lnTo>
                  <a:pt x="0" y="32489"/>
                </a:lnTo>
                <a:cubicBezTo>
                  <a:pt x="0" y="14558"/>
                  <a:pt x="14558" y="0"/>
                  <a:pt x="32489" y="0"/>
                </a:cubicBezTo>
                <a:close/>
              </a:path>
            </a:pathLst>
          </a:custGeom>
          <a:solidFill>
            <a:srgbClr val="FFFFFF"/>
          </a:solidFill>
          <a:ln/>
          <a:effectLst>
            <a:outerShdw blurRad="52214" dist="34809" dir="5400000" algn="bl" rotWithShape="0">
              <a:srgbClr val="000000">
                <a:alpha val="10196"/>
              </a:srgbClr>
            </a:outerShdw>
          </a:effectLst>
        </p:spPr>
      </p:sp>
      <p:sp>
        <p:nvSpPr>
          <p:cNvPr id="140" name="Rectangle 3"/>
          <p:cNvSpPr/>
          <p:nvPr/>
        </p:nvSpPr>
        <p:spPr>
          <a:xfrm>
            <a:off x="0" y="6125761"/>
            <a:ext cx="12192000" cy="45719"/>
          </a:xfrm>
          <a:prstGeom prst="rect">
            <a:avLst/>
          </a:prstGeom>
          <a:solidFill>
            <a:srgbClr val="B8005C"/>
          </a:solidFill>
          <a:ln>
            <a:solidFill>
              <a:srgbClr val="B8005C"/>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pic>
        <p:nvPicPr>
          <p:cNvPr id="141" name="Picture 4"/>
          <p:cNvPicPr/>
          <p:nvPr/>
        </p:nvPicPr>
        <p:blipFill>
          <a:blip r:embed="rId2"/>
          <a:stretch/>
        </p:blipFill>
        <p:spPr>
          <a:xfrm>
            <a:off x="9048360" y="6277680"/>
            <a:ext cx="1298160" cy="481320"/>
          </a:xfrm>
          <a:prstGeom prst="rect">
            <a:avLst/>
          </a:prstGeom>
          <a:ln w="0">
            <a:noFill/>
          </a:ln>
        </p:spPr>
      </p:pic>
      <p:sp>
        <p:nvSpPr>
          <p:cNvPr id="142" name="Content Placeholder 2"/>
          <p:cNvSpPr/>
          <p:nvPr/>
        </p:nvSpPr>
        <p:spPr>
          <a:xfrm>
            <a:off x="346781" y="917640"/>
            <a:ext cx="5533261" cy="510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720">
              <a:spcBef>
                <a:spcPts val="400"/>
              </a:spcBef>
              <a:buClr>
                <a:srgbClr val="000000"/>
              </a:buClr>
              <a:buFont typeface="Wingdings" charset="2"/>
              <a:buChar char=""/>
            </a:pPr>
            <a:r>
              <a:rPr lang="en-US" sz="2000" spc="-1" dirty="0">
                <a:solidFill>
                  <a:srgbClr val="000000"/>
                </a:solidFill>
                <a:latin typeface="Quattrocento Sans" panose="020B0502050000020003" pitchFamily="34" charset="0"/>
              </a:rPr>
              <a:t>Endorsement by the national associations</a:t>
            </a:r>
          </a:p>
          <a:p>
            <a:pPr marL="343080" indent="-342720">
              <a:spcBef>
                <a:spcPts val="400"/>
              </a:spcBef>
              <a:buClr>
                <a:srgbClr val="000000"/>
              </a:buClr>
              <a:buFont typeface="Wingdings" charset="2"/>
              <a:buChar char=""/>
            </a:pPr>
            <a:endParaRPr lang="ru-RU" sz="2000" spc="-1" dirty="0">
              <a:latin typeface="Arial"/>
            </a:endParaRPr>
          </a:p>
          <a:p>
            <a:pPr marL="343080" indent="-342720">
              <a:spcBef>
                <a:spcPts val="400"/>
              </a:spcBef>
              <a:buClr>
                <a:srgbClr val="000000"/>
              </a:buClr>
              <a:buFont typeface="Wingdings" charset="2"/>
              <a:buChar char=""/>
            </a:pPr>
            <a:r>
              <a:rPr lang="en-US" sz="2000" spc="-1" dirty="0">
                <a:solidFill>
                  <a:srgbClr val="000000"/>
                </a:solidFill>
                <a:latin typeface="Quattrocento Sans" panose="020B0502050000020003" pitchFamily="34" charset="0"/>
              </a:rPr>
              <a:t>Recognized as an important source of clinician guidance for training of urology residents in the member states</a:t>
            </a:r>
          </a:p>
          <a:p>
            <a:pPr marL="343080" indent="-342720">
              <a:spcBef>
                <a:spcPts val="400"/>
              </a:spcBef>
              <a:buClr>
                <a:srgbClr val="000000"/>
              </a:buClr>
              <a:buFont typeface="Wingdings" charset="2"/>
              <a:buChar char=""/>
            </a:pPr>
            <a:endParaRPr lang="ru-RU" sz="2000" spc="-1" dirty="0">
              <a:latin typeface="Arial"/>
            </a:endParaRPr>
          </a:p>
          <a:p>
            <a:pPr marL="343080" indent="-342720">
              <a:spcBef>
                <a:spcPts val="400"/>
              </a:spcBef>
              <a:buClr>
                <a:srgbClr val="000000"/>
              </a:buClr>
              <a:buFont typeface="Wingdings" charset="2"/>
              <a:buChar char=""/>
            </a:pPr>
            <a:r>
              <a:rPr lang="en-US" sz="2000" spc="-1" dirty="0">
                <a:solidFill>
                  <a:srgbClr val="000000"/>
                </a:solidFill>
                <a:latin typeface="Quattrocento Sans" panose="020B0502050000020003" pitchFamily="34" charset="0"/>
              </a:rPr>
              <a:t>Endorsement will imply support or general approval of its content, acknowledging its value and quality</a:t>
            </a:r>
          </a:p>
          <a:p>
            <a:pPr marL="343080" indent="-342720">
              <a:spcBef>
                <a:spcPts val="400"/>
              </a:spcBef>
              <a:buClr>
                <a:srgbClr val="000000"/>
              </a:buClr>
              <a:buFont typeface="Wingdings" charset="2"/>
              <a:buChar char=""/>
            </a:pPr>
            <a:endParaRPr lang="ru-RU" sz="2000" spc="-1" dirty="0">
              <a:latin typeface="Arial"/>
            </a:endParaRPr>
          </a:p>
          <a:p>
            <a:pPr marL="343080" indent="-342720">
              <a:spcBef>
                <a:spcPts val="400"/>
              </a:spcBef>
              <a:buClr>
                <a:srgbClr val="000000"/>
              </a:buClr>
              <a:buFont typeface="Wingdings" charset="2"/>
              <a:buChar char=""/>
            </a:pPr>
            <a:r>
              <a:rPr lang="en-US" sz="2000" spc="-1" dirty="0">
                <a:solidFill>
                  <a:srgbClr val="000000"/>
                </a:solidFill>
                <a:latin typeface="Quattrocento Sans" panose="020B0502050000020003" pitchFamily="34" charset="0"/>
              </a:rPr>
              <a:t>If the national guidelines exist, this document will not, and shouldn’t replace, but support and supplement it</a:t>
            </a:r>
            <a:endParaRPr lang="ru-RU" sz="2000" spc="-1" dirty="0">
              <a:latin typeface="Arial"/>
            </a:endParaRPr>
          </a:p>
          <a:p>
            <a:pPr>
              <a:spcBef>
                <a:spcPts val="479"/>
              </a:spcBef>
            </a:pPr>
            <a:endParaRPr lang="ru-RU" sz="2000" spc="-1" dirty="0">
              <a:latin typeface="Arial"/>
            </a:endParaRPr>
          </a:p>
        </p:txBody>
      </p:sp>
      <p:sp>
        <p:nvSpPr>
          <p:cNvPr id="7" name="Text 1">
            <a:extLst>
              <a:ext uri="{FF2B5EF4-FFF2-40B4-BE49-F238E27FC236}">
                <a16:creationId xmlns:a16="http://schemas.microsoft.com/office/drawing/2014/main" id="{43CA0FE2-64C1-4CF3-9C09-FE576559ADD8}"/>
              </a:ext>
            </a:extLst>
          </p:cNvPr>
          <p:cNvSpPr/>
          <p:nvPr/>
        </p:nvSpPr>
        <p:spPr>
          <a:xfrm>
            <a:off x="346782" y="129237"/>
            <a:ext cx="11652454" cy="348094"/>
          </a:xfrm>
          <a:prstGeom prst="rect">
            <a:avLst/>
          </a:prstGeom>
          <a:noFill/>
          <a:ln/>
        </p:spPr>
        <p:txBody>
          <a:bodyPr wrap="square" lIns="0" tIns="0" rIns="0" bIns="0" rtlCol="0" anchor="ctr"/>
          <a:lstStyle/>
          <a:p>
            <a:pPr>
              <a:lnSpc>
                <a:spcPct val="90000"/>
              </a:lnSpc>
            </a:pPr>
            <a:r>
              <a:rPr lang="en-US" sz="3600" b="1" dirty="0">
                <a:solidFill>
                  <a:srgbClr val="1A3A5C"/>
                </a:solidFill>
                <a:latin typeface="Oranienbaum" pitchFamily="34" charset="0"/>
                <a:ea typeface="Oranienbaum" pitchFamily="34" charset="-122"/>
                <a:cs typeface="Oranienbaum" pitchFamily="34" charset="-120"/>
              </a:rPr>
              <a:t>Endorsement &amp; Next Steps</a:t>
            </a:r>
            <a:endParaRPr lang="en-US" sz="2400" dirty="0"/>
          </a:p>
        </p:txBody>
      </p:sp>
      <p:sp>
        <p:nvSpPr>
          <p:cNvPr id="8" name="Shape 2">
            <a:extLst>
              <a:ext uri="{FF2B5EF4-FFF2-40B4-BE49-F238E27FC236}">
                <a16:creationId xmlns:a16="http://schemas.microsoft.com/office/drawing/2014/main" id="{373A2165-6507-4032-AF15-45ECE6D590DE}"/>
              </a:ext>
            </a:extLst>
          </p:cNvPr>
          <p:cNvSpPr/>
          <p:nvPr/>
        </p:nvSpPr>
        <p:spPr>
          <a:xfrm>
            <a:off x="346782" y="546950"/>
            <a:ext cx="696188" cy="34809"/>
          </a:xfrm>
          <a:custGeom>
            <a:avLst/>
            <a:gdLst/>
            <a:ahLst/>
            <a:cxnLst/>
            <a:rect l="l" t="t" r="r" b="b"/>
            <a:pathLst>
              <a:path w="696188" h="34809">
                <a:moveTo>
                  <a:pt x="0" y="0"/>
                </a:moveTo>
                <a:lnTo>
                  <a:pt x="696188" y="0"/>
                </a:lnTo>
                <a:lnTo>
                  <a:pt x="696188" y="34809"/>
                </a:lnTo>
                <a:lnTo>
                  <a:pt x="0" y="34809"/>
                </a:lnTo>
                <a:lnTo>
                  <a:pt x="0" y="0"/>
                </a:lnTo>
                <a:close/>
              </a:path>
            </a:pathLst>
          </a:custGeom>
          <a:solidFill>
            <a:srgbClr val="C5A56A"/>
          </a:solidFill>
          <a:ln/>
        </p:spPr>
      </p:sp>
      <p:sp>
        <p:nvSpPr>
          <p:cNvPr id="2" name="Content Placeholder 2">
            <a:extLst>
              <a:ext uri="{FF2B5EF4-FFF2-40B4-BE49-F238E27FC236}">
                <a16:creationId xmlns:a16="http://schemas.microsoft.com/office/drawing/2014/main" id="{5731F1C2-1A62-683C-978A-65043E720A05}"/>
              </a:ext>
            </a:extLst>
          </p:cNvPr>
          <p:cNvSpPr txBox="1"/>
          <p:nvPr/>
        </p:nvSpPr>
        <p:spPr>
          <a:xfrm>
            <a:off x="6253183" y="917640"/>
            <a:ext cx="5679121" cy="3980128"/>
          </a:xfrm>
          <a:prstGeom prst="rect">
            <a:avLst/>
          </a:prstGeom>
          <a:noFill/>
          <a:ln w="0">
            <a:noFill/>
          </a:ln>
        </p:spPr>
        <p:txBody>
          <a:bodyPr>
            <a:normAutofit/>
          </a:bodyPr>
          <a:lstStyle/>
          <a:p>
            <a:pPr marL="457560" indent="-457200">
              <a:spcBef>
                <a:spcPts val="641"/>
              </a:spcBef>
              <a:buClr>
                <a:srgbClr val="152443"/>
              </a:buClr>
              <a:buFont typeface="Wingdings" panose="05000000000000000000" pitchFamily="2" charset="2"/>
              <a:buChar char="v"/>
            </a:pPr>
            <a:r>
              <a:rPr lang="en-US" sz="2400" spc="-1" dirty="0">
                <a:latin typeface="Quattrocento Sans" panose="020B0502050000020003" pitchFamily="34" charset="0"/>
              </a:rPr>
              <a:t>EBU ETR Urology is considered for:</a:t>
            </a:r>
            <a:endParaRPr lang="nl-NL" sz="2400" spc="-1" dirty="0">
              <a:latin typeface="Quattrocento Sans" panose="020B0502050000020003" pitchFamily="34" charset="0"/>
            </a:endParaRPr>
          </a:p>
          <a:p>
            <a:pPr marL="800460" lvl="1" indent="-342900">
              <a:spcBef>
                <a:spcPts val="400"/>
              </a:spcBef>
              <a:buClr>
                <a:srgbClr val="152443"/>
              </a:buClr>
              <a:buFont typeface="Quattrocento Sans" panose="020B0502050000020003" pitchFamily="34" charset="0"/>
              <a:buChar char="–"/>
            </a:pPr>
            <a:r>
              <a:rPr lang="en-US" sz="1600" spc="-1" dirty="0">
                <a:latin typeface="Quattrocento Sans" panose="020B0502050000020003" pitchFamily="34" charset="0"/>
              </a:rPr>
              <a:t>UEMS member states (full + associate) only</a:t>
            </a:r>
            <a:endParaRPr lang="nl-NL" sz="1600" spc="-1" dirty="0">
              <a:latin typeface="Quattrocento Sans" panose="020B0502050000020003" pitchFamily="34" charset="0"/>
            </a:endParaRPr>
          </a:p>
          <a:p>
            <a:pPr marL="457560" indent="-457200">
              <a:spcBef>
                <a:spcPts val="641"/>
              </a:spcBef>
              <a:buClr>
                <a:srgbClr val="000000"/>
              </a:buClr>
              <a:buFont typeface="Wingdings" panose="05000000000000000000" pitchFamily="2" charset="2"/>
              <a:buChar char="v"/>
            </a:pPr>
            <a:r>
              <a:rPr lang="en-US" sz="2400" spc="-1" dirty="0">
                <a:latin typeface="Quattrocento Sans" panose="020B0502050000020003" pitchFamily="34" charset="0"/>
              </a:rPr>
              <a:t>Who should do it:</a:t>
            </a:r>
            <a:endParaRPr lang="nl-NL" sz="2400" spc="-1" dirty="0">
              <a:latin typeface="Quattrocento Sans" panose="020B0502050000020003" pitchFamily="34" charset="0"/>
            </a:endParaRPr>
          </a:p>
          <a:p>
            <a:pPr marL="914760" lvl="1" indent="-457200">
              <a:spcBef>
                <a:spcPts val="561"/>
              </a:spcBef>
              <a:buClr>
                <a:srgbClr val="000000"/>
              </a:buClr>
              <a:buFont typeface="Quattrocento Sans" panose="020B0502050000020003" pitchFamily="34" charset="0"/>
              <a:buChar char="–"/>
            </a:pPr>
            <a:r>
              <a:rPr lang="en-US" sz="2000" spc="-1" dirty="0">
                <a:latin typeface="Quattrocento Sans" panose="020B0502050000020003" pitchFamily="34" charset="0"/>
              </a:rPr>
              <a:t>EBU: </a:t>
            </a:r>
            <a:r>
              <a:rPr lang="en-US" sz="1600" spc="-1" dirty="0">
                <a:latin typeface="Quattrocento Sans" panose="020B0502050000020003" pitchFamily="34" charset="0"/>
              </a:rPr>
              <a:t>29 member countries, full and associated UEMS members only</a:t>
            </a:r>
            <a:endParaRPr lang="nl-NL" sz="1600" spc="-1" dirty="0">
              <a:latin typeface="Quattrocento Sans" panose="020B0502050000020003" pitchFamily="34" charset="0"/>
            </a:endParaRPr>
          </a:p>
          <a:p>
            <a:pPr marL="914760" lvl="1" indent="-457200">
              <a:spcBef>
                <a:spcPts val="561"/>
              </a:spcBef>
              <a:buClr>
                <a:srgbClr val="000000"/>
              </a:buClr>
              <a:buFont typeface="Quattrocento Sans" panose="020B0502050000020003" pitchFamily="34" charset="0"/>
              <a:buChar char="–"/>
            </a:pPr>
            <a:r>
              <a:rPr lang="en-US" sz="2000" spc="-1" dirty="0">
                <a:latin typeface="Quattrocento Sans" panose="020B0502050000020003" pitchFamily="34" charset="0"/>
              </a:rPr>
              <a:t>UEMS: </a:t>
            </a:r>
            <a:r>
              <a:rPr lang="en-US" sz="1600" spc="-1" dirty="0">
                <a:latin typeface="Quattrocento Sans" panose="020B0502050000020003" pitchFamily="34" charset="0"/>
              </a:rPr>
              <a:t>37 member states (full + associate), 43 Specialist Sections (including urology) </a:t>
            </a:r>
            <a:endParaRPr lang="nl-NL" sz="1600" spc="-1" dirty="0">
              <a:latin typeface="Quattrocento Sans" panose="020B0502050000020003" pitchFamily="34" charset="0"/>
            </a:endParaRPr>
          </a:p>
          <a:p>
            <a:pPr marL="457560" indent="-457200">
              <a:spcBef>
                <a:spcPts val="641"/>
              </a:spcBef>
              <a:buClr>
                <a:srgbClr val="152443"/>
              </a:buClr>
              <a:buFont typeface="Wingdings" panose="05000000000000000000" pitchFamily="2" charset="2"/>
              <a:buChar char="v"/>
            </a:pPr>
            <a:r>
              <a:rPr lang="en-US" sz="2400" spc="-1" dirty="0">
                <a:latin typeface="Quattrocento Sans" panose="020B0502050000020003" pitchFamily="34" charset="0"/>
              </a:rPr>
              <a:t>How to do it</a:t>
            </a:r>
            <a:endParaRPr lang="nl-NL" sz="2400" spc="-1" dirty="0">
              <a:latin typeface="Quattrocento Sans" panose="020B0502050000020003" pitchFamily="34" charset="0"/>
            </a:endParaRPr>
          </a:p>
          <a:p>
            <a:pPr marL="800460" lvl="1" indent="-342900">
              <a:spcBef>
                <a:spcPts val="400"/>
              </a:spcBef>
              <a:buClr>
                <a:srgbClr val="152443"/>
              </a:buClr>
              <a:buFont typeface="Quattrocento Sans" panose="020B0502050000020003" pitchFamily="34" charset="0"/>
              <a:buChar char="–"/>
            </a:pPr>
            <a:r>
              <a:rPr lang="en-US" sz="1600" spc="-1" dirty="0">
                <a:latin typeface="Quattrocento Sans" panose="020B0502050000020003" pitchFamily="34" charset="0"/>
              </a:rPr>
              <a:t>Role of national associations</a:t>
            </a:r>
          </a:p>
          <a:p>
            <a:pPr marL="800460" lvl="1" indent="-342900">
              <a:spcBef>
                <a:spcPts val="400"/>
              </a:spcBef>
              <a:buClr>
                <a:srgbClr val="152443"/>
              </a:buClr>
              <a:buFont typeface="Quattrocento Sans" panose="020B0502050000020003" pitchFamily="34" charset="0"/>
              <a:buChar char="–"/>
            </a:pPr>
            <a:r>
              <a:rPr lang="en-US" sz="1600" spc="-1" dirty="0">
                <a:latin typeface="Quattrocento Sans" panose="020B0502050000020003" pitchFamily="34" charset="0"/>
              </a:rPr>
              <a:t>EAU and its sections</a:t>
            </a:r>
          </a:p>
          <a:p>
            <a:pPr marL="800460" lvl="1" indent="-342900">
              <a:spcBef>
                <a:spcPts val="400"/>
              </a:spcBef>
              <a:buClr>
                <a:srgbClr val="152443"/>
              </a:buClr>
              <a:buFont typeface="Quattrocento Sans" panose="020B0502050000020003" pitchFamily="34" charset="0"/>
              <a:buChar char="–"/>
            </a:pPr>
            <a:r>
              <a:rPr lang="en-US" sz="1600" spc="-1" dirty="0">
                <a:latin typeface="Quattrocento Sans" panose="020B0502050000020003" pitchFamily="34" charset="0"/>
              </a:rPr>
              <a:t>UEMS</a:t>
            </a:r>
            <a:endParaRPr lang="nl-NL" sz="1600" spc="-1" dirty="0">
              <a:latin typeface="Quattrocento Sans" panose="020B0502050000020003" pitchFamily="34" charset="0"/>
            </a:endParaRPr>
          </a:p>
          <a:p>
            <a:pPr marL="457200">
              <a:spcBef>
                <a:spcPts val="400"/>
              </a:spcBef>
              <a:tabLst>
                <a:tab pos="0" algn="l"/>
              </a:tabLst>
            </a:pPr>
            <a:endParaRPr lang="nl-NL" sz="1600" spc="-1" dirty="0">
              <a:latin typeface="Calibri"/>
            </a:endParaRPr>
          </a:p>
        </p:txBody>
      </p:sp>
      <p:sp>
        <p:nvSpPr>
          <p:cNvPr id="10" name="Shape 4">
            <a:extLst>
              <a:ext uri="{FF2B5EF4-FFF2-40B4-BE49-F238E27FC236}">
                <a16:creationId xmlns:a16="http://schemas.microsoft.com/office/drawing/2014/main" id="{8CCF5E5C-1692-47B5-85D5-5236090A3B16}"/>
              </a:ext>
            </a:extLst>
          </p:cNvPr>
          <p:cNvSpPr/>
          <p:nvPr/>
        </p:nvSpPr>
        <p:spPr>
          <a:xfrm>
            <a:off x="196745" y="859469"/>
            <a:ext cx="5673936" cy="47241"/>
          </a:xfrm>
          <a:custGeom>
            <a:avLst/>
            <a:gdLst/>
            <a:ahLst/>
            <a:cxnLst/>
            <a:rect l="l" t="t" r="r" b="b"/>
            <a:pathLst>
              <a:path w="5673936" h="32489">
                <a:moveTo>
                  <a:pt x="32489" y="0"/>
                </a:moveTo>
                <a:lnTo>
                  <a:pt x="5641447" y="0"/>
                </a:lnTo>
                <a:cubicBezTo>
                  <a:pt x="5659390" y="0"/>
                  <a:pt x="5673936" y="14546"/>
                  <a:pt x="5673936" y="32489"/>
                </a:cubicBezTo>
                <a:lnTo>
                  <a:pt x="5673936" y="32489"/>
                </a:lnTo>
                <a:lnTo>
                  <a:pt x="0" y="32489"/>
                </a:lnTo>
                <a:lnTo>
                  <a:pt x="0" y="32489"/>
                </a:lnTo>
                <a:cubicBezTo>
                  <a:pt x="0" y="14558"/>
                  <a:pt x="14558" y="0"/>
                  <a:pt x="32489" y="0"/>
                </a:cubicBezTo>
                <a:close/>
              </a:path>
            </a:pathLst>
          </a:custGeom>
          <a:solidFill>
            <a:srgbClr val="1A3A5C"/>
          </a:solid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ontent Placeholder 2"/>
          <p:cNvSpPr txBox="1"/>
          <p:nvPr/>
        </p:nvSpPr>
        <p:spPr>
          <a:xfrm>
            <a:off x="284085" y="1195920"/>
            <a:ext cx="11798424" cy="4824000"/>
          </a:xfrm>
          <a:prstGeom prst="rect">
            <a:avLst/>
          </a:prstGeom>
          <a:noFill/>
          <a:ln w="0">
            <a:noFill/>
          </a:ln>
        </p:spPr>
        <p:txBody>
          <a:bodyPr>
            <a:noAutofit/>
          </a:bodyPr>
          <a:lstStyle/>
          <a:p>
            <a:pPr marL="343260" indent="-342900">
              <a:spcBef>
                <a:spcPts val="641"/>
              </a:spcBef>
              <a:buClr>
                <a:srgbClr val="152443"/>
              </a:buClr>
              <a:buFont typeface="Wingdings" panose="05000000000000000000" pitchFamily="2" charset="2"/>
              <a:buChar char="v"/>
            </a:pPr>
            <a:r>
              <a:rPr lang="en-US" sz="2400" dirty="0">
                <a:latin typeface="Quattrocento Sans" panose="020B0502050000020003" pitchFamily="34" charset="0"/>
                <a:cs typeface="Calibri" panose="020F0502020204030204" pitchFamily="34" charset="0"/>
              </a:rPr>
              <a:t>Ask the EBU member national associations to endorse it</a:t>
            </a:r>
          </a:p>
          <a:p>
            <a:pPr marL="343260" indent="-342900">
              <a:spcBef>
                <a:spcPts val="641"/>
              </a:spcBef>
              <a:buClr>
                <a:srgbClr val="152443"/>
              </a:buClr>
              <a:buFont typeface="Wingdings" panose="05000000000000000000" pitchFamily="2" charset="2"/>
              <a:buChar char="v"/>
            </a:pPr>
            <a:r>
              <a:rPr lang="en-US" sz="2400" spc="-1" dirty="0">
                <a:latin typeface="Quattrocento Sans" panose="020B0502050000020003" pitchFamily="34" charset="0"/>
                <a:cs typeface="Calibri" panose="020F0502020204030204" pitchFamily="34" charset="0"/>
              </a:rPr>
              <a:t>EAU support for promotion within member associations</a:t>
            </a:r>
          </a:p>
          <a:p>
            <a:pPr marL="343260" indent="-342900">
              <a:spcBef>
                <a:spcPts val="641"/>
              </a:spcBef>
              <a:buClr>
                <a:srgbClr val="152443"/>
              </a:buClr>
              <a:buFont typeface="Wingdings" panose="05000000000000000000" pitchFamily="2" charset="2"/>
              <a:buChar char="v"/>
            </a:pPr>
            <a:r>
              <a:rPr lang="en-US" sz="2400" spc="-1" dirty="0">
                <a:latin typeface="Quattrocento Sans" panose="020B0502050000020003" pitchFamily="34" charset="0"/>
                <a:cs typeface="Calibri" panose="020F0502020204030204" pitchFamily="34" charset="0"/>
              </a:rPr>
              <a:t>Ask UEMS to promote it through the medical societies of member states</a:t>
            </a:r>
          </a:p>
          <a:p>
            <a:pPr marL="343260" indent="-342900">
              <a:spcBef>
                <a:spcPts val="641"/>
              </a:spcBef>
              <a:buClr>
                <a:srgbClr val="152443"/>
              </a:buClr>
              <a:buFont typeface="Wingdings" panose="05000000000000000000" pitchFamily="2" charset="2"/>
              <a:buChar char="v"/>
            </a:pPr>
            <a:r>
              <a:rPr lang="en-US" sz="2400" spc="-1" dirty="0">
                <a:latin typeface="Quattrocento Sans" panose="020B0502050000020003" pitchFamily="34" charset="0"/>
                <a:cs typeface="Calibri" panose="020F0502020204030204" pitchFamily="34" charset="0"/>
              </a:rPr>
              <a:t>National associations should decide:</a:t>
            </a:r>
            <a:endParaRPr lang="nl-NL" sz="2400" spc="-1" dirty="0">
              <a:latin typeface="Quattrocento Sans" panose="020B0502050000020003" pitchFamily="34" charset="0"/>
              <a:cs typeface="Calibri" panose="020F0502020204030204" pitchFamily="34" charset="0"/>
            </a:endParaRPr>
          </a:p>
          <a:p>
            <a:pPr marL="800460" lvl="1" indent="-342900">
              <a:spcBef>
                <a:spcPts val="561"/>
              </a:spcBef>
              <a:buClr>
                <a:srgbClr val="152443"/>
              </a:buClr>
              <a:buFont typeface="Quattrocento Sans" panose="020B0502050000020003" pitchFamily="34" charset="0"/>
              <a:buChar char="–"/>
            </a:pPr>
            <a:r>
              <a:rPr lang="en-US" sz="2400" spc="-1" dirty="0">
                <a:latin typeface="Quattrocento Sans" panose="020B0502050000020003" pitchFamily="34" charset="0"/>
                <a:cs typeface="Calibri" panose="020F0502020204030204" pitchFamily="34" charset="0"/>
              </a:rPr>
              <a:t>Translation</a:t>
            </a:r>
            <a:endParaRPr lang="nl-NL" sz="2400" spc="-1" dirty="0">
              <a:latin typeface="Quattrocento Sans" panose="020B0502050000020003" pitchFamily="34" charset="0"/>
              <a:cs typeface="Calibri" panose="020F0502020204030204" pitchFamily="34" charset="0"/>
            </a:endParaRPr>
          </a:p>
          <a:p>
            <a:pPr marL="800460" lvl="1" indent="-342900">
              <a:spcBef>
                <a:spcPts val="561"/>
              </a:spcBef>
              <a:buClr>
                <a:srgbClr val="152443"/>
              </a:buClr>
              <a:buFont typeface="Quattrocento Sans" panose="020B0502050000020003" pitchFamily="34" charset="0"/>
              <a:buChar char="–"/>
            </a:pPr>
            <a:r>
              <a:rPr lang="en-US" sz="2400" spc="-1" dirty="0">
                <a:latin typeface="Quattrocento Sans" panose="020B0502050000020003" pitchFamily="34" charset="0"/>
                <a:cs typeface="Calibri" panose="020F0502020204030204" pitchFamily="34" charset="0"/>
              </a:rPr>
              <a:t>Adaptation</a:t>
            </a:r>
            <a:endParaRPr lang="nl-NL" sz="2400" spc="-1" dirty="0">
              <a:latin typeface="Quattrocento Sans" panose="020B0502050000020003" pitchFamily="34" charset="0"/>
              <a:cs typeface="Calibri" panose="020F0502020204030204" pitchFamily="34" charset="0"/>
            </a:endParaRPr>
          </a:p>
          <a:p>
            <a:pPr marL="800460" lvl="1" indent="-342900">
              <a:spcBef>
                <a:spcPts val="561"/>
              </a:spcBef>
              <a:buClr>
                <a:srgbClr val="152443"/>
              </a:buClr>
              <a:buFont typeface="Quattrocento Sans" panose="020B0502050000020003" pitchFamily="34" charset="0"/>
              <a:buChar char="–"/>
            </a:pPr>
            <a:r>
              <a:rPr lang="en-US" sz="2400" spc="-1" dirty="0">
                <a:latin typeface="Quattrocento Sans" panose="020B0502050000020003" pitchFamily="34" charset="0"/>
                <a:cs typeface="Calibri" panose="020F0502020204030204" pitchFamily="34" charset="0"/>
              </a:rPr>
              <a:t>Implementation</a:t>
            </a:r>
            <a:endParaRPr lang="nl-NL" sz="2400" spc="-1" dirty="0">
              <a:latin typeface="Quattrocento Sans" panose="020B0502050000020003" pitchFamily="34" charset="0"/>
              <a:cs typeface="Calibri" panose="020F0502020204030204" pitchFamily="34" charset="0"/>
            </a:endParaRPr>
          </a:p>
          <a:p>
            <a:pPr marL="457200" indent="-457200">
              <a:buFont typeface="Wingdings" panose="05000000000000000000" pitchFamily="2" charset="2"/>
              <a:buChar char="v"/>
            </a:pPr>
            <a:r>
              <a:rPr lang="en-US" sz="2400" dirty="0">
                <a:latin typeface="Quattrocento Sans" panose="020B0502050000020003" pitchFamily="34" charset="0"/>
                <a:cs typeface="Calibri" panose="020F0502020204030204" pitchFamily="34" charset="0"/>
              </a:rPr>
              <a:t>EBU will not try to contact the national authorities to incorporate it in the national program</a:t>
            </a:r>
          </a:p>
          <a:p>
            <a:pPr marL="342900" indent="-342900">
              <a:buFont typeface="Wingdings" panose="05000000000000000000" pitchFamily="2" charset="2"/>
              <a:buChar char="v"/>
            </a:pPr>
            <a:endParaRPr lang="nl-NL" sz="2400" spc="-1" dirty="0">
              <a:solidFill>
                <a:srgbClr val="000000"/>
              </a:solidFill>
              <a:latin typeface="Quattrocento Sans" panose="020B0502050000020003" pitchFamily="34" charset="0"/>
              <a:cs typeface="Calibri" panose="020F0502020204030204" pitchFamily="34" charset="0"/>
            </a:endParaRPr>
          </a:p>
          <a:p>
            <a:pPr marL="342900" indent="-342900">
              <a:spcBef>
                <a:spcPts val="641"/>
              </a:spcBef>
              <a:buFont typeface="Wingdings" panose="05000000000000000000" pitchFamily="2" charset="2"/>
              <a:buChar char="v"/>
            </a:pPr>
            <a:endParaRPr lang="nl-NL" sz="2400" spc="-1" dirty="0">
              <a:solidFill>
                <a:srgbClr val="000000"/>
              </a:solidFill>
              <a:latin typeface="Quattrocento Sans" panose="020B0502050000020003" pitchFamily="34" charset="0"/>
              <a:cs typeface="Calibri" panose="020F0502020204030204" pitchFamily="34" charset="0"/>
            </a:endParaRPr>
          </a:p>
        </p:txBody>
      </p:sp>
      <p:sp>
        <p:nvSpPr>
          <p:cNvPr id="151" name="Rectangle 1"/>
          <p:cNvSpPr/>
          <p:nvPr/>
        </p:nvSpPr>
        <p:spPr>
          <a:xfrm>
            <a:off x="0" y="6126119"/>
            <a:ext cx="12192000" cy="45719"/>
          </a:xfrm>
          <a:prstGeom prst="rect">
            <a:avLst/>
          </a:prstGeom>
          <a:solidFill>
            <a:srgbClr val="B8005C"/>
          </a:solidFill>
          <a:ln>
            <a:solidFill>
              <a:srgbClr val="B8005C"/>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pic>
        <p:nvPicPr>
          <p:cNvPr id="152" name="Picture 4"/>
          <p:cNvPicPr/>
          <p:nvPr/>
        </p:nvPicPr>
        <p:blipFill>
          <a:blip r:embed="rId2"/>
          <a:stretch/>
        </p:blipFill>
        <p:spPr>
          <a:xfrm>
            <a:off x="9048360" y="6277680"/>
            <a:ext cx="1298160" cy="481320"/>
          </a:xfrm>
          <a:prstGeom prst="rect">
            <a:avLst/>
          </a:prstGeom>
          <a:ln w="0">
            <a:noFill/>
          </a:ln>
        </p:spPr>
      </p:pic>
      <p:sp>
        <p:nvSpPr>
          <p:cNvPr id="6" name="Text 1">
            <a:extLst>
              <a:ext uri="{FF2B5EF4-FFF2-40B4-BE49-F238E27FC236}">
                <a16:creationId xmlns:a16="http://schemas.microsoft.com/office/drawing/2014/main" id="{C4CC1DCC-B5B0-4C24-B368-BD9D799AFB0C}"/>
              </a:ext>
            </a:extLst>
          </p:cNvPr>
          <p:cNvSpPr/>
          <p:nvPr/>
        </p:nvSpPr>
        <p:spPr>
          <a:xfrm>
            <a:off x="346782" y="129237"/>
            <a:ext cx="11652454" cy="348094"/>
          </a:xfrm>
          <a:prstGeom prst="rect">
            <a:avLst/>
          </a:prstGeom>
          <a:noFill/>
          <a:ln/>
        </p:spPr>
        <p:txBody>
          <a:bodyPr wrap="square" lIns="0" tIns="0" rIns="0" bIns="0" rtlCol="0" anchor="ctr"/>
          <a:lstStyle/>
          <a:p>
            <a:pPr>
              <a:lnSpc>
                <a:spcPct val="90000"/>
              </a:lnSpc>
            </a:pPr>
            <a:r>
              <a:rPr lang="en-US" sz="3600" b="1" dirty="0">
                <a:solidFill>
                  <a:srgbClr val="1A3A5C"/>
                </a:solidFill>
                <a:latin typeface="Oranienbaum" pitchFamily="34" charset="0"/>
                <a:ea typeface="Oranienbaum" pitchFamily="34" charset="-122"/>
                <a:cs typeface="Oranienbaum" pitchFamily="34" charset="-120"/>
              </a:rPr>
              <a:t>Endorsement &amp; Next Steps</a:t>
            </a:r>
            <a:endParaRPr lang="en-US" sz="2400" dirty="0"/>
          </a:p>
        </p:txBody>
      </p:sp>
      <p:sp>
        <p:nvSpPr>
          <p:cNvPr id="7" name="Shape 2">
            <a:extLst>
              <a:ext uri="{FF2B5EF4-FFF2-40B4-BE49-F238E27FC236}">
                <a16:creationId xmlns:a16="http://schemas.microsoft.com/office/drawing/2014/main" id="{F41B8A2E-0A85-4A2D-BF79-03E37DDD4072}"/>
              </a:ext>
            </a:extLst>
          </p:cNvPr>
          <p:cNvSpPr/>
          <p:nvPr/>
        </p:nvSpPr>
        <p:spPr>
          <a:xfrm>
            <a:off x="346782" y="546950"/>
            <a:ext cx="696188" cy="34809"/>
          </a:xfrm>
          <a:custGeom>
            <a:avLst/>
            <a:gdLst/>
            <a:ahLst/>
            <a:cxnLst/>
            <a:rect l="l" t="t" r="r" b="b"/>
            <a:pathLst>
              <a:path w="696188" h="34809">
                <a:moveTo>
                  <a:pt x="0" y="0"/>
                </a:moveTo>
                <a:lnTo>
                  <a:pt x="696188" y="0"/>
                </a:lnTo>
                <a:lnTo>
                  <a:pt x="696188" y="34809"/>
                </a:lnTo>
                <a:lnTo>
                  <a:pt x="0" y="34809"/>
                </a:lnTo>
                <a:lnTo>
                  <a:pt x="0" y="0"/>
                </a:lnTo>
                <a:close/>
              </a:path>
            </a:pathLst>
          </a:custGeom>
          <a:solidFill>
            <a:srgbClr val="C5A56A"/>
          </a:solid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ubtitle 4"/>
          <p:cNvSpPr txBox="1"/>
          <p:nvPr/>
        </p:nvSpPr>
        <p:spPr>
          <a:xfrm>
            <a:off x="2895600" y="3886200"/>
            <a:ext cx="6400440" cy="1752120"/>
          </a:xfrm>
          <a:prstGeom prst="rect">
            <a:avLst/>
          </a:prstGeom>
          <a:noFill/>
          <a:ln w="0">
            <a:noFill/>
          </a:ln>
        </p:spPr>
        <p:txBody>
          <a:bodyPr>
            <a:noAutofit/>
          </a:bodyPr>
          <a:lstStyle/>
          <a:p>
            <a:pPr algn="ctr"/>
            <a:endParaRPr lang="ru-RU" sz="3200" spc="-1">
              <a:latin typeface="Arial"/>
            </a:endParaRPr>
          </a:p>
        </p:txBody>
      </p:sp>
      <p:sp>
        <p:nvSpPr>
          <p:cNvPr id="168" name="Rectangle 1"/>
          <p:cNvSpPr/>
          <p:nvPr/>
        </p:nvSpPr>
        <p:spPr>
          <a:xfrm flipV="1">
            <a:off x="0" y="6080042"/>
            <a:ext cx="12192000" cy="45719"/>
          </a:xfrm>
          <a:prstGeom prst="rect">
            <a:avLst/>
          </a:prstGeom>
          <a:solidFill>
            <a:srgbClr val="B8005C"/>
          </a:solidFill>
          <a:ln>
            <a:solidFill>
              <a:srgbClr val="B8005C"/>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pic>
        <p:nvPicPr>
          <p:cNvPr id="169" name="Picture 2"/>
          <p:cNvPicPr/>
          <p:nvPr/>
        </p:nvPicPr>
        <p:blipFill>
          <a:blip r:embed="rId2"/>
          <a:stretch/>
        </p:blipFill>
        <p:spPr>
          <a:xfrm>
            <a:off x="9048360" y="6277680"/>
            <a:ext cx="1298160" cy="481320"/>
          </a:xfrm>
          <a:prstGeom prst="rect">
            <a:avLst/>
          </a:prstGeom>
          <a:ln w="0">
            <a:noFill/>
          </a:ln>
        </p:spPr>
      </p:pic>
      <p:sp>
        <p:nvSpPr>
          <p:cNvPr id="2" name="Shape 3">
            <a:extLst>
              <a:ext uri="{FF2B5EF4-FFF2-40B4-BE49-F238E27FC236}">
                <a16:creationId xmlns:a16="http://schemas.microsoft.com/office/drawing/2014/main" id="{5EC76CA9-AC10-014A-74BC-55E3ECABFC70}"/>
              </a:ext>
            </a:extLst>
          </p:cNvPr>
          <p:cNvSpPr/>
          <p:nvPr/>
        </p:nvSpPr>
        <p:spPr>
          <a:xfrm>
            <a:off x="2163848" y="1155663"/>
            <a:ext cx="7864304" cy="3180229"/>
          </a:xfrm>
          <a:custGeom>
            <a:avLst/>
            <a:gdLst/>
            <a:ahLst/>
            <a:cxnLst/>
            <a:rect l="l" t="t" r="r" b="b"/>
            <a:pathLst>
              <a:path w="5618480" h="2114550">
                <a:moveTo>
                  <a:pt x="35560" y="0"/>
                </a:moveTo>
                <a:lnTo>
                  <a:pt x="5542272" y="0"/>
                </a:lnTo>
                <a:cubicBezTo>
                  <a:pt x="5584360" y="0"/>
                  <a:pt x="5618480" y="34120"/>
                  <a:pt x="5618480" y="76208"/>
                </a:cubicBezTo>
                <a:lnTo>
                  <a:pt x="5618480" y="2038342"/>
                </a:lnTo>
                <a:cubicBezTo>
                  <a:pt x="5618480" y="2080430"/>
                  <a:pt x="5584360" y="2114550"/>
                  <a:pt x="5542272" y="2114550"/>
                </a:cubicBezTo>
                <a:lnTo>
                  <a:pt x="35560" y="2114550"/>
                </a:lnTo>
                <a:cubicBezTo>
                  <a:pt x="15921" y="2114550"/>
                  <a:pt x="0" y="2098629"/>
                  <a:pt x="0" y="207899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txBody>
          <a:bodyPr/>
          <a:lstStyle/>
          <a:p>
            <a:endParaRPr lang="en-US" dirty="0"/>
          </a:p>
        </p:txBody>
      </p:sp>
      <p:sp>
        <p:nvSpPr>
          <p:cNvPr id="3" name="Shape 4">
            <a:extLst>
              <a:ext uri="{FF2B5EF4-FFF2-40B4-BE49-F238E27FC236}">
                <a16:creationId xmlns:a16="http://schemas.microsoft.com/office/drawing/2014/main" id="{DEACEB95-C6F2-098F-E9E2-FAA920EE261A}"/>
              </a:ext>
            </a:extLst>
          </p:cNvPr>
          <p:cNvSpPr/>
          <p:nvPr/>
        </p:nvSpPr>
        <p:spPr>
          <a:xfrm>
            <a:off x="2163848" y="1155663"/>
            <a:ext cx="49774" cy="3180229"/>
          </a:xfrm>
          <a:custGeom>
            <a:avLst/>
            <a:gdLst/>
            <a:ahLst/>
            <a:cxnLst/>
            <a:rect l="l" t="t" r="r" b="b"/>
            <a:pathLst>
              <a:path w="35560" h="2114550">
                <a:moveTo>
                  <a:pt x="35560" y="0"/>
                </a:moveTo>
                <a:lnTo>
                  <a:pt x="35560" y="0"/>
                </a:lnTo>
                <a:lnTo>
                  <a:pt x="35560" y="2114550"/>
                </a:lnTo>
                <a:lnTo>
                  <a:pt x="35560" y="2114550"/>
                </a:lnTo>
                <a:cubicBezTo>
                  <a:pt x="15921" y="2114550"/>
                  <a:pt x="0" y="2098629"/>
                  <a:pt x="0" y="2078990"/>
                </a:cubicBezTo>
                <a:lnTo>
                  <a:pt x="0" y="35560"/>
                </a:lnTo>
                <a:cubicBezTo>
                  <a:pt x="0" y="15934"/>
                  <a:pt x="15934" y="0"/>
                  <a:pt x="35560" y="0"/>
                </a:cubicBezTo>
                <a:close/>
              </a:path>
            </a:pathLst>
          </a:custGeom>
          <a:solidFill>
            <a:srgbClr val="1A3A5C"/>
          </a:solidFill>
          <a:ln/>
        </p:spPr>
      </p:sp>
      <p:sp>
        <p:nvSpPr>
          <p:cNvPr id="4" name="Shape 9">
            <a:extLst>
              <a:ext uri="{FF2B5EF4-FFF2-40B4-BE49-F238E27FC236}">
                <a16:creationId xmlns:a16="http://schemas.microsoft.com/office/drawing/2014/main" id="{8BF99DC9-8D15-8199-9142-FD8897C1BF91}"/>
              </a:ext>
            </a:extLst>
          </p:cNvPr>
          <p:cNvSpPr/>
          <p:nvPr/>
        </p:nvSpPr>
        <p:spPr>
          <a:xfrm>
            <a:off x="2414496" y="1721508"/>
            <a:ext cx="7412782" cy="802220"/>
          </a:xfrm>
          <a:custGeom>
            <a:avLst/>
            <a:gdLst/>
            <a:ahLst/>
            <a:cxnLst/>
            <a:rect l="l" t="t" r="r" b="b"/>
            <a:pathLst>
              <a:path w="5295900" h="533400">
                <a:moveTo>
                  <a:pt x="38101" y="0"/>
                </a:moveTo>
                <a:lnTo>
                  <a:pt x="5257799" y="0"/>
                </a:lnTo>
                <a:cubicBezTo>
                  <a:pt x="5278842" y="0"/>
                  <a:pt x="5295900" y="17058"/>
                  <a:pt x="5295900" y="38101"/>
                </a:cubicBezTo>
                <a:lnTo>
                  <a:pt x="5295900" y="495299"/>
                </a:lnTo>
                <a:cubicBezTo>
                  <a:pt x="5295900" y="516342"/>
                  <a:pt x="5278842" y="533400"/>
                  <a:pt x="5257799" y="533400"/>
                </a:cubicBezTo>
                <a:lnTo>
                  <a:pt x="38101" y="533400"/>
                </a:lnTo>
                <a:cubicBezTo>
                  <a:pt x="17058" y="533400"/>
                  <a:pt x="0" y="516342"/>
                  <a:pt x="0" y="495299"/>
                </a:cubicBezTo>
                <a:lnTo>
                  <a:pt x="0" y="38101"/>
                </a:lnTo>
                <a:cubicBezTo>
                  <a:pt x="0" y="17072"/>
                  <a:pt x="17072" y="0"/>
                  <a:pt x="38101" y="0"/>
                </a:cubicBezTo>
                <a:close/>
              </a:path>
            </a:pathLst>
          </a:custGeom>
          <a:solidFill>
            <a:srgbClr val="1A3A5C">
              <a:alpha val="5098"/>
            </a:srgbClr>
          </a:solidFill>
          <a:ln/>
        </p:spPr>
        <p:txBody>
          <a:bodyPr/>
          <a:lstStyle/>
          <a:p>
            <a:pPr algn="ctr"/>
            <a:r>
              <a:rPr lang="en-US" sz="3600" dirty="0">
                <a:solidFill>
                  <a:schemeClr val="tx2">
                    <a:lumMod val="75000"/>
                  </a:schemeClr>
                </a:solidFill>
                <a:latin typeface="Oranienbaum" panose="02000506080000020003" pitchFamily="2" charset="0"/>
              </a:rPr>
              <a:t>Subspecialty certification</a:t>
            </a:r>
            <a:endParaRPr lang="ka-GE" sz="3600" dirty="0">
              <a:solidFill>
                <a:schemeClr val="tx2">
                  <a:lumMod val="75000"/>
                </a:schemeClr>
              </a:solidFill>
            </a:endParaRPr>
          </a:p>
        </p:txBody>
      </p:sp>
      <p:sp>
        <p:nvSpPr>
          <p:cNvPr id="5" name="Shape 9">
            <a:extLst>
              <a:ext uri="{FF2B5EF4-FFF2-40B4-BE49-F238E27FC236}">
                <a16:creationId xmlns:a16="http://schemas.microsoft.com/office/drawing/2014/main" id="{F4DD6E14-E8DD-0F53-5DDC-C9752DA5DC8D}"/>
              </a:ext>
            </a:extLst>
          </p:cNvPr>
          <p:cNvSpPr/>
          <p:nvPr/>
        </p:nvSpPr>
        <p:spPr>
          <a:xfrm>
            <a:off x="2414496" y="2932061"/>
            <a:ext cx="7412782" cy="802220"/>
          </a:xfrm>
          <a:custGeom>
            <a:avLst/>
            <a:gdLst/>
            <a:ahLst/>
            <a:cxnLst/>
            <a:rect l="l" t="t" r="r" b="b"/>
            <a:pathLst>
              <a:path w="5295900" h="533400">
                <a:moveTo>
                  <a:pt x="38101" y="0"/>
                </a:moveTo>
                <a:lnTo>
                  <a:pt x="5257799" y="0"/>
                </a:lnTo>
                <a:cubicBezTo>
                  <a:pt x="5278842" y="0"/>
                  <a:pt x="5295900" y="17058"/>
                  <a:pt x="5295900" y="38101"/>
                </a:cubicBezTo>
                <a:lnTo>
                  <a:pt x="5295900" y="495299"/>
                </a:lnTo>
                <a:cubicBezTo>
                  <a:pt x="5295900" y="516342"/>
                  <a:pt x="5278842" y="533400"/>
                  <a:pt x="5257799" y="533400"/>
                </a:cubicBezTo>
                <a:lnTo>
                  <a:pt x="38101" y="533400"/>
                </a:lnTo>
                <a:cubicBezTo>
                  <a:pt x="17058" y="533400"/>
                  <a:pt x="0" y="516342"/>
                  <a:pt x="0" y="495299"/>
                </a:cubicBezTo>
                <a:lnTo>
                  <a:pt x="0" y="38101"/>
                </a:lnTo>
                <a:cubicBezTo>
                  <a:pt x="0" y="17072"/>
                  <a:pt x="17072" y="0"/>
                  <a:pt x="38101" y="0"/>
                </a:cubicBezTo>
                <a:close/>
              </a:path>
            </a:pathLst>
          </a:custGeom>
          <a:solidFill>
            <a:srgbClr val="1A3A5C">
              <a:alpha val="5098"/>
            </a:srgbClr>
          </a:solidFill>
          <a:ln/>
        </p:spPr>
        <p:txBody>
          <a:bodyPr/>
          <a:lstStyle/>
          <a:p>
            <a:pPr algn="ctr"/>
            <a:r>
              <a:rPr lang="en-US" sz="3600" dirty="0">
                <a:solidFill>
                  <a:schemeClr val="tx2">
                    <a:lumMod val="75000"/>
                  </a:schemeClr>
                </a:solidFill>
                <a:latin typeface="Oranienbaum" panose="02000506080000020003" pitchFamily="2" charset="0"/>
              </a:rPr>
              <a:t>Andrology</a:t>
            </a:r>
            <a:endParaRPr lang="ka-GE" sz="3600" dirty="0">
              <a:solidFill>
                <a:schemeClr val="tx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p:cNvSpPr/>
          <p:nvPr/>
        </p:nvSpPr>
        <p:spPr>
          <a:xfrm>
            <a:off x="355106" y="271981"/>
            <a:ext cx="7728411" cy="63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spcBef>
                <a:spcPts val="561"/>
              </a:spcBef>
            </a:pPr>
            <a:r>
              <a:rPr lang="en-US" sz="3600" b="1" spc="-1" dirty="0">
                <a:solidFill>
                  <a:schemeClr val="tx2">
                    <a:lumMod val="75000"/>
                  </a:schemeClr>
                </a:solidFill>
                <a:latin typeface="Oranienbaum" panose="02000506080000020003" pitchFamily="2" charset="0"/>
              </a:rPr>
              <a:t>Subspecialties</a:t>
            </a:r>
            <a:endParaRPr lang="ru-RU" sz="3600" spc="-1" dirty="0">
              <a:solidFill>
                <a:schemeClr val="tx2">
                  <a:lumMod val="75000"/>
                </a:schemeClr>
              </a:solidFill>
              <a:latin typeface="Oranienbaum" panose="02000506080000020003" pitchFamily="2" charset="0"/>
            </a:endParaRPr>
          </a:p>
        </p:txBody>
      </p:sp>
      <p:sp>
        <p:nvSpPr>
          <p:cNvPr id="171" name="Content Placeholder 2"/>
          <p:cNvSpPr/>
          <p:nvPr/>
        </p:nvSpPr>
        <p:spPr>
          <a:xfrm>
            <a:off x="355107" y="1124640"/>
            <a:ext cx="10060893" cy="460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spcBef>
                <a:spcPts val="561"/>
              </a:spcBef>
            </a:pPr>
            <a:endParaRPr lang="ru-RU" sz="2000" spc="-1" dirty="0">
              <a:latin typeface="Arial"/>
            </a:endParaRPr>
          </a:p>
          <a:p>
            <a:pPr marL="914400" lvl="1" indent="-513720">
              <a:spcBef>
                <a:spcPts val="439"/>
              </a:spcBef>
              <a:buClr>
                <a:srgbClr val="000000"/>
              </a:buClr>
              <a:buFont typeface="Calibri"/>
              <a:buAutoNum type="arabicPeriod"/>
            </a:pPr>
            <a:r>
              <a:rPr lang="en-US" sz="2400" spc="-1" dirty="0">
                <a:solidFill>
                  <a:srgbClr val="000000"/>
                </a:solidFill>
                <a:latin typeface="Quattrocento Sans" panose="020B0502050000020003" pitchFamily="34" charset="0"/>
              </a:rPr>
              <a:t>Oncourology</a:t>
            </a:r>
            <a:endParaRPr lang="ru-RU" sz="2400" spc="-1" dirty="0">
              <a:latin typeface="Arial"/>
            </a:endParaRPr>
          </a:p>
          <a:p>
            <a:pPr marL="914400" lvl="1" indent="-513720">
              <a:spcBef>
                <a:spcPts val="439"/>
              </a:spcBef>
              <a:buClr>
                <a:srgbClr val="000000"/>
              </a:buClr>
              <a:buFont typeface="Calibri"/>
              <a:buAutoNum type="arabicPeriod"/>
            </a:pPr>
            <a:r>
              <a:rPr lang="en-US" sz="2400" spc="-1" dirty="0">
                <a:solidFill>
                  <a:srgbClr val="000000"/>
                </a:solidFill>
                <a:latin typeface="Quattrocento Sans" panose="020B0502050000020003" pitchFamily="34" charset="0"/>
              </a:rPr>
              <a:t>Urolithiasis</a:t>
            </a:r>
            <a:endParaRPr lang="ru-RU" sz="2400" spc="-1" dirty="0">
              <a:latin typeface="Arial"/>
            </a:endParaRPr>
          </a:p>
          <a:p>
            <a:pPr marL="914400" lvl="1" indent="-513720">
              <a:spcBef>
                <a:spcPts val="439"/>
              </a:spcBef>
              <a:buClr>
                <a:srgbClr val="000000"/>
              </a:buClr>
              <a:buFont typeface="Calibri"/>
              <a:buAutoNum type="arabicPeriod"/>
            </a:pPr>
            <a:r>
              <a:rPr lang="en-US" sz="2400" spc="-1" dirty="0">
                <a:solidFill>
                  <a:srgbClr val="000000"/>
                </a:solidFill>
                <a:latin typeface="Quattrocento Sans" panose="020B0502050000020003" pitchFamily="34" charset="0"/>
              </a:rPr>
              <a:t>Female urology</a:t>
            </a:r>
            <a:endParaRPr lang="ru-RU" sz="2400" spc="-1" dirty="0">
              <a:latin typeface="Arial"/>
            </a:endParaRPr>
          </a:p>
          <a:p>
            <a:pPr marL="914400" lvl="1" indent="-513720">
              <a:spcBef>
                <a:spcPts val="439"/>
              </a:spcBef>
              <a:buClr>
                <a:srgbClr val="000000"/>
              </a:buClr>
              <a:buFont typeface="Calibri"/>
              <a:buAutoNum type="arabicPeriod"/>
            </a:pPr>
            <a:r>
              <a:rPr lang="en-US" sz="2400" spc="-1" dirty="0">
                <a:solidFill>
                  <a:srgbClr val="000000"/>
                </a:solidFill>
                <a:latin typeface="Quattrocento Sans" panose="020B0502050000020003" pitchFamily="34" charset="0"/>
              </a:rPr>
              <a:t>Andrology</a:t>
            </a:r>
            <a:endParaRPr lang="ru-RU" sz="2400" spc="-1" dirty="0">
              <a:latin typeface="Arial"/>
            </a:endParaRPr>
          </a:p>
          <a:p>
            <a:pPr marL="914400" lvl="1" indent="-513720">
              <a:spcBef>
                <a:spcPts val="439"/>
              </a:spcBef>
              <a:buClr>
                <a:srgbClr val="000000"/>
              </a:buClr>
              <a:buFont typeface="Calibri"/>
              <a:buAutoNum type="arabicPeriod"/>
            </a:pPr>
            <a:r>
              <a:rPr lang="en-US" sz="2400" spc="-1" dirty="0">
                <a:solidFill>
                  <a:srgbClr val="000000"/>
                </a:solidFill>
                <a:latin typeface="Quattrocento Sans" panose="020B0502050000020003" pitchFamily="34" charset="0"/>
              </a:rPr>
              <a:t>Reconstructive urology</a:t>
            </a:r>
            <a:endParaRPr lang="ru-RU" sz="2400" spc="-1" dirty="0">
              <a:latin typeface="Arial"/>
            </a:endParaRPr>
          </a:p>
          <a:p>
            <a:pPr marL="914400" lvl="1" indent="-513720">
              <a:spcBef>
                <a:spcPts val="439"/>
              </a:spcBef>
              <a:buClr>
                <a:srgbClr val="000000"/>
              </a:buClr>
              <a:buFont typeface="Calibri"/>
              <a:buAutoNum type="arabicPeriod"/>
            </a:pPr>
            <a:r>
              <a:rPr lang="en-US" sz="2400" spc="-1" dirty="0">
                <a:solidFill>
                  <a:srgbClr val="000000"/>
                </a:solidFill>
                <a:latin typeface="Quattrocento Sans" panose="020B0502050000020003" pitchFamily="34" charset="0"/>
              </a:rPr>
              <a:t>Transplantation urology</a:t>
            </a:r>
            <a:endParaRPr lang="ru-RU" sz="2400" spc="-1" dirty="0">
              <a:latin typeface="Arial"/>
            </a:endParaRPr>
          </a:p>
          <a:p>
            <a:pPr marL="914400" lvl="1" indent="-513720">
              <a:spcBef>
                <a:spcPts val="439"/>
              </a:spcBef>
              <a:buClr>
                <a:srgbClr val="000000"/>
              </a:buClr>
              <a:buFont typeface="Calibri"/>
              <a:buAutoNum type="arabicPeriod"/>
            </a:pPr>
            <a:r>
              <a:rPr lang="en-US" sz="2400" spc="-1" dirty="0" err="1">
                <a:solidFill>
                  <a:srgbClr val="000000"/>
                </a:solidFill>
                <a:latin typeface="Quattrocento Sans" panose="020B0502050000020003" pitchFamily="34" charset="0"/>
              </a:rPr>
              <a:t>Neurourology</a:t>
            </a:r>
            <a:endParaRPr lang="ru-RU" sz="2400" spc="-1" dirty="0">
              <a:latin typeface="Arial"/>
            </a:endParaRPr>
          </a:p>
          <a:p>
            <a:pPr marL="914400" lvl="1" indent="-513720">
              <a:spcBef>
                <a:spcPts val="439"/>
              </a:spcBef>
              <a:buClr>
                <a:srgbClr val="000000"/>
              </a:buClr>
              <a:buFont typeface="Calibri"/>
              <a:buAutoNum type="arabicPeriod"/>
            </a:pPr>
            <a:r>
              <a:rPr lang="en-US" sz="2400" spc="-1" dirty="0">
                <a:solidFill>
                  <a:srgbClr val="000000"/>
                </a:solidFill>
                <a:latin typeface="Quattrocento Sans" panose="020B0502050000020003" pitchFamily="34" charset="0"/>
              </a:rPr>
              <a:t>Office urology</a:t>
            </a:r>
            <a:endParaRPr lang="ru-RU" sz="2400" spc="-1" dirty="0">
              <a:latin typeface="Arial"/>
            </a:endParaRPr>
          </a:p>
          <a:p>
            <a:pPr marL="914400" lvl="1" indent="-513720">
              <a:spcBef>
                <a:spcPts val="439"/>
              </a:spcBef>
              <a:buClr>
                <a:srgbClr val="000000"/>
              </a:buClr>
              <a:buFont typeface="Calibri"/>
              <a:buAutoNum type="arabicPeriod"/>
            </a:pPr>
            <a:r>
              <a:rPr lang="en-US" sz="2400" spc="-1" dirty="0">
                <a:solidFill>
                  <a:srgbClr val="000000"/>
                </a:solidFill>
                <a:latin typeface="Quattrocento Sans" panose="020B0502050000020003" pitchFamily="34" charset="0"/>
              </a:rPr>
              <a:t>Male functional urology</a:t>
            </a:r>
            <a:endParaRPr lang="ru-RU" sz="2400" spc="-1" dirty="0">
              <a:latin typeface="Arial"/>
            </a:endParaRPr>
          </a:p>
        </p:txBody>
      </p:sp>
      <p:sp>
        <p:nvSpPr>
          <p:cNvPr id="172" name="Rectangle 3"/>
          <p:cNvSpPr/>
          <p:nvPr/>
        </p:nvSpPr>
        <p:spPr>
          <a:xfrm flipV="1">
            <a:off x="0" y="6171118"/>
            <a:ext cx="12192000" cy="45719"/>
          </a:xfrm>
          <a:prstGeom prst="rect">
            <a:avLst/>
          </a:prstGeom>
          <a:solidFill>
            <a:srgbClr val="B8005C"/>
          </a:solidFill>
          <a:ln>
            <a:solidFill>
              <a:srgbClr val="B8005C"/>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pic>
        <p:nvPicPr>
          <p:cNvPr id="173" name="Picture 4"/>
          <p:cNvPicPr/>
          <p:nvPr/>
        </p:nvPicPr>
        <p:blipFill>
          <a:blip r:embed="rId2"/>
          <a:stretch/>
        </p:blipFill>
        <p:spPr>
          <a:xfrm>
            <a:off x="9048360" y="6277680"/>
            <a:ext cx="1297800" cy="480960"/>
          </a:xfrm>
          <a:prstGeom prst="rect">
            <a:avLst/>
          </a:prstGeom>
          <a:ln w="0">
            <a:noFill/>
          </a:ln>
        </p:spPr>
      </p:pic>
      <p:sp>
        <p:nvSpPr>
          <p:cNvPr id="3" name="Shape 2">
            <a:extLst>
              <a:ext uri="{FF2B5EF4-FFF2-40B4-BE49-F238E27FC236}">
                <a16:creationId xmlns:a16="http://schemas.microsoft.com/office/drawing/2014/main" id="{BDCB2F06-FDC5-2178-7610-08C6EB5D638F}"/>
              </a:ext>
            </a:extLst>
          </p:cNvPr>
          <p:cNvSpPr/>
          <p:nvPr/>
        </p:nvSpPr>
        <p:spPr>
          <a:xfrm>
            <a:off x="420711" y="814482"/>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
        <p:nvSpPr>
          <p:cNvPr id="7" name="Shape 3">
            <a:extLst>
              <a:ext uri="{FF2B5EF4-FFF2-40B4-BE49-F238E27FC236}">
                <a16:creationId xmlns:a16="http://schemas.microsoft.com/office/drawing/2014/main" id="{980BCCAB-FA4E-416C-A2C0-BE55E5A19DA1}"/>
              </a:ext>
            </a:extLst>
          </p:cNvPr>
          <p:cNvSpPr/>
          <p:nvPr/>
        </p:nvSpPr>
        <p:spPr>
          <a:xfrm>
            <a:off x="6096000" y="1314602"/>
            <a:ext cx="5740893" cy="3180229"/>
          </a:xfrm>
          <a:custGeom>
            <a:avLst/>
            <a:gdLst/>
            <a:ahLst/>
            <a:cxnLst/>
            <a:rect l="l" t="t" r="r" b="b"/>
            <a:pathLst>
              <a:path w="5618480" h="2114550">
                <a:moveTo>
                  <a:pt x="35560" y="0"/>
                </a:moveTo>
                <a:lnTo>
                  <a:pt x="5542272" y="0"/>
                </a:lnTo>
                <a:cubicBezTo>
                  <a:pt x="5584360" y="0"/>
                  <a:pt x="5618480" y="34120"/>
                  <a:pt x="5618480" y="76208"/>
                </a:cubicBezTo>
                <a:lnTo>
                  <a:pt x="5618480" y="2038342"/>
                </a:lnTo>
                <a:cubicBezTo>
                  <a:pt x="5618480" y="2080430"/>
                  <a:pt x="5584360" y="2114550"/>
                  <a:pt x="5542272" y="2114550"/>
                </a:cubicBezTo>
                <a:lnTo>
                  <a:pt x="35560" y="2114550"/>
                </a:lnTo>
                <a:cubicBezTo>
                  <a:pt x="15921" y="2114550"/>
                  <a:pt x="0" y="2098629"/>
                  <a:pt x="0" y="207899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txBody>
          <a:bodyPr/>
          <a:lstStyle/>
          <a:p>
            <a:endParaRPr lang="en-US" dirty="0"/>
          </a:p>
        </p:txBody>
      </p:sp>
      <p:sp>
        <p:nvSpPr>
          <p:cNvPr id="8" name="Shape 4">
            <a:extLst>
              <a:ext uri="{FF2B5EF4-FFF2-40B4-BE49-F238E27FC236}">
                <a16:creationId xmlns:a16="http://schemas.microsoft.com/office/drawing/2014/main" id="{6EF22932-742B-4BF9-9910-41819F73FF8B}"/>
              </a:ext>
            </a:extLst>
          </p:cNvPr>
          <p:cNvSpPr/>
          <p:nvPr/>
        </p:nvSpPr>
        <p:spPr>
          <a:xfrm>
            <a:off x="6096000" y="1314602"/>
            <a:ext cx="45719" cy="3180229"/>
          </a:xfrm>
          <a:custGeom>
            <a:avLst/>
            <a:gdLst/>
            <a:ahLst/>
            <a:cxnLst/>
            <a:rect l="l" t="t" r="r" b="b"/>
            <a:pathLst>
              <a:path w="35560" h="2114550">
                <a:moveTo>
                  <a:pt x="35560" y="0"/>
                </a:moveTo>
                <a:lnTo>
                  <a:pt x="35560" y="0"/>
                </a:lnTo>
                <a:lnTo>
                  <a:pt x="35560" y="2114550"/>
                </a:lnTo>
                <a:lnTo>
                  <a:pt x="35560" y="2114550"/>
                </a:lnTo>
                <a:cubicBezTo>
                  <a:pt x="15921" y="2114550"/>
                  <a:pt x="0" y="2098629"/>
                  <a:pt x="0" y="2078990"/>
                </a:cubicBezTo>
                <a:lnTo>
                  <a:pt x="0" y="35560"/>
                </a:lnTo>
                <a:cubicBezTo>
                  <a:pt x="0" y="15934"/>
                  <a:pt x="15934" y="0"/>
                  <a:pt x="35560" y="0"/>
                </a:cubicBezTo>
                <a:close/>
              </a:path>
            </a:pathLst>
          </a:custGeom>
          <a:solidFill>
            <a:srgbClr val="1A3A5C"/>
          </a:solidFill>
          <a:ln/>
        </p:spPr>
      </p:sp>
      <p:sp>
        <p:nvSpPr>
          <p:cNvPr id="9" name="Shape 9">
            <a:extLst>
              <a:ext uri="{FF2B5EF4-FFF2-40B4-BE49-F238E27FC236}">
                <a16:creationId xmlns:a16="http://schemas.microsoft.com/office/drawing/2014/main" id="{741A4903-1C51-4E17-B97B-71C95EB3A53C}"/>
              </a:ext>
            </a:extLst>
          </p:cNvPr>
          <p:cNvSpPr/>
          <p:nvPr/>
        </p:nvSpPr>
        <p:spPr>
          <a:xfrm>
            <a:off x="6507331" y="1721508"/>
            <a:ext cx="4916899" cy="802220"/>
          </a:xfrm>
          <a:custGeom>
            <a:avLst/>
            <a:gdLst/>
            <a:ahLst/>
            <a:cxnLst/>
            <a:rect l="l" t="t" r="r" b="b"/>
            <a:pathLst>
              <a:path w="5295900" h="533400">
                <a:moveTo>
                  <a:pt x="38101" y="0"/>
                </a:moveTo>
                <a:lnTo>
                  <a:pt x="5257799" y="0"/>
                </a:lnTo>
                <a:cubicBezTo>
                  <a:pt x="5278842" y="0"/>
                  <a:pt x="5295900" y="17058"/>
                  <a:pt x="5295900" y="38101"/>
                </a:cubicBezTo>
                <a:lnTo>
                  <a:pt x="5295900" y="495299"/>
                </a:lnTo>
                <a:cubicBezTo>
                  <a:pt x="5295900" y="516342"/>
                  <a:pt x="5278842" y="533400"/>
                  <a:pt x="5257799" y="533400"/>
                </a:cubicBezTo>
                <a:lnTo>
                  <a:pt x="38101" y="533400"/>
                </a:lnTo>
                <a:cubicBezTo>
                  <a:pt x="17058" y="533400"/>
                  <a:pt x="0" y="516342"/>
                  <a:pt x="0" y="495299"/>
                </a:cubicBezTo>
                <a:lnTo>
                  <a:pt x="0" y="38101"/>
                </a:lnTo>
                <a:cubicBezTo>
                  <a:pt x="0" y="17072"/>
                  <a:pt x="17072" y="0"/>
                  <a:pt x="38101" y="0"/>
                </a:cubicBezTo>
                <a:close/>
              </a:path>
            </a:pathLst>
          </a:custGeom>
          <a:solidFill>
            <a:srgbClr val="1A3A5C">
              <a:alpha val="5098"/>
            </a:srgbClr>
          </a:solidFill>
          <a:ln/>
        </p:spPr>
        <p:txBody>
          <a:bodyPr/>
          <a:lstStyle/>
          <a:p>
            <a:pPr algn="ctr"/>
            <a:r>
              <a:rPr lang="en-US" sz="3600" dirty="0">
                <a:solidFill>
                  <a:schemeClr val="tx2">
                    <a:lumMod val="75000"/>
                  </a:schemeClr>
                </a:solidFill>
                <a:latin typeface="Oranienbaum" panose="02000506080000020003" pitchFamily="2" charset="0"/>
              </a:rPr>
              <a:t>EBU</a:t>
            </a:r>
            <a:endParaRPr lang="ka-GE" sz="3600" dirty="0">
              <a:solidFill>
                <a:schemeClr val="tx2">
                  <a:lumMod val="75000"/>
                </a:schemeClr>
              </a:solidFill>
            </a:endParaRPr>
          </a:p>
        </p:txBody>
      </p:sp>
      <p:sp>
        <p:nvSpPr>
          <p:cNvPr id="10" name="Shape 9">
            <a:extLst>
              <a:ext uri="{FF2B5EF4-FFF2-40B4-BE49-F238E27FC236}">
                <a16:creationId xmlns:a16="http://schemas.microsoft.com/office/drawing/2014/main" id="{C9D5083B-2F0B-4296-94B8-7A9DEA05EDAC}"/>
              </a:ext>
            </a:extLst>
          </p:cNvPr>
          <p:cNvSpPr/>
          <p:nvPr/>
        </p:nvSpPr>
        <p:spPr>
          <a:xfrm>
            <a:off x="6507331" y="3321923"/>
            <a:ext cx="4916898" cy="802220"/>
          </a:xfrm>
          <a:custGeom>
            <a:avLst/>
            <a:gdLst/>
            <a:ahLst/>
            <a:cxnLst/>
            <a:rect l="l" t="t" r="r" b="b"/>
            <a:pathLst>
              <a:path w="5295900" h="533400">
                <a:moveTo>
                  <a:pt x="38101" y="0"/>
                </a:moveTo>
                <a:lnTo>
                  <a:pt x="5257799" y="0"/>
                </a:lnTo>
                <a:cubicBezTo>
                  <a:pt x="5278842" y="0"/>
                  <a:pt x="5295900" y="17058"/>
                  <a:pt x="5295900" y="38101"/>
                </a:cubicBezTo>
                <a:lnTo>
                  <a:pt x="5295900" y="495299"/>
                </a:lnTo>
                <a:cubicBezTo>
                  <a:pt x="5295900" y="516342"/>
                  <a:pt x="5278842" y="533400"/>
                  <a:pt x="5257799" y="533400"/>
                </a:cubicBezTo>
                <a:lnTo>
                  <a:pt x="38101" y="533400"/>
                </a:lnTo>
                <a:cubicBezTo>
                  <a:pt x="17058" y="533400"/>
                  <a:pt x="0" y="516342"/>
                  <a:pt x="0" y="495299"/>
                </a:cubicBezTo>
                <a:lnTo>
                  <a:pt x="0" y="38101"/>
                </a:lnTo>
                <a:cubicBezTo>
                  <a:pt x="0" y="17072"/>
                  <a:pt x="17072" y="0"/>
                  <a:pt x="38101" y="0"/>
                </a:cubicBezTo>
                <a:close/>
              </a:path>
            </a:pathLst>
          </a:custGeom>
          <a:solidFill>
            <a:srgbClr val="1A3A5C">
              <a:alpha val="5098"/>
            </a:srgbClr>
          </a:solidFill>
          <a:ln/>
        </p:spPr>
        <p:txBody>
          <a:bodyPr/>
          <a:lstStyle/>
          <a:p>
            <a:pPr algn="ctr"/>
            <a:r>
              <a:rPr lang="en-US" sz="3600" dirty="0">
                <a:solidFill>
                  <a:schemeClr val="tx2">
                    <a:lumMod val="75000"/>
                  </a:schemeClr>
                </a:solidFill>
                <a:latin typeface="Oranienbaum" panose="02000506080000020003" pitchFamily="2" charset="0"/>
              </a:rPr>
              <a:t>Andrology Section EAU</a:t>
            </a:r>
            <a:endParaRPr lang="ka-GE" sz="3600" dirty="0">
              <a:solidFill>
                <a:schemeClr val="tx2">
                  <a:lumMod val="75000"/>
                </a:schemeClr>
              </a:solidFill>
            </a:endParaRPr>
          </a:p>
        </p:txBody>
      </p:sp>
      <p:sp>
        <p:nvSpPr>
          <p:cNvPr id="2" name="TextBox 1">
            <a:extLst>
              <a:ext uri="{FF2B5EF4-FFF2-40B4-BE49-F238E27FC236}">
                <a16:creationId xmlns:a16="http://schemas.microsoft.com/office/drawing/2014/main" id="{C12D46F0-03AC-4A30-8E1B-9FA6E8CC8240}"/>
              </a:ext>
            </a:extLst>
          </p:cNvPr>
          <p:cNvSpPr txBox="1"/>
          <p:nvPr/>
        </p:nvSpPr>
        <p:spPr>
          <a:xfrm>
            <a:off x="8757820" y="2628311"/>
            <a:ext cx="415920" cy="523220"/>
          </a:xfrm>
          <a:prstGeom prst="rect">
            <a:avLst/>
          </a:prstGeom>
          <a:noFill/>
        </p:spPr>
        <p:txBody>
          <a:bodyPr wrap="square" rtlCol="0">
            <a:spAutoFit/>
          </a:bodyPr>
          <a:lstStyle/>
          <a:p>
            <a:pPr algn="ctr"/>
            <a:r>
              <a:rPr lang="en-US" sz="2800"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71">
                                            <p:txEl>
                                              <p:pRg st="4" end="4"/>
                                            </p:txEl>
                                          </p:spTgt>
                                        </p:tgtEl>
                                      </p:cBhvr>
                                      <p:by x="150000" y="150000"/>
                                    </p:animScale>
                                  </p:childTnLst>
                                </p:cTn>
                              </p:par>
                              <p:par>
                                <p:cTn id="7" presetID="9" presetClass="emph" presetSubtype="0" nodeType="withEffect">
                                  <p:stCondLst>
                                    <p:cond delay="0"/>
                                  </p:stCondLst>
                                  <p:childTnLst>
                                    <p:set>
                                      <p:cBhvr>
                                        <p:cTn id="8" dur="indefinite"/>
                                        <p:tgtEl>
                                          <p:spTgt spid="171">
                                            <p:txEl>
                                              <p:pRg st="5" end="5"/>
                                            </p:txEl>
                                          </p:spTgt>
                                        </p:tgtEl>
                                        <p:attrNameLst>
                                          <p:attrName>style.opacity</p:attrName>
                                        </p:attrNameLst>
                                      </p:cBhvr>
                                      <p:to>
                                        <p:strVal val="0.5"/>
                                      </p:to>
                                    </p:set>
                                    <p:animEffect filter="image" prLst="opacity: 0.5">
                                      <p:cBhvr rctx="IE">
                                        <p:cTn id="9" dur="indefinite"/>
                                        <p:tgtEl>
                                          <p:spTgt spid="171">
                                            <p:txEl>
                                              <p:pRg st="5" end="5"/>
                                            </p:txEl>
                                          </p:spTgt>
                                        </p:tgtEl>
                                      </p:cBhvr>
                                    </p:animEffect>
                                  </p:childTnLst>
                                </p:cTn>
                              </p:par>
                              <p:par>
                                <p:cTn id="10" presetID="9" presetClass="emph" presetSubtype="0" nodeType="withEffect">
                                  <p:stCondLst>
                                    <p:cond delay="0"/>
                                  </p:stCondLst>
                                  <p:childTnLst>
                                    <p:set>
                                      <p:cBhvr>
                                        <p:cTn id="11" dur="indefinite"/>
                                        <p:tgtEl>
                                          <p:spTgt spid="171">
                                            <p:txEl>
                                              <p:pRg st="6" end="6"/>
                                            </p:txEl>
                                          </p:spTgt>
                                        </p:tgtEl>
                                        <p:attrNameLst>
                                          <p:attrName>style.opacity</p:attrName>
                                        </p:attrNameLst>
                                      </p:cBhvr>
                                      <p:to>
                                        <p:strVal val="0.5"/>
                                      </p:to>
                                    </p:set>
                                    <p:animEffect filter="image" prLst="opacity: 0.5">
                                      <p:cBhvr rctx="IE">
                                        <p:cTn id="12" dur="indefinite"/>
                                        <p:tgtEl>
                                          <p:spTgt spid="171">
                                            <p:txEl>
                                              <p:pRg st="6" end="6"/>
                                            </p:txEl>
                                          </p:spTgt>
                                        </p:tgtEl>
                                      </p:cBhvr>
                                    </p:animEffect>
                                  </p:childTnLst>
                                </p:cTn>
                              </p:par>
                              <p:par>
                                <p:cTn id="13" presetID="9" presetClass="emph" presetSubtype="0" nodeType="withEffect">
                                  <p:stCondLst>
                                    <p:cond delay="0"/>
                                  </p:stCondLst>
                                  <p:childTnLst>
                                    <p:set>
                                      <p:cBhvr>
                                        <p:cTn id="14" dur="indefinite"/>
                                        <p:tgtEl>
                                          <p:spTgt spid="171">
                                            <p:txEl>
                                              <p:pRg st="7" end="7"/>
                                            </p:txEl>
                                          </p:spTgt>
                                        </p:tgtEl>
                                        <p:attrNameLst>
                                          <p:attrName>style.opacity</p:attrName>
                                        </p:attrNameLst>
                                      </p:cBhvr>
                                      <p:to>
                                        <p:strVal val="0.5"/>
                                      </p:to>
                                    </p:set>
                                    <p:animEffect filter="image" prLst="opacity: 0.5">
                                      <p:cBhvr rctx="IE">
                                        <p:cTn id="15" dur="indefinite"/>
                                        <p:tgtEl>
                                          <p:spTgt spid="171">
                                            <p:txEl>
                                              <p:pRg st="7" end="7"/>
                                            </p:txEl>
                                          </p:spTgt>
                                        </p:tgtEl>
                                      </p:cBhvr>
                                    </p:animEffect>
                                  </p:childTnLst>
                                </p:cTn>
                              </p:par>
                              <p:par>
                                <p:cTn id="16" presetID="9" presetClass="emph" presetSubtype="0" nodeType="withEffect">
                                  <p:stCondLst>
                                    <p:cond delay="0"/>
                                  </p:stCondLst>
                                  <p:childTnLst>
                                    <p:set>
                                      <p:cBhvr>
                                        <p:cTn id="17" dur="indefinite"/>
                                        <p:tgtEl>
                                          <p:spTgt spid="171">
                                            <p:txEl>
                                              <p:pRg st="8" end="8"/>
                                            </p:txEl>
                                          </p:spTgt>
                                        </p:tgtEl>
                                        <p:attrNameLst>
                                          <p:attrName>style.opacity</p:attrName>
                                        </p:attrNameLst>
                                      </p:cBhvr>
                                      <p:to>
                                        <p:strVal val="0.5"/>
                                      </p:to>
                                    </p:set>
                                    <p:animEffect filter="image" prLst="opacity: 0.5">
                                      <p:cBhvr rctx="IE">
                                        <p:cTn id="18" dur="indefinite"/>
                                        <p:tgtEl>
                                          <p:spTgt spid="171">
                                            <p:txEl>
                                              <p:pRg st="8" end="8"/>
                                            </p:txEl>
                                          </p:spTgt>
                                        </p:tgtEl>
                                      </p:cBhvr>
                                    </p:animEffect>
                                  </p:childTnLst>
                                </p:cTn>
                              </p:par>
                              <p:par>
                                <p:cTn id="19" presetID="9" presetClass="emph" presetSubtype="0" nodeType="withEffect">
                                  <p:stCondLst>
                                    <p:cond delay="0"/>
                                  </p:stCondLst>
                                  <p:childTnLst>
                                    <p:set>
                                      <p:cBhvr>
                                        <p:cTn id="20" dur="indefinite"/>
                                        <p:tgtEl>
                                          <p:spTgt spid="171">
                                            <p:txEl>
                                              <p:pRg st="9" end="9"/>
                                            </p:txEl>
                                          </p:spTgt>
                                        </p:tgtEl>
                                        <p:attrNameLst>
                                          <p:attrName>style.opacity</p:attrName>
                                        </p:attrNameLst>
                                      </p:cBhvr>
                                      <p:to>
                                        <p:strVal val="0.5"/>
                                      </p:to>
                                    </p:set>
                                    <p:animEffect filter="image" prLst="opacity: 0.5">
                                      <p:cBhvr rctx="IE">
                                        <p:cTn id="21" dur="indefinite"/>
                                        <p:tgtEl>
                                          <p:spTgt spid="171">
                                            <p:txEl>
                                              <p:pRg st="9" end="9"/>
                                            </p:txEl>
                                          </p:spTgt>
                                        </p:tgtEl>
                                      </p:cBhvr>
                                    </p:animEffect>
                                  </p:childTnLst>
                                </p:cTn>
                              </p:par>
                              <p:par>
                                <p:cTn id="22" presetID="9" presetClass="emph" presetSubtype="0" nodeType="withEffect">
                                  <p:stCondLst>
                                    <p:cond delay="0"/>
                                  </p:stCondLst>
                                  <p:childTnLst>
                                    <p:set>
                                      <p:cBhvr>
                                        <p:cTn id="23" dur="indefinite"/>
                                        <p:tgtEl>
                                          <p:spTgt spid="171">
                                            <p:txEl>
                                              <p:pRg st="1" end="1"/>
                                            </p:txEl>
                                          </p:spTgt>
                                        </p:tgtEl>
                                        <p:attrNameLst>
                                          <p:attrName>style.opacity</p:attrName>
                                        </p:attrNameLst>
                                      </p:cBhvr>
                                      <p:to>
                                        <p:strVal val="0.5"/>
                                      </p:to>
                                    </p:set>
                                    <p:animEffect filter="image" prLst="opacity: 0.5">
                                      <p:cBhvr rctx="IE">
                                        <p:cTn id="24" dur="indefinite"/>
                                        <p:tgtEl>
                                          <p:spTgt spid="171">
                                            <p:txEl>
                                              <p:pRg st="1" end="1"/>
                                            </p:txEl>
                                          </p:spTgt>
                                        </p:tgtEl>
                                      </p:cBhvr>
                                    </p:animEffect>
                                  </p:childTnLst>
                                </p:cTn>
                              </p:par>
                              <p:par>
                                <p:cTn id="25" presetID="9" presetClass="emph" presetSubtype="0" nodeType="withEffect">
                                  <p:stCondLst>
                                    <p:cond delay="0"/>
                                  </p:stCondLst>
                                  <p:childTnLst>
                                    <p:set>
                                      <p:cBhvr>
                                        <p:cTn id="26" dur="indefinite"/>
                                        <p:tgtEl>
                                          <p:spTgt spid="171">
                                            <p:txEl>
                                              <p:pRg st="2" end="2"/>
                                            </p:txEl>
                                          </p:spTgt>
                                        </p:tgtEl>
                                        <p:attrNameLst>
                                          <p:attrName>style.opacity</p:attrName>
                                        </p:attrNameLst>
                                      </p:cBhvr>
                                      <p:to>
                                        <p:strVal val="0.5"/>
                                      </p:to>
                                    </p:set>
                                    <p:animEffect filter="image" prLst="opacity: 0.5">
                                      <p:cBhvr rctx="IE">
                                        <p:cTn id="27" dur="indefinite"/>
                                        <p:tgtEl>
                                          <p:spTgt spid="171">
                                            <p:txEl>
                                              <p:pRg st="2" end="2"/>
                                            </p:txEl>
                                          </p:spTgt>
                                        </p:tgtEl>
                                      </p:cBhvr>
                                    </p:animEffect>
                                  </p:childTnLst>
                                </p:cTn>
                              </p:par>
                              <p:par>
                                <p:cTn id="28" presetID="9" presetClass="emph" presetSubtype="0" nodeType="withEffect">
                                  <p:stCondLst>
                                    <p:cond delay="0"/>
                                  </p:stCondLst>
                                  <p:childTnLst>
                                    <p:set>
                                      <p:cBhvr>
                                        <p:cTn id="29" dur="indefinite"/>
                                        <p:tgtEl>
                                          <p:spTgt spid="171">
                                            <p:txEl>
                                              <p:pRg st="3" end="3"/>
                                            </p:txEl>
                                          </p:spTgt>
                                        </p:tgtEl>
                                        <p:attrNameLst>
                                          <p:attrName>style.opacity</p:attrName>
                                        </p:attrNameLst>
                                      </p:cBhvr>
                                      <p:to>
                                        <p:strVal val="0.5"/>
                                      </p:to>
                                    </p:set>
                                    <p:animEffect filter="image" prLst="opacity: 0.5">
                                      <p:cBhvr rctx="IE">
                                        <p:cTn id="30" dur="indefinite"/>
                                        <p:tgtEl>
                                          <p:spTgt spid="17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53" presetClass="entr" presetSubtype="16"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9CEB35-6EAF-450D-9D56-F44F53064084}"/>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D7C1418B-3919-45A7-B8F4-BA8C58FE29D7}"/>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8" name="Title 1">
            <a:extLst>
              <a:ext uri="{FF2B5EF4-FFF2-40B4-BE49-F238E27FC236}">
                <a16:creationId xmlns:a16="http://schemas.microsoft.com/office/drawing/2014/main" id="{C3DD7712-3C0E-3A9B-C2E4-17D1442BE890}"/>
              </a:ext>
            </a:extLst>
          </p:cNvPr>
          <p:cNvSpPr/>
          <p:nvPr/>
        </p:nvSpPr>
        <p:spPr>
          <a:xfrm>
            <a:off x="342681" y="181242"/>
            <a:ext cx="5459363" cy="63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spcBef>
                <a:spcPts val="561"/>
              </a:spcBef>
            </a:pPr>
            <a:r>
              <a:rPr lang="en-US" sz="3600" b="1" spc="-1" dirty="0">
                <a:solidFill>
                  <a:schemeClr val="tx2">
                    <a:lumMod val="75000"/>
                  </a:schemeClr>
                </a:solidFill>
                <a:latin typeface="Oranienbaum" panose="02000506080000020003" pitchFamily="2" charset="0"/>
              </a:rPr>
              <a:t>Criteria</a:t>
            </a:r>
            <a:endParaRPr lang="ru-RU" sz="3600" spc="-1" dirty="0">
              <a:solidFill>
                <a:schemeClr val="tx2">
                  <a:lumMod val="75000"/>
                </a:schemeClr>
              </a:solidFill>
              <a:latin typeface="Oranienbaum" panose="02000506080000020003" pitchFamily="2" charset="0"/>
            </a:endParaRPr>
          </a:p>
        </p:txBody>
      </p:sp>
      <p:sp>
        <p:nvSpPr>
          <p:cNvPr id="11" name="TextBox 10">
            <a:extLst>
              <a:ext uri="{FF2B5EF4-FFF2-40B4-BE49-F238E27FC236}">
                <a16:creationId xmlns:a16="http://schemas.microsoft.com/office/drawing/2014/main" id="{2D439D5A-00B9-4D63-E3E9-639088E2CECD}"/>
              </a:ext>
            </a:extLst>
          </p:cNvPr>
          <p:cNvSpPr txBox="1"/>
          <p:nvPr/>
        </p:nvSpPr>
        <p:spPr>
          <a:xfrm>
            <a:off x="629711" y="1037420"/>
            <a:ext cx="10520641" cy="4708981"/>
          </a:xfrm>
          <a:prstGeom prst="rect">
            <a:avLst/>
          </a:prstGeom>
          <a:noFill/>
        </p:spPr>
        <p:txBody>
          <a:bodyPr wrap="square">
            <a:spAutoFit/>
          </a:bodyPr>
          <a:lstStyle/>
          <a:p>
            <a:pPr marL="285750" indent="-285750">
              <a:buFont typeface="Wingdings" panose="05000000000000000000" pitchFamily="2" charset="2"/>
              <a:buChar char="v"/>
            </a:pPr>
            <a:r>
              <a:rPr lang="en-US" sz="2000" dirty="0">
                <a:latin typeface="Quattrocento Sans" panose="020B0502050000020003" pitchFamily="34" charset="0"/>
              </a:rPr>
              <a:t>Voluntary</a:t>
            </a:r>
          </a:p>
          <a:p>
            <a:pPr marL="285750" indent="-285750">
              <a:buFont typeface="Wingdings" panose="05000000000000000000" pitchFamily="2" charset="2"/>
              <a:buChar char="v"/>
            </a:pPr>
            <a:endParaRPr lang="en-US" sz="2000" dirty="0">
              <a:latin typeface="Quattrocento Sans" panose="020B0502050000020003" pitchFamily="34" charset="0"/>
            </a:endParaRPr>
          </a:p>
          <a:p>
            <a:pPr marL="285750" indent="-285750">
              <a:buFont typeface="Wingdings" panose="05000000000000000000" pitchFamily="2" charset="2"/>
              <a:buChar char="v"/>
            </a:pPr>
            <a:r>
              <a:rPr lang="en-US" sz="2000" dirty="0">
                <a:latin typeface="Quattrocento Sans" panose="020B0502050000020003" pitchFamily="34" charset="0"/>
              </a:rPr>
              <a:t>Urologist only? Endocrinologist, Sexual Medicine, Reproductive medicine, etc.??? </a:t>
            </a:r>
          </a:p>
          <a:p>
            <a:pPr marL="285750" indent="-285750">
              <a:buFont typeface="Wingdings" panose="05000000000000000000" pitchFamily="2" charset="2"/>
              <a:buChar char="v"/>
            </a:pPr>
            <a:endParaRPr lang="en-US" sz="2000" dirty="0">
              <a:latin typeface="Quattrocento Sans" panose="020B0502050000020003" pitchFamily="34" charset="0"/>
            </a:endParaRPr>
          </a:p>
          <a:p>
            <a:pPr marL="285750" indent="-285750">
              <a:buFont typeface="Wingdings" panose="05000000000000000000" pitchFamily="2" charset="2"/>
              <a:buChar char="v"/>
            </a:pPr>
            <a:r>
              <a:rPr lang="en-US" sz="2000" dirty="0">
                <a:latin typeface="Quattrocento Sans" panose="020B0502050000020003" pitchFamily="34" charset="0"/>
              </a:rPr>
              <a:t>Not only FEBU title holders </a:t>
            </a:r>
          </a:p>
          <a:p>
            <a:pPr marL="285750" indent="-285750">
              <a:buFont typeface="Wingdings" panose="05000000000000000000" pitchFamily="2" charset="2"/>
              <a:buChar char="v"/>
            </a:pPr>
            <a:endParaRPr lang="en-US" sz="2000" dirty="0">
              <a:latin typeface="Quattrocento Sans" panose="020B0502050000020003" pitchFamily="34" charset="0"/>
            </a:endParaRPr>
          </a:p>
          <a:p>
            <a:pPr marL="285750" indent="-285750">
              <a:buFont typeface="Wingdings" panose="05000000000000000000" pitchFamily="2" charset="2"/>
              <a:buChar char="v"/>
            </a:pPr>
            <a:r>
              <a:rPr lang="en-US" sz="2000" dirty="0">
                <a:solidFill>
                  <a:srgbClr val="000000"/>
                </a:solidFill>
                <a:highlight>
                  <a:srgbClr val="FFFFFF"/>
                </a:highlight>
                <a:latin typeface="Quattrocento Sans" panose="020B0502050000020003" pitchFamily="34" charset="0"/>
              </a:rPr>
              <a:t>50-</a:t>
            </a:r>
            <a:r>
              <a:rPr lang="en-US" sz="2000" b="0" i="0" dirty="0">
                <a:solidFill>
                  <a:srgbClr val="000000"/>
                </a:solidFill>
                <a:effectLst/>
                <a:highlight>
                  <a:srgbClr val="FFFFFF"/>
                </a:highlight>
                <a:latin typeface="Quattrocento Sans" panose="020B0502050000020003" pitchFamily="34" charset="0"/>
              </a:rPr>
              <a:t>75% of </a:t>
            </a:r>
            <a:r>
              <a:rPr lang="en-US" sz="2000" dirty="0">
                <a:solidFill>
                  <a:srgbClr val="000000"/>
                </a:solidFill>
                <a:highlight>
                  <a:srgbClr val="FFFFFF"/>
                </a:highlight>
                <a:latin typeface="Quattrocento Sans" panose="020B0502050000020003" pitchFamily="34" charset="0"/>
              </a:rPr>
              <a:t>practice </a:t>
            </a:r>
            <a:r>
              <a:rPr lang="en-US" sz="2000" b="0" i="0" dirty="0">
                <a:solidFill>
                  <a:srgbClr val="000000"/>
                </a:solidFill>
                <a:effectLst/>
                <a:highlight>
                  <a:srgbClr val="FFFFFF"/>
                </a:highlight>
                <a:latin typeface="Quattrocento Sans" panose="020B0502050000020003" pitchFamily="34" charset="0"/>
              </a:rPr>
              <a:t>devoted to andrological urology</a:t>
            </a:r>
          </a:p>
          <a:p>
            <a:pPr marL="285750" indent="-285750">
              <a:buFont typeface="Wingdings" panose="05000000000000000000" pitchFamily="2" charset="2"/>
              <a:buChar char="v"/>
            </a:pPr>
            <a:endParaRPr lang="en-US" sz="2000" dirty="0">
              <a:latin typeface="Quattrocento Sans" panose="020B0502050000020003" pitchFamily="34" charset="0"/>
            </a:endParaRPr>
          </a:p>
          <a:p>
            <a:pPr marL="285750" indent="-285750">
              <a:buFont typeface="Wingdings" panose="05000000000000000000" pitchFamily="2" charset="2"/>
              <a:buChar char="v"/>
            </a:pPr>
            <a:r>
              <a:rPr lang="en-US" sz="2000" dirty="0">
                <a:latin typeface="Quattrocento Sans" panose="020B0502050000020003" pitchFamily="34" charset="0"/>
              </a:rPr>
              <a:t>Must have a valid national medical license</a:t>
            </a:r>
          </a:p>
          <a:p>
            <a:pPr marL="285750" indent="-285750">
              <a:buFont typeface="Wingdings" panose="05000000000000000000" pitchFamily="2" charset="2"/>
              <a:buChar char="v"/>
            </a:pPr>
            <a:endParaRPr lang="en-US" sz="2000" dirty="0">
              <a:latin typeface="Quattrocento Sans" panose="020B0502050000020003" pitchFamily="34" charset="0"/>
            </a:endParaRPr>
          </a:p>
          <a:p>
            <a:pPr marL="285750" indent="-285750">
              <a:buFont typeface="Wingdings" panose="05000000000000000000" pitchFamily="2" charset="2"/>
              <a:buChar char="v"/>
            </a:pPr>
            <a:r>
              <a:rPr lang="en-US" sz="2000" dirty="0">
                <a:latin typeface="Quattrocento Sans" panose="020B0502050000020003" pitchFamily="34" charset="0"/>
              </a:rPr>
              <a:t>Other possible subspecialties: office urology, </a:t>
            </a:r>
            <a:r>
              <a:rPr lang="en-US" sz="2000" spc="-1" dirty="0">
                <a:solidFill>
                  <a:srgbClr val="000000"/>
                </a:solidFill>
                <a:latin typeface="Quattrocento Sans" panose="020B0502050000020003" pitchFamily="34" charset="0"/>
              </a:rPr>
              <a:t>reconstructive urology </a:t>
            </a:r>
            <a:r>
              <a:rPr lang="en-US" sz="2000" dirty="0">
                <a:latin typeface="Quattrocento Sans" panose="020B0502050000020003" pitchFamily="34" charset="0"/>
              </a:rPr>
              <a:t>???</a:t>
            </a:r>
          </a:p>
          <a:p>
            <a:pPr marL="285750" indent="-285750">
              <a:buFont typeface="Wingdings" panose="05000000000000000000" pitchFamily="2" charset="2"/>
              <a:buChar char="v"/>
            </a:pPr>
            <a:endParaRPr lang="en-US" sz="2000" dirty="0">
              <a:latin typeface="Quattrocento Sans" panose="020B0502050000020003" pitchFamily="34" charset="0"/>
            </a:endParaRPr>
          </a:p>
          <a:p>
            <a:pPr marL="285750" indent="-285750">
              <a:buFont typeface="Wingdings" panose="05000000000000000000" pitchFamily="2" charset="2"/>
              <a:buChar char="v"/>
            </a:pPr>
            <a:r>
              <a:rPr lang="en-US" sz="2000" dirty="0">
                <a:latin typeface="Quattrocento Sans" panose="020B0502050000020003" pitchFamily="34" charset="0"/>
              </a:rPr>
              <a:t>Minimum time from certification 5 years</a:t>
            </a:r>
          </a:p>
          <a:p>
            <a:pPr marL="285750" indent="-285750">
              <a:buFont typeface="Wingdings" panose="05000000000000000000" pitchFamily="2" charset="2"/>
              <a:buChar char="v"/>
            </a:pPr>
            <a:endParaRPr lang="en-US" sz="2000" dirty="0">
              <a:latin typeface="Quattrocento Sans" panose="020B0502050000020003" pitchFamily="34" charset="0"/>
            </a:endParaRPr>
          </a:p>
          <a:p>
            <a:pPr marL="285750" indent="-285750">
              <a:buFont typeface="Wingdings" panose="05000000000000000000" pitchFamily="2" charset="2"/>
              <a:buChar char="v"/>
            </a:pPr>
            <a:r>
              <a:rPr lang="en-US" sz="2000" dirty="0">
                <a:latin typeface="Quattrocento Sans" panose="020B0502050000020003" pitchFamily="34" charset="0"/>
              </a:rPr>
              <a:t>Valid for 5 years </a:t>
            </a:r>
          </a:p>
        </p:txBody>
      </p:sp>
      <p:sp>
        <p:nvSpPr>
          <p:cNvPr id="12" name="Shape 2">
            <a:extLst>
              <a:ext uri="{FF2B5EF4-FFF2-40B4-BE49-F238E27FC236}">
                <a16:creationId xmlns:a16="http://schemas.microsoft.com/office/drawing/2014/main" id="{DB64DF21-6EFD-C162-830A-438B613B8B26}"/>
              </a:ext>
            </a:extLst>
          </p:cNvPr>
          <p:cNvSpPr/>
          <p:nvPr/>
        </p:nvSpPr>
        <p:spPr>
          <a:xfrm>
            <a:off x="437210" y="715174"/>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Tree>
    <p:extLst>
      <p:ext uri="{BB962C8B-B14F-4D97-AF65-F5344CB8AC3E}">
        <p14:creationId xmlns:p14="http://schemas.microsoft.com/office/powerpoint/2010/main" val="50078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ontent Placeholder 2"/>
          <p:cNvSpPr/>
          <p:nvPr/>
        </p:nvSpPr>
        <p:spPr>
          <a:xfrm>
            <a:off x="221941" y="1600200"/>
            <a:ext cx="11754035" cy="452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457920" indent="-457200">
              <a:lnSpc>
                <a:spcPct val="200000"/>
              </a:lnSpc>
              <a:spcBef>
                <a:spcPts val="561"/>
              </a:spcBef>
              <a:buClr>
                <a:srgbClr val="000000"/>
              </a:buClr>
              <a:buFont typeface="Wingdings" pitchFamily="2" charset="2"/>
              <a:buChar char="v"/>
            </a:pPr>
            <a:r>
              <a:rPr lang="en-US" sz="2800" spc="-1" dirty="0">
                <a:solidFill>
                  <a:srgbClr val="000000"/>
                </a:solidFill>
                <a:latin typeface="Quattrocento Sans" panose="020B0502050000020003" pitchFamily="34" charset="0"/>
              </a:rPr>
              <a:t>Knowledge</a:t>
            </a:r>
            <a:endParaRPr lang="ru-RU" sz="2800" spc="-1" dirty="0">
              <a:latin typeface="Arial"/>
            </a:endParaRPr>
          </a:p>
          <a:p>
            <a:pPr marL="457920" indent="-457200">
              <a:lnSpc>
                <a:spcPct val="200000"/>
              </a:lnSpc>
              <a:spcBef>
                <a:spcPts val="561"/>
              </a:spcBef>
              <a:buClr>
                <a:srgbClr val="000000"/>
              </a:buClr>
              <a:buFont typeface="Wingdings" pitchFamily="2" charset="2"/>
              <a:buChar char="v"/>
            </a:pPr>
            <a:r>
              <a:rPr lang="en-US" sz="2800" spc="-1" dirty="0">
                <a:solidFill>
                  <a:srgbClr val="000000"/>
                </a:solidFill>
                <a:latin typeface="Quattrocento Sans" panose="020B0502050000020003" pitchFamily="34" charset="0"/>
              </a:rPr>
              <a:t>Practical skills</a:t>
            </a:r>
            <a:endParaRPr lang="ru-RU" sz="2800" spc="-1" dirty="0">
              <a:latin typeface="Arial"/>
            </a:endParaRPr>
          </a:p>
          <a:p>
            <a:pPr marL="457920" indent="-457200">
              <a:lnSpc>
                <a:spcPct val="200000"/>
              </a:lnSpc>
              <a:spcBef>
                <a:spcPts val="561"/>
              </a:spcBef>
              <a:buClr>
                <a:srgbClr val="000000"/>
              </a:buClr>
              <a:buFont typeface="Wingdings" pitchFamily="2" charset="2"/>
              <a:buChar char="v"/>
            </a:pPr>
            <a:r>
              <a:rPr lang="en-US" sz="2800" spc="-1" dirty="0">
                <a:solidFill>
                  <a:srgbClr val="000000"/>
                </a:solidFill>
                <a:latin typeface="Quattrocento Sans" panose="020B0502050000020003" pitchFamily="34" charset="0"/>
              </a:rPr>
              <a:t>Scientific and educational activity</a:t>
            </a:r>
            <a:endParaRPr lang="ru-RU" sz="2800" spc="-1" dirty="0">
              <a:latin typeface="Arial"/>
            </a:endParaRPr>
          </a:p>
          <a:p>
            <a:pPr>
              <a:lnSpc>
                <a:spcPct val="200000"/>
              </a:lnSpc>
              <a:spcBef>
                <a:spcPts val="561"/>
              </a:spcBef>
            </a:pPr>
            <a:endParaRPr lang="ru-RU" sz="2800" spc="-1" dirty="0">
              <a:latin typeface="Arial"/>
            </a:endParaRPr>
          </a:p>
          <a:p>
            <a:pPr>
              <a:lnSpc>
                <a:spcPct val="200000"/>
              </a:lnSpc>
              <a:spcBef>
                <a:spcPts val="561"/>
              </a:spcBef>
            </a:pPr>
            <a:endParaRPr lang="ru-RU" sz="2400" spc="-1" dirty="0">
              <a:latin typeface="Arial"/>
            </a:endParaRPr>
          </a:p>
        </p:txBody>
      </p:sp>
      <p:pic>
        <p:nvPicPr>
          <p:cNvPr id="177" name="Picture 4"/>
          <p:cNvPicPr/>
          <p:nvPr/>
        </p:nvPicPr>
        <p:blipFill>
          <a:blip r:embed="rId2"/>
          <a:stretch/>
        </p:blipFill>
        <p:spPr>
          <a:xfrm>
            <a:off x="9048360" y="6277680"/>
            <a:ext cx="1297800" cy="480960"/>
          </a:xfrm>
          <a:prstGeom prst="rect">
            <a:avLst/>
          </a:prstGeom>
          <a:ln w="0">
            <a:noFill/>
          </a:ln>
        </p:spPr>
      </p:pic>
      <p:sp>
        <p:nvSpPr>
          <p:cNvPr id="6" name="Rectangle 3">
            <a:extLst>
              <a:ext uri="{FF2B5EF4-FFF2-40B4-BE49-F238E27FC236}">
                <a16:creationId xmlns:a16="http://schemas.microsoft.com/office/drawing/2014/main" id="{11DE8286-9841-4147-A349-D13DCD3B9ED1}"/>
              </a:ext>
            </a:extLst>
          </p:cNvPr>
          <p:cNvSpPr/>
          <p:nvPr/>
        </p:nvSpPr>
        <p:spPr>
          <a:xfrm flipV="1">
            <a:off x="0" y="6171118"/>
            <a:ext cx="12192000" cy="45719"/>
          </a:xfrm>
          <a:prstGeom prst="rect">
            <a:avLst/>
          </a:prstGeom>
          <a:solidFill>
            <a:srgbClr val="B8005C"/>
          </a:solidFill>
          <a:ln>
            <a:solidFill>
              <a:srgbClr val="B8005C"/>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sp>
        <p:nvSpPr>
          <p:cNvPr id="2" name="Title 1">
            <a:extLst>
              <a:ext uri="{FF2B5EF4-FFF2-40B4-BE49-F238E27FC236}">
                <a16:creationId xmlns:a16="http://schemas.microsoft.com/office/drawing/2014/main" id="{440CFEF0-6999-612A-FE27-AF5162E1CA99}"/>
              </a:ext>
            </a:extLst>
          </p:cNvPr>
          <p:cNvSpPr/>
          <p:nvPr/>
        </p:nvSpPr>
        <p:spPr>
          <a:xfrm>
            <a:off x="342681" y="181242"/>
            <a:ext cx="5459363" cy="63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spcBef>
                <a:spcPts val="561"/>
              </a:spcBef>
            </a:pPr>
            <a:r>
              <a:rPr lang="en-US" sz="3600" b="1" spc="-1" dirty="0">
                <a:solidFill>
                  <a:schemeClr val="tx2">
                    <a:lumMod val="75000"/>
                  </a:schemeClr>
                </a:solidFill>
                <a:latin typeface="Oranienbaum" panose="02000506080000020003" pitchFamily="2" charset="0"/>
              </a:rPr>
              <a:t>What to check</a:t>
            </a:r>
            <a:endParaRPr lang="ru-RU" sz="3600" spc="-1" dirty="0">
              <a:solidFill>
                <a:schemeClr val="tx2">
                  <a:lumMod val="75000"/>
                </a:schemeClr>
              </a:solidFill>
              <a:latin typeface="Oranienbaum" panose="02000506080000020003" pitchFamily="2" charset="0"/>
            </a:endParaRPr>
          </a:p>
        </p:txBody>
      </p:sp>
      <p:sp>
        <p:nvSpPr>
          <p:cNvPr id="3" name="Shape 2">
            <a:extLst>
              <a:ext uri="{FF2B5EF4-FFF2-40B4-BE49-F238E27FC236}">
                <a16:creationId xmlns:a16="http://schemas.microsoft.com/office/drawing/2014/main" id="{C783EF45-5DEC-A1B8-84CF-EB89EE98EDE1}"/>
              </a:ext>
            </a:extLst>
          </p:cNvPr>
          <p:cNvSpPr/>
          <p:nvPr/>
        </p:nvSpPr>
        <p:spPr>
          <a:xfrm>
            <a:off x="437210" y="715174"/>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a:extLst>
              <a:ext uri="{FF2B5EF4-FFF2-40B4-BE49-F238E27FC236}">
                <a16:creationId xmlns:a16="http://schemas.microsoft.com/office/drawing/2014/main" id="{73E380C6-9BEF-D850-7DCE-356205EA1C02}"/>
              </a:ext>
            </a:extLst>
          </p:cNvPr>
          <p:cNvSpPr/>
          <p:nvPr/>
        </p:nvSpPr>
        <p:spPr>
          <a:xfrm>
            <a:off x="2207543" y="1869141"/>
            <a:ext cx="7864304" cy="3180229"/>
          </a:xfrm>
          <a:custGeom>
            <a:avLst/>
            <a:gdLst/>
            <a:ahLst/>
            <a:cxnLst/>
            <a:rect l="l" t="t" r="r" b="b"/>
            <a:pathLst>
              <a:path w="5618480" h="2114550">
                <a:moveTo>
                  <a:pt x="35560" y="0"/>
                </a:moveTo>
                <a:lnTo>
                  <a:pt x="5542272" y="0"/>
                </a:lnTo>
                <a:cubicBezTo>
                  <a:pt x="5584360" y="0"/>
                  <a:pt x="5618480" y="34120"/>
                  <a:pt x="5618480" y="76208"/>
                </a:cubicBezTo>
                <a:lnTo>
                  <a:pt x="5618480" y="2038342"/>
                </a:lnTo>
                <a:cubicBezTo>
                  <a:pt x="5618480" y="2080430"/>
                  <a:pt x="5584360" y="2114550"/>
                  <a:pt x="5542272" y="2114550"/>
                </a:cubicBezTo>
                <a:lnTo>
                  <a:pt x="35560" y="2114550"/>
                </a:lnTo>
                <a:cubicBezTo>
                  <a:pt x="15921" y="2114550"/>
                  <a:pt x="0" y="2098629"/>
                  <a:pt x="0" y="207899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5" name="Shape 4">
            <a:extLst>
              <a:ext uri="{FF2B5EF4-FFF2-40B4-BE49-F238E27FC236}">
                <a16:creationId xmlns:a16="http://schemas.microsoft.com/office/drawing/2014/main" id="{8B876ED3-6D02-C07B-85C7-088D600D1788}"/>
              </a:ext>
            </a:extLst>
          </p:cNvPr>
          <p:cNvSpPr/>
          <p:nvPr/>
        </p:nvSpPr>
        <p:spPr>
          <a:xfrm>
            <a:off x="2207543" y="1869141"/>
            <a:ext cx="49774" cy="3180229"/>
          </a:xfrm>
          <a:custGeom>
            <a:avLst/>
            <a:gdLst/>
            <a:ahLst/>
            <a:cxnLst/>
            <a:rect l="l" t="t" r="r" b="b"/>
            <a:pathLst>
              <a:path w="35560" h="2114550">
                <a:moveTo>
                  <a:pt x="35560" y="0"/>
                </a:moveTo>
                <a:lnTo>
                  <a:pt x="35560" y="0"/>
                </a:lnTo>
                <a:lnTo>
                  <a:pt x="35560" y="2114550"/>
                </a:lnTo>
                <a:lnTo>
                  <a:pt x="35560" y="2114550"/>
                </a:lnTo>
                <a:cubicBezTo>
                  <a:pt x="15921" y="2114550"/>
                  <a:pt x="0" y="2098629"/>
                  <a:pt x="0" y="2078990"/>
                </a:cubicBezTo>
                <a:lnTo>
                  <a:pt x="0" y="35560"/>
                </a:lnTo>
                <a:cubicBezTo>
                  <a:pt x="0" y="15934"/>
                  <a:pt x="15934" y="0"/>
                  <a:pt x="35560" y="0"/>
                </a:cubicBezTo>
                <a:close/>
              </a:path>
            </a:pathLst>
          </a:custGeom>
          <a:solidFill>
            <a:srgbClr val="1A3A5C"/>
          </a:solidFill>
          <a:ln/>
        </p:spPr>
      </p:sp>
      <p:sp>
        <p:nvSpPr>
          <p:cNvPr id="6" name="Shape 9">
            <a:extLst>
              <a:ext uri="{FF2B5EF4-FFF2-40B4-BE49-F238E27FC236}">
                <a16:creationId xmlns:a16="http://schemas.microsoft.com/office/drawing/2014/main" id="{C5244A85-4BA1-CC3A-22D0-99B6F2D26F5A}"/>
              </a:ext>
            </a:extLst>
          </p:cNvPr>
          <p:cNvSpPr/>
          <p:nvPr/>
        </p:nvSpPr>
        <p:spPr>
          <a:xfrm>
            <a:off x="2542009" y="2383491"/>
            <a:ext cx="7412782" cy="802220"/>
          </a:xfrm>
          <a:custGeom>
            <a:avLst/>
            <a:gdLst/>
            <a:ahLst/>
            <a:cxnLst/>
            <a:rect l="l" t="t" r="r" b="b"/>
            <a:pathLst>
              <a:path w="5295900" h="533400">
                <a:moveTo>
                  <a:pt x="38101" y="0"/>
                </a:moveTo>
                <a:lnTo>
                  <a:pt x="5257799" y="0"/>
                </a:lnTo>
                <a:cubicBezTo>
                  <a:pt x="5278842" y="0"/>
                  <a:pt x="5295900" y="17058"/>
                  <a:pt x="5295900" y="38101"/>
                </a:cubicBezTo>
                <a:lnTo>
                  <a:pt x="5295900" y="495299"/>
                </a:lnTo>
                <a:cubicBezTo>
                  <a:pt x="5295900" y="516342"/>
                  <a:pt x="5278842" y="533400"/>
                  <a:pt x="5257799" y="533400"/>
                </a:cubicBezTo>
                <a:lnTo>
                  <a:pt x="38101" y="533400"/>
                </a:lnTo>
                <a:cubicBezTo>
                  <a:pt x="17058" y="533400"/>
                  <a:pt x="0" y="516342"/>
                  <a:pt x="0" y="495299"/>
                </a:cubicBezTo>
                <a:lnTo>
                  <a:pt x="0" y="38101"/>
                </a:lnTo>
                <a:cubicBezTo>
                  <a:pt x="0" y="17072"/>
                  <a:pt x="17072" y="0"/>
                  <a:pt x="38101" y="0"/>
                </a:cubicBezTo>
                <a:close/>
              </a:path>
            </a:pathLst>
          </a:custGeom>
          <a:solidFill>
            <a:srgbClr val="1A3A5C">
              <a:alpha val="5098"/>
            </a:srgbClr>
          </a:solidFill>
          <a:ln/>
        </p:spPr>
        <p:txBody>
          <a:bodyPr/>
          <a:lstStyle/>
          <a:p>
            <a:pPr algn="ctr"/>
            <a:r>
              <a:rPr lang="en-US" sz="3600" dirty="0">
                <a:solidFill>
                  <a:schemeClr val="tx2">
                    <a:lumMod val="75000"/>
                  </a:schemeClr>
                </a:solidFill>
                <a:latin typeface="Oranienbaum" panose="02000506080000020003" pitchFamily="2" charset="0"/>
              </a:rPr>
              <a:t>EBU ETR Urology</a:t>
            </a:r>
            <a:endParaRPr lang="ka-GE" sz="3600" dirty="0">
              <a:solidFill>
                <a:schemeClr val="tx2">
                  <a:lumMod val="75000"/>
                </a:schemeClr>
              </a:solidFill>
            </a:endParaRPr>
          </a:p>
        </p:txBody>
      </p:sp>
      <p:sp>
        <p:nvSpPr>
          <p:cNvPr id="7" name="Shape 9">
            <a:extLst>
              <a:ext uri="{FF2B5EF4-FFF2-40B4-BE49-F238E27FC236}">
                <a16:creationId xmlns:a16="http://schemas.microsoft.com/office/drawing/2014/main" id="{45D959CC-7C71-DBE4-29A0-0210A9E78CF1}"/>
              </a:ext>
            </a:extLst>
          </p:cNvPr>
          <p:cNvSpPr/>
          <p:nvPr/>
        </p:nvSpPr>
        <p:spPr>
          <a:xfrm>
            <a:off x="2542009" y="3880597"/>
            <a:ext cx="7412782" cy="802220"/>
          </a:xfrm>
          <a:custGeom>
            <a:avLst/>
            <a:gdLst/>
            <a:ahLst/>
            <a:cxnLst/>
            <a:rect l="l" t="t" r="r" b="b"/>
            <a:pathLst>
              <a:path w="5295900" h="533400">
                <a:moveTo>
                  <a:pt x="38101" y="0"/>
                </a:moveTo>
                <a:lnTo>
                  <a:pt x="5257799" y="0"/>
                </a:lnTo>
                <a:cubicBezTo>
                  <a:pt x="5278842" y="0"/>
                  <a:pt x="5295900" y="17058"/>
                  <a:pt x="5295900" y="38101"/>
                </a:cubicBezTo>
                <a:lnTo>
                  <a:pt x="5295900" y="495299"/>
                </a:lnTo>
                <a:cubicBezTo>
                  <a:pt x="5295900" y="516342"/>
                  <a:pt x="5278842" y="533400"/>
                  <a:pt x="5257799" y="533400"/>
                </a:cubicBezTo>
                <a:lnTo>
                  <a:pt x="38101" y="533400"/>
                </a:lnTo>
                <a:cubicBezTo>
                  <a:pt x="17058" y="533400"/>
                  <a:pt x="0" y="516342"/>
                  <a:pt x="0" y="495299"/>
                </a:cubicBezTo>
                <a:lnTo>
                  <a:pt x="0" y="38101"/>
                </a:lnTo>
                <a:cubicBezTo>
                  <a:pt x="0" y="17072"/>
                  <a:pt x="17072" y="0"/>
                  <a:pt x="38101" y="0"/>
                </a:cubicBezTo>
                <a:close/>
              </a:path>
            </a:pathLst>
          </a:custGeom>
          <a:solidFill>
            <a:srgbClr val="1A3A5C">
              <a:alpha val="5098"/>
            </a:srgbClr>
          </a:solidFill>
          <a:ln/>
        </p:spPr>
        <p:txBody>
          <a:bodyPr/>
          <a:lstStyle/>
          <a:p>
            <a:pPr algn="ctr"/>
            <a:r>
              <a:rPr lang="en-US" sz="3600" dirty="0">
                <a:solidFill>
                  <a:schemeClr val="tx2">
                    <a:lumMod val="75000"/>
                  </a:schemeClr>
                </a:solidFill>
                <a:latin typeface="Oranienbaum" panose="02000506080000020003" pitchFamily="2" charset="0"/>
              </a:rPr>
              <a:t>Subspecialty certification</a:t>
            </a:r>
            <a:endParaRPr lang="ka-GE" sz="3600" dirty="0">
              <a:solidFill>
                <a:schemeClr val="tx2">
                  <a:lumMod val="75000"/>
                </a:schemeClr>
              </a:solidFill>
            </a:endParaRPr>
          </a:p>
        </p:txBody>
      </p:sp>
      <p:sp>
        <p:nvSpPr>
          <p:cNvPr id="10" name="Rectangle 3">
            <a:extLst>
              <a:ext uri="{FF2B5EF4-FFF2-40B4-BE49-F238E27FC236}">
                <a16:creationId xmlns:a16="http://schemas.microsoft.com/office/drawing/2014/main" id="{CE36F98F-0FA4-FB9C-F7C3-03A557E1C5E5}"/>
              </a:ext>
            </a:extLst>
          </p:cNvPr>
          <p:cNvSpPr/>
          <p:nvPr/>
        </p:nvSpPr>
        <p:spPr>
          <a:xfrm>
            <a:off x="1631640" y="6126120"/>
            <a:ext cx="8856720" cy="45360"/>
          </a:xfrm>
          <a:prstGeom prst="rect">
            <a:avLst/>
          </a:prstGeom>
          <a:solidFill>
            <a:srgbClr val="B8005C"/>
          </a:solidFill>
          <a:ln>
            <a:solidFill>
              <a:srgbClr val="B8005C"/>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pic>
        <p:nvPicPr>
          <p:cNvPr id="12" name="Picture 4">
            <a:extLst>
              <a:ext uri="{FF2B5EF4-FFF2-40B4-BE49-F238E27FC236}">
                <a16:creationId xmlns:a16="http://schemas.microsoft.com/office/drawing/2014/main" id="{26C28EC2-A62A-0546-B5C3-568D7A64F5D1}"/>
              </a:ext>
            </a:extLst>
          </p:cNvPr>
          <p:cNvPicPr/>
          <p:nvPr/>
        </p:nvPicPr>
        <p:blipFill>
          <a:blip r:embed="rId2"/>
          <a:stretch/>
        </p:blipFill>
        <p:spPr>
          <a:xfrm>
            <a:off x="9048360" y="6277680"/>
            <a:ext cx="1298160" cy="481320"/>
          </a:xfrm>
          <a:prstGeom prst="rect">
            <a:avLst/>
          </a:prstGeom>
          <a:ln w="0">
            <a:noFill/>
          </a:ln>
        </p:spPr>
      </p:pic>
    </p:spTree>
    <p:extLst>
      <p:ext uri="{BB962C8B-B14F-4D97-AF65-F5344CB8AC3E}">
        <p14:creationId xmlns:p14="http://schemas.microsoft.com/office/powerpoint/2010/main" val="306557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ontent Placeholder 2"/>
          <p:cNvSpPr txBox="1"/>
          <p:nvPr/>
        </p:nvSpPr>
        <p:spPr>
          <a:xfrm>
            <a:off x="337351" y="1340639"/>
            <a:ext cx="11487705" cy="4268717"/>
          </a:xfrm>
          <a:prstGeom prst="rect">
            <a:avLst/>
          </a:prstGeom>
          <a:noFill/>
          <a:ln w="0">
            <a:noFill/>
          </a:ln>
        </p:spPr>
        <p:txBody>
          <a:bodyPr>
            <a:normAutofit/>
          </a:bodyPr>
          <a:lstStyle/>
          <a:p>
            <a:pPr marL="385920" indent="-385200">
              <a:lnSpc>
                <a:spcPct val="120000"/>
              </a:lnSpc>
              <a:spcBef>
                <a:spcPts val="400"/>
              </a:spcBef>
              <a:buClr>
                <a:srgbClr val="000000"/>
              </a:buClr>
              <a:buFont typeface="Calibri"/>
              <a:buAutoNum type="arabicPeriod"/>
            </a:pPr>
            <a:r>
              <a:rPr lang="en-US" sz="2400" spc="-1" dirty="0">
                <a:solidFill>
                  <a:srgbClr val="000000"/>
                </a:solidFill>
                <a:latin typeface="Quattrocento Sans" panose="020B0502050000020003" pitchFamily="34" charset="0"/>
              </a:rPr>
              <a:t>Online submission</a:t>
            </a:r>
          </a:p>
          <a:p>
            <a:pPr marL="385920" indent="-385200">
              <a:lnSpc>
                <a:spcPct val="120000"/>
              </a:lnSpc>
              <a:spcBef>
                <a:spcPts val="400"/>
              </a:spcBef>
              <a:buClr>
                <a:srgbClr val="000000"/>
              </a:buClr>
              <a:buFont typeface="Calibri"/>
              <a:buAutoNum type="arabicPeriod"/>
            </a:pPr>
            <a:r>
              <a:rPr lang="en-US" sz="2400" spc="-1" dirty="0">
                <a:solidFill>
                  <a:srgbClr val="000000"/>
                </a:solidFill>
                <a:latin typeface="Quattrocento Sans" panose="020B0502050000020003" pitchFamily="34" charset="0"/>
              </a:rPr>
              <a:t>Necessary documents to apply</a:t>
            </a:r>
            <a:endParaRPr lang="nl-NL" sz="2400" spc="-1" dirty="0">
              <a:solidFill>
                <a:srgbClr val="000000"/>
              </a:solidFill>
              <a:latin typeface="Quattrocento Sans" panose="020B0502050000020003" pitchFamily="34" charset="0"/>
            </a:endParaRPr>
          </a:p>
          <a:p>
            <a:pPr marL="385920" indent="-385200">
              <a:lnSpc>
                <a:spcPct val="120000"/>
              </a:lnSpc>
              <a:spcBef>
                <a:spcPts val="400"/>
              </a:spcBef>
              <a:buClr>
                <a:srgbClr val="000000"/>
              </a:buClr>
              <a:buFont typeface="Calibri"/>
              <a:buAutoNum type="arabicPeriod"/>
            </a:pPr>
            <a:r>
              <a:rPr lang="en-US" sz="2400" spc="-1" dirty="0">
                <a:solidFill>
                  <a:srgbClr val="000000"/>
                </a:solidFill>
                <a:latin typeface="Quattrocento Sans" panose="020B0502050000020003" pitchFamily="34" charset="0"/>
              </a:rPr>
              <a:t>Defining criteria for:</a:t>
            </a:r>
            <a:endParaRPr lang="nl-NL" sz="2400" spc="-1" dirty="0">
              <a:solidFill>
                <a:srgbClr val="000000"/>
              </a:solidFill>
              <a:latin typeface="Quattrocento Sans" panose="020B0502050000020003" pitchFamily="34" charset="0"/>
            </a:endParaRPr>
          </a:p>
          <a:p>
            <a:pPr marL="685800" lvl="1" indent="-285120">
              <a:lnSpc>
                <a:spcPct val="120000"/>
              </a:lnSpc>
              <a:spcBef>
                <a:spcPts val="320"/>
              </a:spcBef>
              <a:buClr>
                <a:srgbClr val="000000"/>
              </a:buClr>
              <a:buFont typeface="Arial"/>
              <a:buChar char="–"/>
            </a:pPr>
            <a:r>
              <a:rPr lang="en-US" spc="-1" dirty="0">
                <a:solidFill>
                  <a:srgbClr val="000000"/>
                </a:solidFill>
                <a:latin typeface="Quattrocento Sans" panose="020B0502050000020003" pitchFamily="34" charset="0"/>
              </a:rPr>
              <a:t>Knowledge</a:t>
            </a:r>
            <a:endParaRPr lang="nl-NL" spc="-1" dirty="0">
              <a:solidFill>
                <a:srgbClr val="000000"/>
              </a:solidFill>
              <a:latin typeface="Quattrocento Sans" panose="020B0502050000020003" pitchFamily="34" charset="0"/>
            </a:endParaRPr>
          </a:p>
          <a:p>
            <a:pPr marL="685800" lvl="1" indent="-285120">
              <a:lnSpc>
                <a:spcPct val="120000"/>
              </a:lnSpc>
              <a:spcBef>
                <a:spcPts val="320"/>
              </a:spcBef>
              <a:buClr>
                <a:srgbClr val="000000"/>
              </a:buClr>
              <a:buFont typeface="Arial"/>
              <a:buChar char="–"/>
            </a:pPr>
            <a:r>
              <a:rPr lang="en-US" spc="-1" dirty="0">
                <a:solidFill>
                  <a:srgbClr val="000000"/>
                </a:solidFill>
                <a:latin typeface="Quattrocento Sans" panose="020B0502050000020003" pitchFamily="34" charset="0"/>
              </a:rPr>
              <a:t>Practical skills</a:t>
            </a:r>
            <a:endParaRPr lang="nl-NL" spc="-1" dirty="0">
              <a:solidFill>
                <a:srgbClr val="000000"/>
              </a:solidFill>
              <a:latin typeface="Quattrocento Sans" panose="020B0502050000020003" pitchFamily="34" charset="0"/>
            </a:endParaRPr>
          </a:p>
          <a:p>
            <a:pPr marL="685800" lvl="1" indent="-285120">
              <a:lnSpc>
                <a:spcPct val="120000"/>
              </a:lnSpc>
              <a:spcBef>
                <a:spcPts val="320"/>
              </a:spcBef>
              <a:buClr>
                <a:srgbClr val="000000"/>
              </a:buClr>
              <a:buFont typeface="Arial"/>
              <a:buChar char="–"/>
            </a:pPr>
            <a:r>
              <a:rPr lang="en-US" spc="-1" dirty="0">
                <a:solidFill>
                  <a:srgbClr val="000000"/>
                </a:solidFill>
                <a:latin typeface="Quattrocento Sans" panose="020B0502050000020003" pitchFamily="34" charset="0"/>
              </a:rPr>
              <a:t>Scientific/educational activity</a:t>
            </a:r>
            <a:endParaRPr lang="nl-NL" spc="-1" dirty="0">
              <a:solidFill>
                <a:srgbClr val="000000"/>
              </a:solidFill>
              <a:latin typeface="Quattrocento Sans" panose="020B0502050000020003" pitchFamily="34" charset="0"/>
            </a:endParaRPr>
          </a:p>
          <a:p>
            <a:pPr marL="343080" indent="-342360">
              <a:lnSpc>
                <a:spcPct val="120000"/>
              </a:lnSpc>
              <a:spcBef>
                <a:spcPts val="400"/>
              </a:spcBef>
              <a:buClr>
                <a:srgbClr val="000000"/>
              </a:buClr>
              <a:buFont typeface="Calibri"/>
              <a:buAutoNum type="arabicPeriod"/>
            </a:pPr>
            <a:r>
              <a:rPr lang="en-US" sz="2400" spc="-1" dirty="0">
                <a:solidFill>
                  <a:srgbClr val="000000"/>
                </a:solidFill>
                <a:latin typeface="Quattrocento Sans" panose="020B0502050000020003" pitchFamily="34" charset="0"/>
              </a:rPr>
              <a:t>Processing fees</a:t>
            </a:r>
            <a:endParaRPr lang="nl-NL" sz="2400" spc="-1" dirty="0">
              <a:solidFill>
                <a:srgbClr val="000000"/>
              </a:solidFill>
              <a:latin typeface="Quattrocento Sans" panose="020B0502050000020003" pitchFamily="34" charset="0"/>
            </a:endParaRPr>
          </a:p>
          <a:p>
            <a:pPr marL="343080" indent="-342360">
              <a:lnSpc>
                <a:spcPct val="120000"/>
              </a:lnSpc>
              <a:spcBef>
                <a:spcPts val="400"/>
              </a:spcBef>
              <a:buClr>
                <a:srgbClr val="000000"/>
              </a:buClr>
              <a:buFont typeface="Calibri"/>
              <a:buAutoNum type="arabicPeriod"/>
            </a:pPr>
            <a:r>
              <a:rPr lang="en-US" sz="2400" spc="-1" dirty="0">
                <a:solidFill>
                  <a:srgbClr val="000000"/>
                </a:solidFill>
                <a:latin typeface="Quattrocento Sans" panose="020B0502050000020003" pitchFamily="34" charset="0"/>
              </a:rPr>
              <a:t>Certificate issue</a:t>
            </a:r>
            <a:endParaRPr lang="nl-NL" sz="2400" spc="-1" dirty="0">
              <a:solidFill>
                <a:srgbClr val="000000"/>
              </a:solidFill>
              <a:latin typeface="Quattrocento Sans" panose="020B0502050000020003" pitchFamily="34" charset="0"/>
            </a:endParaRPr>
          </a:p>
          <a:p>
            <a:pPr marL="343080" indent="-342360">
              <a:lnSpc>
                <a:spcPct val="120000"/>
              </a:lnSpc>
              <a:spcBef>
                <a:spcPts val="400"/>
              </a:spcBef>
              <a:buClr>
                <a:srgbClr val="000000"/>
              </a:buClr>
              <a:buFont typeface="Calibri"/>
              <a:buAutoNum type="arabicPeriod"/>
            </a:pPr>
            <a:r>
              <a:rPr lang="en-US" sz="2400" spc="-1" dirty="0">
                <a:solidFill>
                  <a:srgbClr val="000000"/>
                </a:solidFill>
                <a:latin typeface="Quattrocento Sans" panose="020B0502050000020003" pitchFamily="34" charset="0"/>
              </a:rPr>
              <a:t>FEBU – Re-FEBU - SC</a:t>
            </a:r>
            <a:endParaRPr lang="nl-NL" sz="2400" spc="-1" dirty="0">
              <a:solidFill>
                <a:srgbClr val="000000"/>
              </a:solidFill>
              <a:latin typeface="Quattrocento Sans" panose="020B0502050000020003" pitchFamily="34" charset="0"/>
            </a:endParaRPr>
          </a:p>
        </p:txBody>
      </p:sp>
      <p:pic>
        <p:nvPicPr>
          <p:cNvPr id="181" name="Picture 4"/>
          <p:cNvPicPr/>
          <p:nvPr/>
        </p:nvPicPr>
        <p:blipFill>
          <a:blip r:embed="rId2"/>
          <a:stretch/>
        </p:blipFill>
        <p:spPr>
          <a:xfrm>
            <a:off x="9048360" y="6277680"/>
            <a:ext cx="1298160" cy="481320"/>
          </a:xfrm>
          <a:prstGeom prst="rect">
            <a:avLst/>
          </a:prstGeom>
          <a:ln w="0">
            <a:noFill/>
          </a:ln>
        </p:spPr>
      </p:pic>
      <p:sp>
        <p:nvSpPr>
          <p:cNvPr id="6" name="Rectangle 3">
            <a:extLst>
              <a:ext uri="{FF2B5EF4-FFF2-40B4-BE49-F238E27FC236}">
                <a16:creationId xmlns:a16="http://schemas.microsoft.com/office/drawing/2014/main" id="{DA2D6413-B0B2-40C8-9CD9-AC6F50114B38}"/>
              </a:ext>
            </a:extLst>
          </p:cNvPr>
          <p:cNvSpPr/>
          <p:nvPr/>
        </p:nvSpPr>
        <p:spPr>
          <a:xfrm flipV="1">
            <a:off x="0" y="6171118"/>
            <a:ext cx="12192000" cy="45719"/>
          </a:xfrm>
          <a:prstGeom prst="rect">
            <a:avLst/>
          </a:prstGeom>
          <a:solidFill>
            <a:srgbClr val="B8005C"/>
          </a:solidFill>
          <a:ln>
            <a:solidFill>
              <a:srgbClr val="B8005C"/>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sp>
        <p:nvSpPr>
          <p:cNvPr id="2" name="Title 1">
            <a:extLst>
              <a:ext uri="{FF2B5EF4-FFF2-40B4-BE49-F238E27FC236}">
                <a16:creationId xmlns:a16="http://schemas.microsoft.com/office/drawing/2014/main" id="{C64E0EE1-0886-F7EA-1226-2C07B3D101C0}"/>
              </a:ext>
            </a:extLst>
          </p:cNvPr>
          <p:cNvSpPr/>
          <p:nvPr/>
        </p:nvSpPr>
        <p:spPr>
          <a:xfrm>
            <a:off x="342681" y="181242"/>
            <a:ext cx="5459363" cy="63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spcBef>
                <a:spcPts val="561"/>
              </a:spcBef>
            </a:pPr>
            <a:r>
              <a:rPr lang="en-US" sz="3600" b="1" spc="-1" dirty="0">
                <a:solidFill>
                  <a:schemeClr val="tx2">
                    <a:lumMod val="75000"/>
                  </a:schemeClr>
                </a:solidFill>
                <a:latin typeface="Oranienbaum" panose="02000506080000020003" pitchFamily="2" charset="0"/>
              </a:rPr>
              <a:t>Application Process</a:t>
            </a:r>
            <a:endParaRPr lang="ru-RU" sz="3600" spc="-1" dirty="0">
              <a:solidFill>
                <a:schemeClr val="tx2">
                  <a:lumMod val="75000"/>
                </a:schemeClr>
              </a:solidFill>
              <a:latin typeface="Oranienbaum" panose="02000506080000020003" pitchFamily="2" charset="0"/>
            </a:endParaRPr>
          </a:p>
        </p:txBody>
      </p:sp>
      <p:sp>
        <p:nvSpPr>
          <p:cNvPr id="3" name="Shape 2">
            <a:extLst>
              <a:ext uri="{FF2B5EF4-FFF2-40B4-BE49-F238E27FC236}">
                <a16:creationId xmlns:a16="http://schemas.microsoft.com/office/drawing/2014/main" id="{467D7074-AFDB-39F5-C79C-72ED4311079E}"/>
              </a:ext>
            </a:extLst>
          </p:cNvPr>
          <p:cNvSpPr/>
          <p:nvPr/>
        </p:nvSpPr>
        <p:spPr>
          <a:xfrm>
            <a:off x="433110" y="870991"/>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F510B9-2A79-45A4-BA4F-14780891D17D}"/>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E9C24B05-8E9A-4589-B733-F2A0196F5376}"/>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6" name="Title 1">
            <a:extLst>
              <a:ext uri="{FF2B5EF4-FFF2-40B4-BE49-F238E27FC236}">
                <a16:creationId xmlns:a16="http://schemas.microsoft.com/office/drawing/2014/main" id="{A156A7DD-63B7-6656-F5A2-C37FC6179D4C}"/>
              </a:ext>
            </a:extLst>
          </p:cNvPr>
          <p:cNvSpPr/>
          <p:nvPr/>
        </p:nvSpPr>
        <p:spPr>
          <a:xfrm>
            <a:off x="342681" y="181242"/>
            <a:ext cx="5459363" cy="63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spcBef>
                <a:spcPts val="561"/>
              </a:spcBef>
            </a:pPr>
            <a:r>
              <a:rPr lang="en-US" sz="3600" b="1" spc="-1" dirty="0">
                <a:solidFill>
                  <a:schemeClr val="tx2">
                    <a:lumMod val="75000"/>
                  </a:schemeClr>
                </a:solidFill>
                <a:latin typeface="Oranienbaum" panose="02000506080000020003" pitchFamily="2" charset="0"/>
              </a:rPr>
              <a:t>Necessary documents</a:t>
            </a:r>
            <a:endParaRPr lang="ru-RU" sz="3600" spc="-1" dirty="0">
              <a:solidFill>
                <a:schemeClr val="tx2">
                  <a:lumMod val="75000"/>
                </a:schemeClr>
              </a:solidFill>
              <a:latin typeface="Oranienbaum" panose="02000506080000020003" pitchFamily="2" charset="0"/>
            </a:endParaRPr>
          </a:p>
        </p:txBody>
      </p:sp>
      <p:sp>
        <p:nvSpPr>
          <p:cNvPr id="7" name="Shape 2">
            <a:extLst>
              <a:ext uri="{FF2B5EF4-FFF2-40B4-BE49-F238E27FC236}">
                <a16:creationId xmlns:a16="http://schemas.microsoft.com/office/drawing/2014/main" id="{976BBBC8-3B15-A7CE-177F-EC6B8D570D9E}"/>
              </a:ext>
            </a:extLst>
          </p:cNvPr>
          <p:cNvSpPr/>
          <p:nvPr/>
        </p:nvSpPr>
        <p:spPr>
          <a:xfrm>
            <a:off x="437210" y="715174"/>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
        <p:nvSpPr>
          <p:cNvPr id="9" name="TextBox 8">
            <a:extLst>
              <a:ext uri="{FF2B5EF4-FFF2-40B4-BE49-F238E27FC236}">
                <a16:creationId xmlns:a16="http://schemas.microsoft.com/office/drawing/2014/main" id="{395E3405-8869-4FF4-F91F-329AA35A32AB}"/>
              </a:ext>
            </a:extLst>
          </p:cNvPr>
          <p:cNvSpPr txBox="1"/>
          <p:nvPr/>
        </p:nvSpPr>
        <p:spPr>
          <a:xfrm>
            <a:off x="437210" y="1181959"/>
            <a:ext cx="8776497" cy="4943020"/>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CV</a:t>
            </a:r>
          </a:p>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Valid national medical license</a:t>
            </a:r>
          </a:p>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Written recommendation from:</a:t>
            </a:r>
          </a:p>
          <a:p>
            <a:pPr marL="742950" lvl="1" indent="-285750">
              <a:lnSpc>
                <a:spcPct val="150000"/>
              </a:lnSpc>
              <a:buFont typeface="Quattrocento Sans" panose="020B0502050000020003" pitchFamily="34" charset="0"/>
              <a:buChar char="–"/>
            </a:pPr>
            <a:r>
              <a:rPr lang="en-US" sz="2000" dirty="0">
                <a:latin typeface="Quattrocento Sans" panose="020B0502050000020003" pitchFamily="34" charset="0"/>
              </a:rPr>
              <a:t>Chief of the division</a:t>
            </a:r>
          </a:p>
          <a:p>
            <a:pPr marL="742950" lvl="1" indent="-285750">
              <a:lnSpc>
                <a:spcPct val="150000"/>
              </a:lnSpc>
              <a:buFont typeface="Quattrocento Sans" panose="020B0502050000020003" pitchFamily="34" charset="0"/>
              <a:buChar char="–"/>
            </a:pPr>
            <a:r>
              <a:rPr lang="en-US" sz="2000" dirty="0">
                <a:latin typeface="Quattrocento Sans" panose="020B0502050000020003" pitchFamily="34" charset="0"/>
              </a:rPr>
              <a:t>Chief of department </a:t>
            </a:r>
          </a:p>
          <a:p>
            <a:pPr marL="742950" lvl="1" indent="-285750">
              <a:lnSpc>
                <a:spcPct val="150000"/>
              </a:lnSpc>
              <a:buFont typeface="Quattrocento Sans" panose="020B0502050000020003" pitchFamily="34" charset="0"/>
              <a:buChar char="–"/>
            </a:pPr>
            <a:r>
              <a:rPr lang="en-US" sz="2000" dirty="0">
                <a:latin typeface="Quattrocento Sans" panose="020B0502050000020003" pitchFamily="34" charset="0"/>
              </a:rPr>
              <a:t>Head of the hospital</a:t>
            </a:r>
          </a:p>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Minimum number of annual cases???</a:t>
            </a:r>
          </a:p>
          <a:p>
            <a:pPr marL="742950" lvl="1" indent="-285750">
              <a:lnSpc>
                <a:spcPct val="150000"/>
              </a:lnSpc>
              <a:buFont typeface="Arial" panose="020B0604020202020204" pitchFamily="34" charset="0"/>
              <a:buChar char="–"/>
            </a:pPr>
            <a:r>
              <a:rPr lang="en-US" dirty="0">
                <a:latin typeface="Quattrocento Sans" panose="020B0502050000020003" pitchFamily="34" charset="0"/>
              </a:rPr>
              <a:t>varicocelectomy (50), Sperm retrieval (30), vas recanalization (20)</a:t>
            </a:r>
          </a:p>
          <a:p>
            <a:pPr marL="742950" lvl="1" indent="-285750">
              <a:lnSpc>
                <a:spcPct val="150000"/>
              </a:lnSpc>
              <a:buFont typeface="Arial" panose="020B0604020202020204" pitchFamily="34" charset="0"/>
              <a:buChar char="–"/>
            </a:pPr>
            <a:r>
              <a:rPr lang="en-US" dirty="0">
                <a:latin typeface="Quattrocento Sans" panose="020B0502050000020003" pitchFamily="34" charset="0"/>
              </a:rPr>
              <a:t>penile prosthesis (50 cases), </a:t>
            </a:r>
            <a:r>
              <a:rPr lang="en-US" dirty="0" err="1">
                <a:latin typeface="Quattrocento Sans" panose="020B0502050000020003" pitchFamily="34" charset="0"/>
              </a:rPr>
              <a:t>corporoplasty</a:t>
            </a:r>
            <a:r>
              <a:rPr lang="en-US" dirty="0">
                <a:latin typeface="Quattrocento Sans" panose="020B0502050000020003" pitchFamily="34" charset="0"/>
              </a:rPr>
              <a:t> (50), open urethroplasty (30)</a:t>
            </a:r>
          </a:p>
          <a:p>
            <a:pPr marL="742950" lvl="1" indent="-285750">
              <a:lnSpc>
                <a:spcPct val="150000"/>
              </a:lnSpc>
              <a:buFont typeface="Arial" panose="020B0604020202020204" pitchFamily="34" charset="0"/>
              <a:buChar char="–"/>
            </a:pPr>
            <a:r>
              <a:rPr lang="en-US" dirty="0">
                <a:latin typeface="Quattrocento Sans" panose="020B0502050000020003" pitchFamily="34" charset="0"/>
              </a:rPr>
              <a:t>M to F (50), F to M (30)</a:t>
            </a:r>
          </a:p>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CME points (150-200 points/5 year)</a:t>
            </a:r>
          </a:p>
        </p:txBody>
      </p:sp>
    </p:spTree>
    <p:extLst>
      <p:ext uri="{BB962C8B-B14F-4D97-AF65-F5344CB8AC3E}">
        <p14:creationId xmlns:p14="http://schemas.microsoft.com/office/powerpoint/2010/main" val="34372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C56F9-CD8F-769D-AB56-6D7BD8B027B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AB92B2A-3542-D377-55E7-1920545848FF}"/>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AF9DEE92-17B7-E52D-8871-841F86CB98D2}"/>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2" name="Title 1">
            <a:extLst>
              <a:ext uri="{FF2B5EF4-FFF2-40B4-BE49-F238E27FC236}">
                <a16:creationId xmlns:a16="http://schemas.microsoft.com/office/drawing/2014/main" id="{62B62739-A720-1B52-5DE7-3EEDEE690B50}"/>
              </a:ext>
            </a:extLst>
          </p:cNvPr>
          <p:cNvSpPr/>
          <p:nvPr/>
        </p:nvSpPr>
        <p:spPr>
          <a:xfrm>
            <a:off x="342681" y="181242"/>
            <a:ext cx="5459363" cy="63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spcBef>
                <a:spcPts val="561"/>
              </a:spcBef>
            </a:pPr>
            <a:r>
              <a:rPr lang="en-US" sz="3600" b="1" spc="-1" dirty="0">
                <a:solidFill>
                  <a:schemeClr val="tx2">
                    <a:lumMod val="75000"/>
                  </a:schemeClr>
                </a:solidFill>
                <a:latin typeface="Oranienbaum" panose="02000506080000020003" pitchFamily="2" charset="0"/>
              </a:rPr>
              <a:t>Theoretical Knowledge</a:t>
            </a:r>
            <a:endParaRPr lang="ru-RU" sz="3600" spc="-1" dirty="0">
              <a:solidFill>
                <a:schemeClr val="tx2">
                  <a:lumMod val="75000"/>
                </a:schemeClr>
              </a:solidFill>
              <a:latin typeface="Oranienbaum" panose="02000506080000020003" pitchFamily="2" charset="0"/>
            </a:endParaRPr>
          </a:p>
        </p:txBody>
      </p:sp>
      <p:sp>
        <p:nvSpPr>
          <p:cNvPr id="3" name="Shape 2">
            <a:extLst>
              <a:ext uri="{FF2B5EF4-FFF2-40B4-BE49-F238E27FC236}">
                <a16:creationId xmlns:a16="http://schemas.microsoft.com/office/drawing/2014/main" id="{A09819FC-2546-27B2-608B-DF4861D0C1F9}"/>
              </a:ext>
            </a:extLst>
          </p:cNvPr>
          <p:cNvSpPr/>
          <p:nvPr/>
        </p:nvSpPr>
        <p:spPr>
          <a:xfrm>
            <a:off x="437210" y="715174"/>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
        <p:nvSpPr>
          <p:cNvPr id="6" name="Content Placeholder 2">
            <a:extLst>
              <a:ext uri="{FF2B5EF4-FFF2-40B4-BE49-F238E27FC236}">
                <a16:creationId xmlns:a16="http://schemas.microsoft.com/office/drawing/2014/main" id="{63326F1E-607A-FB9F-4AA4-40B8C4B745A8}"/>
              </a:ext>
            </a:extLst>
          </p:cNvPr>
          <p:cNvSpPr>
            <a:spLocks noGrp="1"/>
          </p:cNvSpPr>
          <p:nvPr>
            <p:ph idx="1"/>
          </p:nvPr>
        </p:nvSpPr>
        <p:spPr>
          <a:xfrm>
            <a:off x="533058" y="1325727"/>
            <a:ext cx="10830440" cy="4351338"/>
          </a:xfrm>
        </p:spPr>
        <p:txBody>
          <a:bodyPr>
            <a:normAutofit/>
          </a:bodyPr>
          <a:lstStyle/>
          <a:p>
            <a:pPr marL="571680" indent="-457200">
              <a:buFont typeface="Wingdings" panose="05000000000000000000" pitchFamily="2" charset="2"/>
              <a:buChar char="v"/>
            </a:pPr>
            <a:r>
              <a:rPr lang="en-US" sz="2000" dirty="0">
                <a:latin typeface="Quattrocento Sans" panose="020B0502050000020003" pitchFamily="34" charset="0"/>
              </a:rPr>
              <a:t>FEBU exam in the last 5 years</a:t>
            </a:r>
          </a:p>
          <a:p>
            <a:pPr marL="571680" indent="-457200">
              <a:buFont typeface="Wingdings" panose="05000000000000000000" pitchFamily="2" charset="2"/>
              <a:buChar char="v"/>
            </a:pPr>
            <a:r>
              <a:rPr lang="en-US" sz="2000" dirty="0">
                <a:latin typeface="Quattrocento Sans" panose="020B0502050000020003" pitchFamily="34" charset="0"/>
              </a:rPr>
              <a:t>Attending national/international congresses, conferences, scientific meetings</a:t>
            </a:r>
          </a:p>
          <a:p>
            <a:pPr marL="571680" indent="-457200">
              <a:buFont typeface="Wingdings" panose="05000000000000000000" pitchFamily="2" charset="2"/>
              <a:buChar char="v"/>
            </a:pPr>
            <a:r>
              <a:rPr lang="en-US" sz="2000" dirty="0">
                <a:latin typeface="Quattrocento Sans" panose="020B0502050000020003" pitchFamily="34" charset="0"/>
              </a:rPr>
              <a:t>Moderating/Chairing Scientific session on specific subspecialties</a:t>
            </a:r>
          </a:p>
          <a:p>
            <a:pPr marL="571680" indent="-457200">
              <a:buFont typeface="Wingdings" panose="05000000000000000000" pitchFamily="2" charset="2"/>
              <a:buChar char="v"/>
            </a:pPr>
            <a:r>
              <a:rPr lang="en-US" sz="2000" dirty="0">
                <a:latin typeface="Quattrocento Sans" panose="020B0502050000020003" pitchFamily="34" charset="0"/>
              </a:rPr>
              <a:t>ESU courses</a:t>
            </a:r>
          </a:p>
          <a:p>
            <a:pPr marL="571680" indent="-457200">
              <a:buFont typeface="Wingdings" panose="05000000000000000000" pitchFamily="2" charset="2"/>
              <a:buChar char="v"/>
            </a:pPr>
            <a:r>
              <a:rPr lang="en-US" sz="2000" dirty="0">
                <a:latin typeface="Quattrocento Sans" panose="020B0502050000020003" pitchFamily="34" charset="0"/>
              </a:rPr>
              <a:t>Andrology fellowship or training courses</a:t>
            </a:r>
          </a:p>
          <a:p>
            <a:pPr marL="571680" indent="-457200">
              <a:buFont typeface="Wingdings" panose="05000000000000000000" pitchFamily="2" charset="2"/>
              <a:buChar char="v"/>
            </a:pPr>
            <a:r>
              <a:rPr lang="en-US" sz="2000" dirty="0">
                <a:latin typeface="Quattrocento Sans" panose="020B0502050000020003" pitchFamily="34" charset="0"/>
              </a:rPr>
              <a:t>Online courses, webinars, teleconferences, etc.</a:t>
            </a:r>
          </a:p>
          <a:p>
            <a:pPr marL="571680" indent="-457200">
              <a:buFont typeface="Wingdings" panose="05000000000000000000" pitchFamily="2" charset="2"/>
              <a:buChar char="v"/>
            </a:pPr>
            <a:r>
              <a:rPr lang="en-US" sz="2000" dirty="0">
                <a:latin typeface="Quattrocento Sans" panose="020B0502050000020003" pitchFamily="34" charset="0"/>
              </a:rPr>
              <a:t>Master courses in andrology and/or infertility</a:t>
            </a:r>
          </a:p>
          <a:p>
            <a:pPr marL="571680" indent="-457200">
              <a:buFont typeface="Wingdings" panose="05000000000000000000" pitchFamily="2" charset="2"/>
              <a:buChar char="v"/>
            </a:pPr>
            <a:r>
              <a:rPr lang="en-US" sz="2000" dirty="0">
                <a:latin typeface="Quattrocento Sans" panose="020B0502050000020003" pitchFamily="34" charset="0"/>
              </a:rPr>
              <a:t>Panel member, round table discussion</a:t>
            </a:r>
            <a:endParaRPr lang="ka-GE" sz="2000" dirty="0"/>
          </a:p>
          <a:p>
            <a:pPr marL="571680" indent="-457200">
              <a:buFont typeface="Wingdings" panose="05000000000000000000" pitchFamily="2" charset="2"/>
              <a:buChar char="v"/>
            </a:pPr>
            <a:r>
              <a:rPr lang="en-US" sz="2000" dirty="0">
                <a:latin typeface="Quattrocento Sans" panose="020B0502050000020003" pitchFamily="34" charset="0"/>
              </a:rPr>
              <a:t>Abstract reviewer in EAU, SIU, DGU, etc. scientific meetings</a:t>
            </a:r>
          </a:p>
          <a:p>
            <a:pPr marL="571680" indent="-457200">
              <a:buFont typeface="Wingdings" panose="05000000000000000000" pitchFamily="2" charset="2"/>
              <a:buChar char="v"/>
            </a:pPr>
            <a:r>
              <a:rPr lang="ka-GE" sz="2000" dirty="0"/>
              <a:t>…</a:t>
            </a:r>
            <a:endParaRPr lang="en-US" sz="2000" dirty="0">
              <a:latin typeface="Quattrocento Sans" panose="020B0502050000020003" pitchFamily="34" charset="0"/>
            </a:endParaRPr>
          </a:p>
          <a:p>
            <a:pPr lvl="1">
              <a:buFont typeface="Wingdings" panose="05000000000000000000" pitchFamily="2" charset="2"/>
              <a:buChar char="§"/>
            </a:pPr>
            <a:endParaRPr lang="en-US" sz="2800" dirty="0"/>
          </a:p>
          <a:p>
            <a:pPr lvl="1">
              <a:buFont typeface="Wingdings" panose="05000000000000000000" pitchFamily="2" charset="2"/>
              <a:buChar char="§"/>
            </a:pPr>
            <a:endParaRPr lang="en-US" sz="2800" dirty="0"/>
          </a:p>
          <a:p>
            <a:pPr lvl="1">
              <a:buFont typeface="Wingdings" panose="05000000000000000000" pitchFamily="2" charset="2"/>
              <a:buChar char="§"/>
            </a:pPr>
            <a:endParaRPr lang="en-US" sz="2800" dirty="0"/>
          </a:p>
          <a:p>
            <a:pPr lvl="1">
              <a:buFont typeface="Wingdings" panose="05000000000000000000" pitchFamily="2" charset="2"/>
              <a:buChar char="§"/>
            </a:pPr>
            <a:endParaRPr lang="ru-RU" sz="2800" dirty="0"/>
          </a:p>
        </p:txBody>
      </p:sp>
    </p:spTree>
    <p:extLst>
      <p:ext uri="{BB962C8B-B14F-4D97-AF65-F5344CB8AC3E}">
        <p14:creationId xmlns:p14="http://schemas.microsoft.com/office/powerpoint/2010/main" val="36314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F3C5-4E88-F767-BE02-A6E687D3DEB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ABC6013-BDF3-4097-2427-42E0FB3C353D}"/>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4C731AA9-E11B-EEC6-D8EA-265C5CFF81F8}"/>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2" name="Title 1">
            <a:extLst>
              <a:ext uri="{FF2B5EF4-FFF2-40B4-BE49-F238E27FC236}">
                <a16:creationId xmlns:a16="http://schemas.microsoft.com/office/drawing/2014/main" id="{0F4FCB0C-C8C7-A8D1-B29A-3108AB215EBC}"/>
              </a:ext>
            </a:extLst>
          </p:cNvPr>
          <p:cNvSpPr/>
          <p:nvPr/>
        </p:nvSpPr>
        <p:spPr>
          <a:xfrm>
            <a:off x="342681" y="181242"/>
            <a:ext cx="5459363" cy="63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spcBef>
                <a:spcPts val="561"/>
              </a:spcBef>
            </a:pPr>
            <a:r>
              <a:rPr lang="en-US" sz="3600" b="1" spc="-1" dirty="0">
                <a:solidFill>
                  <a:schemeClr val="tx2">
                    <a:lumMod val="75000"/>
                  </a:schemeClr>
                </a:solidFill>
                <a:latin typeface="Oranienbaum" panose="02000506080000020003" pitchFamily="2" charset="0"/>
              </a:rPr>
              <a:t>Practical skills</a:t>
            </a:r>
            <a:endParaRPr lang="ru-RU" sz="3600" spc="-1" dirty="0">
              <a:solidFill>
                <a:schemeClr val="tx2">
                  <a:lumMod val="75000"/>
                </a:schemeClr>
              </a:solidFill>
              <a:latin typeface="Oranienbaum" panose="02000506080000020003" pitchFamily="2" charset="0"/>
            </a:endParaRPr>
          </a:p>
        </p:txBody>
      </p:sp>
      <p:sp>
        <p:nvSpPr>
          <p:cNvPr id="3" name="Shape 2">
            <a:extLst>
              <a:ext uri="{FF2B5EF4-FFF2-40B4-BE49-F238E27FC236}">
                <a16:creationId xmlns:a16="http://schemas.microsoft.com/office/drawing/2014/main" id="{86888885-1263-8BE2-7248-FBF1EF3AB8E5}"/>
              </a:ext>
            </a:extLst>
          </p:cNvPr>
          <p:cNvSpPr/>
          <p:nvPr/>
        </p:nvSpPr>
        <p:spPr>
          <a:xfrm>
            <a:off x="437210" y="715174"/>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
        <p:nvSpPr>
          <p:cNvPr id="7" name="TextBox 6">
            <a:extLst>
              <a:ext uri="{FF2B5EF4-FFF2-40B4-BE49-F238E27FC236}">
                <a16:creationId xmlns:a16="http://schemas.microsoft.com/office/drawing/2014/main" id="{C31F1DC5-5769-CB6E-B50C-CBC3B62DFF73}"/>
              </a:ext>
            </a:extLst>
          </p:cNvPr>
          <p:cNvSpPr txBox="1"/>
          <p:nvPr/>
        </p:nvSpPr>
        <p:spPr>
          <a:xfrm>
            <a:off x="383904" y="1287206"/>
            <a:ext cx="10752914" cy="3274294"/>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Practice logs: Med book, log book, etc. records</a:t>
            </a:r>
          </a:p>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Number of annual surgeries, cases, patient consultations on Andrology</a:t>
            </a:r>
          </a:p>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Live surgery during national, international scientific meetings</a:t>
            </a:r>
          </a:p>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Surgeries, patient consultations performed abroad on invitation</a:t>
            </a:r>
          </a:p>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Fellowships</a:t>
            </a:r>
          </a:p>
          <a:p>
            <a:pPr marL="285750" indent="-285750">
              <a:lnSpc>
                <a:spcPct val="150000"/>
              </a:lnSpc>
              <a:buFont typeface="Wingdings" panose="05000000000000000000" pitchFamily="2" charset="2"/>
              <a:buChar char="v"/>
            </a:pPr>
            <a:r>
              <a:rPr lang="en-US" sz="2000" dirty="0">
                <a:latin typeface="Quattrocento Sans" panose="020B0502050000020003" pitchFamily="34" charset="0"/>
              </a:rPr>
              <a:t>Hand-on training sessions</a:t>
            </a:r>
            <a:endParaRPr lang="ka-GE" sz="2000" dirty="0"/>
          </a:p>
          <a:p>
            <a:pPr marL="285750" indent="-285750">
              <a:lnSpc>
                <a:spcPct val="150000"/>
              </a:lnSpc>
              <a:buFont typeface="Wingdings" panose="05000000000000000000" pitchFamily="2" charset="2"/>
              <a:buChar char="v"/>
            </a:pPr>
            <a:r>
              <a:rPr lang="ka-GE" sz="2000" dirty="0"/>
              <a:t>…</a:t>
            </a:r>
            <a:endParaRPr lang="en-US" sz="2000" dirty="0">
              <a:latin typeface="Quattrocento Sans" panose="020B0502050000020003" pitchFamily="34" charset="0"/>
            </a:endParaRPr>
          </a:p>
        </p:txBody>
      </p:sp>
    </p:spTree>
    <p:extLst>
      <p:ext uri="{BB962C8B-B14F-4D97-AF65-F5344CB8AC3E}">
        <p14:creationId xmlns:p14="http://schemas.microsoft.com/office/powerpoint/2010/main" val="76112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B00D-E3A8-B669-CFCA-48A72FD2F34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FA34DC7-31EC-40A6-0AC7-2B342C035E42}"/>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4C2BC44C-2F49-3599-D803-9B26C23B79A6}"/>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2" name="Title 1">
            <a:extLst>
              <a:ext uri="{FF2B5EF4-FFF2-40B4-BE49-F238E27FC236}">
                <a16:creationId xmlns:a16="http://schemas.microsoft.com/office/drawing/2014/main" id="{DC1AD6E0-C609-568C-0ED2-B85F4A732D6C}"/>
              </a:ext>
            </a:extLst>
          </p:cNvPr>
          <p:cNvSpPr/>
          <p:nvPr/>
        </p:nvSpPr>
        <p:spPr>
          <a:xfrm>
            <a:off x="342681" y="181242"/>
            <a:ext cx="5459363" cy="63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77500" lnSpcReduction="20000"/>
          </a:bodyPr>
          <a:lstStyle/>
          <a:p>
            <a:pPr>
              <a:spcBef>
                <a:spcPts val="561"/>
              </a:spcBef>
            </a:pPr>
            <a:r>
              <a:rPr lang="en-US" sz="3600" b="1" spc="-1" dirty="0">
                <a:solidFill>
                  <a:schemeClr val="tx2">
                    <a:lumMod val="75000"/>
                  </a:schemeClr>
                </a:solidFill>
                <a:latin typeface="Oranienbaum" panose="02000506080000020003" pitchFamily="2" charset="0"/>
              </a:rPr>
              <a:t>Scientific</a:t>
            </a:r>
            <a:r>
              <a:rPr lang="en-US" sz="3600" b="1" spc="-1" dirty="0">
                <a:solidFill>
                  <a:srgbClr val="000000"/>
                </a:solidFill>
                <a:latin typeface="Oranienbaum" panose="02000506080000020003" pitchFamily="2" charset="0"/>
              </a:rPr>
              <a:t> </a:t>
            </a:r>
            <a:r>
              <a:rPr lang="en-US" sz="3600" b="1" dirty="0">
                <a:solidFill>
                  <a:srgbClr val="1A3A5C"/>
                </a:solidFill>
                <a:latin typeface="Oranienbaum" pitchFamily="34" charset="0"/>
                <a:ea typeface="Oranienbaum" pitchFamily="34" charset="-122"/>
                <a:cs typeface="Oranienbaum" pitchFamily="34" charset="-120"/>
              </a:rPr>
              <a:t>&amp; Educational Activity</a:t>
            </a:r>
            <a:r>
              <a:rPr lang="en-US" sz="3600" b="1" spc="-1" dirty="0">
                <a:solidFill>
                  <a:srgbClr val="000000"/>
                </a:solidFill>
                <a:latin typeface="Oranienbaum" panose="02000506080000020003" pitchFamily="2" charset="0"/>
              </a:rPr>
              <a:t> </a:t>
            </a:r>
            <a:endParaRPr lang="ru-RU" sz="3600" spc="-1" dirty="0">
              <a:latin typeface="Oranienbaum" panose="02000506080000020003" pitchFamily="2" charset="0"/>
            </a:endParaRPr>
          </a:p>
        </p:txBody>
      </p:sp>
      <p:sp>
        <p:nvSpPr>
          <p:cNvPr id="3" name="Shape 2">
            <a:extLst>
              <a:ext uri="{FF2B5EF4-FFF2-40B4-BE49-F238E27FC236}">
                <a16:creationId xmlns:a16="http://schemas.microsoft.com/office/drawing/2014/main" id="{C4AF1C16-95A2-BB07-99F1-7138C3BF9835}"/>
              </a:ext>
            </a:extLst>
          </p:cNvPr>
          <p:cNvSpPr/>
          <p:nvPr/>
        </p:nvSpPr>
        <p:spPr>
          <a:xfrm>
            <a:off x="437210" y="715174"/>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
        <p:nvSpPr>
          <p:cNvPr id="7" name="TextBox 6">
            <a:extLst>
              <a:ext uri="{FF2B5EF4-FFF2-40B4-BE49-F238E27FC236}">
                <a16:creationId xmlns:a16="http://schemas.microsoft.com/office/drawing/2014/main" id="{CFBC0218-D27F-98A5-00DF-1E1EE586E9C3}"/>
              </a:ext>
            </a:extLst>
          </p:cNvPr>
          <p:cNvSpPr txBox="1"/>
          <p:nvPr/>
        </p:nvSpPr>
        <p:spPr>
          <a:xfrm>
            <a:off x="512556" y="938771"/>
            <a:ext cx="11582400" cy="4978542"/>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PhD</a:t>
            </a:r>
          </a:p>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Publishing </a:t>
            </a:r>
          </a:p>
          <a:p>
            <a:pPr marL="742950" lvl="1" indent="-285750">
              <a:buFont typeface="Quattrocento Sans" panose="020B0502050000020003" pitchFamily="34" charset="0"/>
              <a:buChar char="–"/>
            </a:pPr>
            <a:r>
              <a:rPr lang="en-US" sz="1600" dirty="0">
                <a:latin typeface="Quattrocento Sans" panose="020B0502050000020003" pitchFamily="34" charset="0"/>
              </a:rPr>
              <a:t>Papers in national, international, peer review scientific journals</a:t>
            </a:r>
          </a:p>
          <a:p>
            <a:pPr marL="742950" lvl="1" indent="-285750">
              <a:buFont typeface="Quattrocento Sans" panose="020B0502050000020003" pitchFamily="34" charset="0"/>
              <a:buChar char="–"/>
            </a:pPr>
            <a:r>
              <a:rPr lang="en-US" sz="1600" dirty="0">
                <a:latin typeface="Quattrocento Sans" panose="020B0502050000020003" pitchFamily="34" charset="0"/>
              </a:rPr>
              <a:t>&gt;20 indexed publications, at least 5 as first author ???</a:t>
            </a:r>
            <a:endParaRPr lang="ru-RU" sz="1600" dirty="0"/>
          </a:p>
          <a:p>
            <a:pPr marL="742950" lvl="1" indent="-285750">
              <a:buFont typeface="Quattrocento Sans" panose="020B0502050000020003" pitchFamily="34" charset="0"/>
              <a:buChar char="–"/>
            </a:pPr>
            <a:r>
              <a:rPr lang="en-US" sz="1600" dirty="0">
                <a:latin typeface="Quattrocento Sans" panose="020B0502050000020003" pitchFamily="34" charset="0"/>
              </a:rPr>
              <a:t>H-index &gt;10 ???</a:t>
            </a:r>
          </a:p>
          <a:p>
            <a:pPr marL="742950" lvl="1" indent="-285750">
              <a:buFont typeface="Quattrocento Sans" panose="020B0502050000020003" pitchFamily="34" charset="0"/>
              <a:buChar char="–"/>
            </a:pPr>
            <a:r>
              <a:rPr lang="en-US" sz="1600" dirty="0">
                <a:latin typeface="Quattrocento Sans" panose="020B0502050000020003" pitchFamily="34" charset="0"/>
              </a:rPr>
              <a:t>Textbook, book or chapter in the book</a:t>
            </a:r>
          </a:p>
          <a:p>
            <a:pPr marL="742950" lvl="1" indent="-285750">
              <a:buFont typeface="Quattrocento Sans" panose="020B0502050000020003" pitchFamily="34" charset="0"/>
              <a:buChar char="–"/>
            </a:pPr>
            <a:r>
              <a:rPr lang="en-US" sz="1600" dirty="0">
                <a:latin typeface="Quattrocento Sans" panose="020B0502050000020003" pitchFamily="34" charset="0"/>
              </a:rPr>
              <a:t>Guideline (EAU, national), Protocol, etc.</a:t>
            </a:r>
          </a:p>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Clinical trials, fundamental scientific projects, multicenter studies, etc. (PI, investigator, etc.) </a:t>
            </a:r>
          </a:p>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Invited lecturer at the national and international congresses, conferences, scientific meetings</a:t>
            </a:r>
          </a:p>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Examiner in the FEBU oral exam</a:t>
            </a:r>
          </a:p>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Reviewer of the national, international, peer review scientific journals</a:t>
            </a:r>
          </a:p>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Editorial Board membership in the national, international, peer review scientific journals</a:t>
            </a:r>
          </a:p>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Lectures, seminars, workshops</a:t>
            </a:r>
          </a:p>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Chairman of residency program</a:t>
            </a:r>
          </a:p>
          <a:p>
            <a:pPr marL="285750" indent="-285750">
              <a:lnSpc>
                <a:spcPct val="150000"/>
              </a:lnSpc>
              <a:buFont typeface="Wingdings" panose="05000000000000000000" pitchFamily="2" charset="2"/>
              <a:buChar char="v"/>
            </a:pPr>
            <a:r>
              <a:rPr lang="en-US" sz="1600" dirty="0">
                <a:latin typeface="Quattrocento Sans" panose="020B0502050000020003" pitchFamily="34" charset="0"/>
              </a:rPr>
              <a:t>Awards, prizes, certificates, etc.</a:t>
            </a:r>
          </a:p>
        </p:txBody>
      </p:sp>
    </p:spTree>
    <p:extLst>
      <p:ext uri="{BB962C8B-B14F-4D97-AF65-F5344CB8AC3E}">
        <p14:creationId xmlns:p14="http://schemas.microsoft.com/office/powerpoint/2010/main" val="391617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5CF05E-17EF-4C8C-9C69-A3174015C013}"/>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C0976D36-8F9B-4D6E-AC23-CBF8BD831832}"/>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6" name="Title 1">
            <a:extLst>
              <a:ext uri="{FF2B5EF4-FFF2-40B4-BE49-F238E27FC236}">
                <a16:creationId xmlns:a16="http://schemas.microsoft.com/office/drawing/2014/main" id="{B0C4DAB2-77A3-2763-13AF-45E9ED37B55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tx2">
                    <a:lumMod val="75000"/>
                  </a:schemeClr>
                </a:solidFill>
                <a:latin typeface="Oranienbaum" panose="02000506080000020003" pitchFamily="2" charset="0"/>
              </a:rPr>
              <a:t>The certificate</a:t>
            </a:r>
            <a:endParaRPr lang="ru-RU" b="1" dirty="0">
              <a:solidFill>
                <a:schemeClr val="tx2">
                  <a:lumMod val="75000"/>
                </a:schemeClr>
              </a:solidFill>
              <a:latin typeface="Oranienbaum" panose="02000506080000020003" pitchFamily="2" charset="0"/>
            </a:endParaRPr>
          </a:p>
        </p:txBody>
      </p:sp>
      <p:sp>
        <p:nvSpPr>
          <p:cNvPr id="8" name="TextBox 7">
            <a:extLst>
              <a:ext uri="{FF2B5EF4-FFF2-40B4-BE49-F238E27FC236}">
                <a16:creationId xmlns:a16="http://schemas.microsoft.com/office/drawing/2014/main" id="{135850A5-E62D-6F6A-06FA-BF395CC5E6C6}"/>
              </a:ext>
            </a:extLst>
          </p:cNvPr>
          <p:cNvSpPr txBox="1"/>
          <p:nvPr/>
        </p:nvSpPr>
        <p:spPr>
          <a:xfrm>
            <a:off x="2718598" y="1476081"/>
            <a:ext cx="7097876" cy="3293209"/>
          </a:xfrm>
          <a:prstGeom prst="rect">
            <a:avLst/>
          </a:prstGeom>
          <a:noFill/>
        </p:spPr>
        <p:txBody>
          <a:bodyPr wrap="square">
            <a:spAutoFit/>
          </a:bodyPr>
          <a:lstStyle/>
          <a:p>
            <a:pPr marL="0" indent="0" algn="ctr">
              <a:lnSpc>
                <a:spcPct val="150000"/>
              </a:lnSpc>
              <a:buNone/>
            </a:pPr>
            <a:endParaRPr lang="en-US" sz="2000" dirty="0"/>
          </a:p>
          <a:p>
            <a:pPr marL="0" indent="0" algn="ctr">
              <a:lnSpc>
                <a:spcPct val="150000"/>
              </a:lnSpc>
              <a:buNone/>
            </a:pPr>
            <a:r>
              <a:rPr lang="en-US" sz="2000" dirty="0"/>
              <a:t>Dr. </a:t>
            </a:r>
            <a:r>
              <a:rPr lang="ka-GE" sz="2000" dirty="0"/>
              <a:t>N</a:t>
            </a:r>
            <a:r>
              <a:rPr lang="en-US" sz="2000" dirty="0" err="1"/>
              <a:t>ame</a:t>
            </a:r>
            <a:r>
              <a:rPr lang="en-US" sz="2000" dirty="0"/>
              <a:t> Surname</a:t>
            </a:r>
          </a:p>
          <a:p>
            <a:pPr marL="0" indent="0" algn="ctr">
              <a:lnSpc>
                <a:spcPct val="150000"/>
              </a:lnSpc>
              <a:buNone/>
            </a:pPr>
            <a:r>
              <a:rPr lang="en-US" sz="2000" dirty="0"/>
              <a:t>Has been certified by the European Board of Urology</a:t>
            </a:r>
          </a:p>
          <a:p>
            <a:pPr marL="0" indent="0" algn="ctr">
              <a:lnSpc>
                <a:spcPct val="150000"/>
              </a:lnSpc>
              <a:buNone/>
            </a:pPr>
            <a:r>
              <a:rPr lang="en-US" sz="2000" dirty="0"/>
              <a:t>In the following subspecialty:</a:t>
            </a:r>
          </a:p>
          <a:p>
            <a:pPr marL="0" indent="0" algn="ctr">
              <a:buNone/>
            </a:pPr>
            <a:endParaRPr lang="en-US" sz="2000" dirty="0"/>
          </a:p>
          <a:p>
            <a:pPr marL="0" indent="0" algn="ctr">
              <a:buNone/>
            </a:pPr>
            <a:r>
              <a:rPr lang="en-US" sz="2800" i="1" dirty="0">
                <a:effectLst>
                  <a:outerShdw blurRad="38100" dist="38100" dir="2700000" algn="tl">
                    <a:srgbClr val="000000">
                      <a:alpha val="43137"/>
                    </a:srgbClr>
                  </a:outerShdw>
                </a:effectLst>
              </a:rPr>
              <a:t>Andrology</a:t>
            </a:r>
            <a:endParaRPr lang="en-US" sz="2000" i="1" dirty="0">
              <a:effectLst>
                <a:outerShdw blurRad="38100" dist="38100" dir="2700000" algn="tl">
                  <a:srgbClr val="000000">
                    <a:alpha val="43137"/>
                  </a:srgbClr>
                </a:outerShdw>
              </a:effectLst>
            </a:endParaRPr>
          </a:p>
          <a:p>
            <a:pPr marL="0" indent="0" algn="ctr">
              <a:buNone/>
            </a:pPr>
            <a:endParaRPr lang="en-US" sz="2000" dirty="0"/>
          </a:p>
          <a:p>
            <a:pPr marL="0" indent="0" algn="ctr">
              <a:buNone/>
            </a:pPr>
            <a:r>
              <a:rPr lang="en-US" sz="2000" dirty="0"/>
              <a:t>Valid till 01. 01. 2031</a:t>
            </a:r>
          </a:p>
        </p:txBody>
      </p:sp>
    </p:spTree>
    <p:extLst>
      <p:ext uri="{BB962C8B-B14F-4D97-AF65-F5344CB8AC3E}">
        <p14:creationId xmlns:p14="http://schemas.microsoft.com/office/powerpoint/2010/main" val="360773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BD097-D59D-8763-22C8-00E791517BA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B48440-2A32-2A2B-4029-58A4675FE4BE}"/>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43A09381-7DBB-8EF6-99F5-5231C1CE6C36}"/>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2" name="Content Placeholder 2">
            <a:extLst>
              <a:ext uri="{FF2B5EF4-FFF2-40B4-BE49-F238E27FC236}">
                <a16:creationId xmlns:a16="http://schemas.microsoft.com/office/drawing/2014/main" id="{E4A65C20-309C-93FB-77FD-90B241FC1FF0}"/>
              </a:ext>
            </a:extLst>
          </p:cNvPr>
          <p:cNvSpPr txBox="1">
            <a:spLocks/>
          </p:cNvSpPr>
          <p:nvPr/>
        </p:nvSpPr>
        <p:spPr>
          <a:xfrm>
            <a:off x="188620" y="360839"/>
            <a:ext cx="10779111" cy="4144621"/>
          </a:xfrm>
          <a:prstGeom prst="rect">
            <a:avLst/>
          </a:prstGeom>
        </p:spPr>
        <p:txBody>
          <a:bodyPr/>
          <a:lstStyle>
            <a:lvl1pPr marL="343080" indent="-342720" algn="l" defTabSz="914400" rtl="0" eaLnBrk="1" latinLnBrk="0" hangingPunct="1">
              <a:lnSpc>
                <a:spcPct val="100000"/>
              </a:lnSpc>
              <a:spcBef>
                <a:spcPts val="641"/>
              </a:spcBef>
              <a:buClr>
                <a:srgbClr val="000000"/>
              </a:buClr>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dirty="0">
                <a:latin typeface="Quattrocento Sans" panose="020B0502050000020003" pitchFamily="34" charset="0"/>
              </a:rPr>
              <a:t>List of the certified Urologists will be annually published on the EBU web page:</a:t>
            </a:r>
          </a:p>
          <a:p>
            <a:pPr lvl="1">
              <a:buFont typeface="Quattrocento Sans" panose="020B0502050000020003" pitchFamily="34" charset="0"/>
              <a:buChar char="–"/>
            </a:pPr>
            <a:r>
              <a:rPr lang="en-US" sz="2000" dirty="0">
                <a:latin typeface="Quattrocento Sans" panose="020B0502050000020003" pitchFamily="34" charset="0"/>
              </a:rPr>
              <a:t>Name, surname</a:t>
            </a:r>
          </a:p>
          <a:p>
            <a:pPr lvl="1">
              <a:buFont typeface="Quattrocento Sans" panose="020B0502050000020003" pitchFamily="34" charset="0"/>
              <a:buChar char="–"/>
            </a:pPr>
            <a:r>
              <a:rPr lang="en-US" sz="2000" dirty="0">
                <a:latin typeface="Quattrocento Sans" panose="020B0502050000020003" pitchFamily="34" charset="0"/>
              </a:rPr>
              <a:t>City, country</a:t>
            </a:r>
          </a:p>
          <a:p>
            <a:pPr lvl="1">
              <a:buFont typeface="Quattrocento Sans" panose="020B0502050000020003" pitchFamily="34" charset="0"/>
              <a:buChar char="–"/>
            </a:pPr>
            <a:r>
              <a:rPr lang="en-US" sz="2000" dirty="0">
                <a:latin typeface="Quattrocento Sans" panose="020B0502050000020003" pitchFamily="34" charset="0"/>
              </a:rPr>
              <a:t>Date FEBU title</a:t>
            </a:r>
          </a:p>
          <a:p>
            <a:pPr lvl="1">
              <a:buFont typeface="Quattrocento Sans" panose="020B0502050000020003" pitchFamily="34" charset="0"/>
              <a:buChar char="–"/>
            </a:pPr>
            <a:r>
              <a:rPr lang="en-US" sz="2000" dirty="0">
                <a:latin typeface="Quattrocento Sans" panose="020B0502050000020003" pitchFamily="34" charset="0"/>
              </a:rPr>
              <a:t>Date subspecialty certification</a:t>
            </a:r>
          </a:p>
          <a:p>
            <a:pPr lvl="1">
              <a:buFont typeface="Quattrocento Sans" panose="020B0502050000020003" pitchFamily="34" charset="0"/>
              <a:buChar char="–"/>
            </a:pPr>
            <a:r>
              <a:rPr lang="en-US" sz="2000" dirty="0">
                <a:latin typeface="Quattrocento Sans" panose="020B0502050000020003" pitchFamily="34" charset="0"/>
              </a:rPr>
              <a:t>Subspecialty/</a:t>
            </a:r>
            <a:r>
              <a:rPr lang="en-US" sz="2000" dirty="0" err="1">
                <a:latin typeface="Quattrocento Sans" panose="020B0502050000020003" pitchFamily="34" charset="0"/>
              </a:rPr>
              <a:t>ies</a:t>
            </a:r>
            <a:r>
              <a:rPr lang="en-US" sz="2000" dirty="0">
                <a:latin typeface="Quattrocento Sans" panose="020B0502050000020003" pitchFamily="34" charset="0"/>
              </a:rPr>
              <a:t> certified</a:t>
            </a:r>
          </a:p>
          <a:p>
            <a:pPr lvl="1">
              <a:buFont typeface="Quattrocento Sans" panose="020B0502050000020003" pitchFamily="34" charset="0"/>
              <a:buChar char="–"/>
            </a:pPr>
            <a:r>
              <a:rPr lang="en-US" sz="2000" dirty="0">
                <a:latin typeface="Quattrocento Sans" panose="020B0502050000020003" pitchFamily="34" charset="0"/>
              </a:rPr>
              <a:t>Validity date</a:t>
            </a:r>
          </a:p>
        </p:txBody>
      </p:sp>
      <p:pic>
        <p:nvPicPr>
          <p:cNvPr id="3" name="Picture 2">
            <a:extLst>
              <a:ext uri="{FF2B5EF4-FFF2-40B4-BE49-F238E27FC236}">
                <a16:creationId xmlns:a16="http://schemas.microsoft.com/office/drawing/2014/main" id="{64F4AF68-B530-25A7-1B6F-A584212CC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059" y="2174713"/>
            <a:ext cx="5520206" cy="3907562"/>
          </a:xfrm>
          <a:prstGeom prst="rect">
            <a:avLst/>
          </a:prstGeom>
        </p:spPr>
      </p:pic>
    </p:spTree>
    <p:extLst>
      <p:ext uri="{BB962C8B-B14F-4D97-AF65-F5344CB8AC3E}">
        <p14:creationId xmlns:p14="http://schemas.microsoft.com/office/powerpoint/2010/main" val="51976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 name="Group 6"/>
          <p:cNvGrpSpPr/>
          <p:nvPr/>
        </p:nvGrpSpPr>
        <p:grpSpPr>
          <a:xfrm>
            <a:off x="5250900" y="1853708"/>
            <a:ext cx="1690200" cy="844920"/>
            <a:chOff x="3726720" y="1733760"/>
            <a:chExt cx="1690200" cy="844920"/>
          </a:xfrm>
        </p:grpSpPr>
        <p:sp>
          <p:nvSpPr>
            <p:cNvPr id="208" name="Rectangle: Rounded Corners 13"/>
            <p:cNvSpPr/>
            <p:nvPr/>
          </p:nvSpPr>
          <p:spPr>
            <a:xfrm>
              <a:off x="3726720" y="1733760"/>
              <a:ext cx="1690200" cy="844920"/>
            </a:xfrm>
            <a:prstGeom prst="roundRect">
              <a:avLst>
                <a:gd name="adj" fmla="val 10000"/>
              </a:avLst>
            </a:prstGeom>
            <a:solidFill>
              <a:srgbClr val="4F81BD"/>
            </a:solidFill>
            <a:ln>
              <a:solidFill>
                <a:srgbClr val="FFFFFF"/>
              </a:solidFill>
              <a:round/>
            </a:ln>
            <a:effectLst>
              <a:outerShdw blurRad="39960" dist="20160" dir="5400000" rotWithShape="0">
                <a:srgbClr val="000000">
                  <a:alpha val="38000"/>
                </a:srgbClr>
              </a:outerShdw>
            </a:effectLst>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p:style>
          <p:txBody>
            <a:bodyPr/>
            <a:lstStyle/>
            <a:p>
              <a:endParaRPr lang="en-US"/>
            </a:p>
          </p:txBody>
        </p:sp>
        <p:sp>
          <p:nvSpPr>
            <p:cNvPr id="209" name="Rectangle: Rounded Corners 4"/>
            <p:cNvSpPr/>
            <p:nvPr/>
          </p:nvSpPr>
          <p:spPr>
            <a:xfrm>
              <a:off x="3751560" y="1758240"/>
              <a:ext cx="1640520" cy="795240"/>
            </a:xfrm>
            <a:prstGeom prst="rect">
              <a:avLst/>
            </a:prstGeom>
            <a:noFill/>
            <a:ln w="0">
              <a:noFill/>
            </a:ln>
          </p:spPr>
          <p:style>
            <a:lnRef idx="0">
              <a:scrgbClr r="0" g="0" b="0"/>
            </a:lnRef>
            <a:fillRef idx="0">
              <a:scrgbClr r="0" g="0" b="0"/>
            </a:fillRef>
            <a:effectRef idx="0">
              <a:scrgbClr r="0" g="0" b="0"/>
            </a:effectRef>
            <a:fontRef idx="minor"/>
          </p:style>
          <p:txBody>
            <a:bodyPr lIns="119880" tIns="119880" rIns="119880" bIns="119880" anchor="ctr">
              <a:noAutofit/>
            </a:bodyPr>
            <a:lstStyle/>
            <a:p>
              <a:pPr algn="ctr">
                <a:lnSpc>
                  <a:spcPct val="90000"/>
                </a:lnSpc>
                <a:spcAft>
                  <a:spcPts val="1103"/>
                </a:spcAft>
              </a:pPr>
              <a:r>
                <a:rPr lang="en-US" sz="3150" spc="-1" dirty="0">
                  <a:solidFill>
                    <a:srgbClr val="FFFFFF"/>
                  </a:solidFill>
                  <a:latin typeface="Calibri"/>
                </a:rPr>
                <a:t>FEBU</a:t>
              </a:r>
              <a:endParaRPr lang="ru-RU" sz="3150" spc="-1" dirty="0">
                <a:latin typeface="Arial"/>
              </a:endParaRPr>
            </a:p>
          </p:txBody>
        </p:sp>
      </p:grpSp>
      <p:grpSp>
        <p:nvGrpSpPr>
          <p:cNvPr id="210" name="Group 7"/>
          <p:cNvGrpSpPr/>
          <p:nvPr/>
        </p:nvGrpSpPr>
        <p:grpSpPr>
          <a:xfrm>
            <a:off x="7140540" y="4215668"/>
            <a:ext cx="1690200" cy="844920"/>
            <a:chOff x="5616360" y="4095720"/>
            <a:chExt cx="1690200" cy="844920"/>
          </a:xfrm>
        </p:grpSpPr>
        <p:sp>
          <p:nvSpPr>
            <p:cNvPr id="211" name="Rectangle: Rounded Corners 11"/>
            <p:cNvSpPr/>
            <p:nvPr/>
          </p:nvSpPr>
          <p:spPr>
            <a:xfrm>
              <a:off x="5616360" y="4095720"/>
              <a:ext cx="1690200" cy="844920"/>
            </a:xfrm>
            <a:prstGeom prst="roundRect">
              <a:avLst>
                <a:gd name="adj" fmla="val 10000"/>
              </a:avLst>
            </a:prstGeom>
            <a:solidFill>
              <a:srgbClr val="4F81BD"/>
            </a:solidFill>
            <a:ln>
              <a:solidFill>
                <a:srgbClr val="FFFFFF"/>
              </a:solidFill>
              <a:round/>
            </a:ln>
            <a:effectLst>
              <a:outerShdw blurRad="39960" dist="20160" dir="5400000" rotWithShape="0">
                <a:srgbClr val="000000">
                  <a:alpha val="38000"/>
                </a:srgbClr>
              </a:outerShdw>
            </a:effectLst>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p:style>
          <p:txBody>
            <a:bodyPr/>
            <a:lstStyle/>
            <a:p>
              <a:endParaRPr lang="en-US"/>
            </a:p>
          </p:txBody>
        </p:sp>
        <p:sp>
          <p:nvSpPr>
            <p:cNvPr id="212" name="Rectangle: Rounded Corners 6"/>
            <p:cNvSpPr/>
            <p:nvPr/>
          </p:nvSpPr>
          <p:spPr>
            <a:xfrm>
              <a:off x="5641200" y="4120560"/>
              <a:ext cx="1640520" cy="795240"/>
            </a:xfrm>
            <a:prstGeom prst="rect">
              <a:avLst/>
            </a:prstGeom>
            <a:noFill/>
            <a:ln w="0">
              <a:noFill/>
            </a:ln>
          </p:spPr>
          <p:style>
            <a:lnRef idx="0">
              <a:scrgbClr r="0" g="0" b="0"/>
            </a:lnRef>
            <a:fillRef idx="0">
              <a:scrgbClr r="0" g="0" b="0"/>
            </a:fillRef>
            <a:effectRef idx="0">
              <a:scrgbClr r="0" g="0" b="0"/>
            </a:effectRef>
            <a:fontRef idx="minor"/>
          </p:style>
          <p:txBody>
            <a:bodyPr lIns="119880" tIns="119880" rIns="119880" bIns="119880" anchor="ctr">
              <a:noAutofit/>
            </a:bodyPr>
            <a:lstStyle/>
            <a:p>
              <a:pPr algn="ctr">
                <a:lnSpc>
                  <a:spcPct val="90000"/>
                </a:lnSpc>
                <a:spcAft>
                  <a:spcPts val="1103"/>
                </a:spcAft>
              </a:pPr>
              <a:r>
                <a:rPr lang="en-US" sz="3150" spc="-1">
                  <a:solidFill>
                    <a:srgbClr val="FFFFFF"/>
                  </a:solidFill>
                  <a:latin typeface="Calibri"/>
                </a:rPr>
                <a:t>SC</a:t>
              </a:r>
              <a:endParaRPr lang="ru-RU" sz="3150" spc="-1">
                <a:latin typeface="Arial"/>
              </a:endParaRPr>
            </a:p>
          </p:txBody>
        </p:sp>
      </p:grpSp>
      <p:grpSp>
        <p:nvGrpSpPr>
          <p:cNvPr id="213" name="Group 8"/>
          <p:cNvGrpSpPr/>
          <p:nvPr/>
        </p:nvGrpSpPr>
        <p:grpSpPr>
          <a:xfrm>
            <a:off x="3514620" y="4240508"/>
            <a:ext cx="1690200" cy="844920"/>
            <a:chOff x="1990440" y="4120560"/>
            <a:chExt cx="1690200" cy="844920"/>
          </a:xfrm>
        </p:grpSpPr>
        <p:sp>
          <p:nvSpPr>
            <p:cNvPr id="214" name="Rectangle: Rounded Corners 9"/>
            <p:cNvSpPr/>
            <p:nvPr/>
          </p:nvSpPr>
          <p:spPr>
            <a:xfrm>
              <a:off x="1990440" y="4120560"/>
              <a:ext cx="1690200" cy="844920"/>
            </a:xfrm>
            <a:prstGeom prst="roundRect">
              <a:avLst>
                <a:gd name="adj" fmla="val 10000"/>
              </a:avLst>
            </a:prstGeom>
            <a:solidFill>
              <a:srgbClr val="4F81BD"/>
            </a:solidFill>
            <a:ln>
              <a:solidFill>
                <a:srgbClr val="FFFFFF"/>
              </a:solidFill>
              <a:round/>
            </a:ln>
            <a:effectLst>
              <a:outerShdw blurRad="39960" dist="20160" dir="5400000" rotWithShape="0">
                <a:srgbClr val="000000">
                  <a:alpha val="38000"/>
                </a:srgbClr>
              </a:outerShdw>
            </a:effectLst>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p:style>
          <p:txBody>
            <a:bodyPr/>
            <a:lstStyle/>
            <a:p>
              <a:endParaRPr lang="en-US"/>
            </a:p>
          </p:txBody>
        </p:sp>
        <p:sp>
          <p:nvSpPr>
            <p:cNvPr id="215" name="Rectangle: Rounded Corners 8"/>
            <p:cNvSpPr/>
            <p:nvPr/>
          </p:nvSpPr>
          <p:spPr>
            <a:xfrm>
              <a:off x="2015280" y="4145400"/>
              <a:ext cx="1640520" cy="795240"/>
            </a:xfrm>
            <a:prstGeom prst="rect">
              <a:avLst/>
            </a:prstGeom>
            <a:noFill/>
            <a:ln w="0">
              <a:noFill/>
            </a:ln>
          </p:spPr>
          <p:style>
            <a:lnRef idx="0">
              <a:scrgbClr r="0" g="0" b="0"/>
            </a:lnRef>
            <a:fillRef idx="0">
              <a:scrgbClr r="0" g="0" b="0"/>
            </a:fillRef>
            <a:effectRef idx="0">
              <a:scrgbClr r="0" g="0" b="0"/>
            </a:effectRef>
            <a:fontRef idx="minor"/>
          </p:style>
          <p:txBody>
            <a:bodyPr lIns="119880" tIns="119880" rIns="119880" bIns="119880" anchor="ctr">
              <a:noAutofit/>
            </a:bodyPr>
            <a:lstStyle/>
            <a:p>
              <a:pPr algn="ctr">
                <a:lnSpc>
                  <a:spcPct val="90000"/>
                </a:lnSpc>
                <a:spcAft>
                  <a:spcPts val="1103"/>
                </a:spcAft>
              </a:pPr>
              <a:r>
                <a:rPr lang="en-US" sz="3150" spc="-1" dirty="0">
                  <a:solidFill>
                    <a:srgbClr val="FFFFFF"/>
                  </a:solidFill>
                  <a:latin typeface="Calibri"/>
                </a:rPr>
                <a:t>Re-FEBU</a:t>
              </a:r>
              <a:endParaRPr lang="ru-RU" sz="3150" spc="-1" dirty="0">
                <a:latin typeface="Arial"/>
              </a:endParaRPr>
            </a:p>
          </p:txBody>
        </p:sp>
      </p:grpSp>
      <p:sp>
        <p:nvSpPr>
          <p:cNvPr id="216" name="Arrow: Striped Right 15"/>
          <p:cNvSpPr/>
          <p:nvPr/>
        </p:nvSpPr>
        <p:spPr>
          <a:xfrm rot="3264000">
            <a:off x="6455820" y="3243308"/>
            <a:ext cx="1489320" cy="409320"/>
          </a:xfrm>
          <a:prstGeom prst="stripedRightArrow">
            <a:avLst>
              <a:gd name="adj1" fmla="val 50000"/>
              <a:gd name="adj2" fmla="val 50000"/>
            </a:avLst>
          </a:prstGeom>
          <a:solidFill>
            <a:schemeClr val="accent5">
              <a:lumMod val="60000"/>
              <a:lumOff val="40000"/>
            </a:schemeClr>
          </a:solidFill>
          <a:ln>
            <a:solidFill>
              <a:srgbClr val="223852"/>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sp>
        <p:nvSpPr>
          <p:cNvPr id="217" name="Arrow: Striped Right 16"/>
          <p:cNvSpPr/>
          <p:nvPr/>
        </p:nvSpPr>
        <p:spPr>
          <a:xfrm rot="7728000">
            <a:off x="4306620" y="3227468"/>
            <a:ext cx="1489320" cy="409320"/>
          </a:xfrm>
          <a:prstGeom prst="stripedRightArrow">
            <a:avLst>
              <a:gd name="adj1" fmla="val 50000"/>
              <a:gd name="adj2" fmla="val 50000"/>
            </a:avLst>
          </a:prstGeom>
          <a:solidFill>
            <a:schemeClr val="accent5">
              <a:lumMod val="60000"/>
              <a:lumOff val="40000"/>
            </a:schemeClr>
          </a:solidFill>
          <a:ln>
            <a:solidFill>
              <a:srgbClr val="223852"/>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sp>
        <p:nvSpPr>
          <p:cNvPr id="218" name="Arrow: Left-Right 17"/>
          <p:cNvSpPr/>
          <p:nvPr/>
        </p:nvSpPr>
        <p:spPr>
          <a:xfrm>
            <a:off x="5389500" y="4475228"/>
            <a:ext cx="1526760" cy="329040"/>
          </a:xfrm>
          <a:prstGeom prst="leftRightArrow">
            <a:avLst>
              <a:gd name="adj1" fmla="val 50000"/>
              <a:gd name="adj2" fmla="val 50000"/>
            </a:avLst>
          </a:prstGeom>
          <a:solidFill>
            <a:schemeClr val="accent5">
              <a:lumMod val="60000"/>
              <a:lumOff val="40000"/>
            </a:schemeClr>
          </a:solidFill>
          <a:ln>
            <a:solidFill>
              <a:srgbClr val="223852"/>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pic>
        <p:nvPicPr>
          <p:cNvPr id="220" name="Picture 3"/>
          <p:cNvPicPr/>
          <p:nvPr/>
        </p:nvPicPr>
        <p:blipFill>
          <a:blip r:embed="rId2"/>
          <a:stretch/>
        </p:blipFill>
        <p:spPr>
          <a:xfrm>
            <a:off x="9048360" y="6277680"/>
            <a:ext cx="1298160" cy="481320"/>
          </a:xfrm>
          <a:prstGeom prst="rect">
            <a:avLst/>
          </a:prstGeom>
          <a:ln w="0">
            <a:noFill/>
          </a:ln>
        </p:spPr>
      </p:pic>
      <p:sp>
        <p:nvSpPr>
          <p:cNvPr id="16" name="Rectangle 3">
            <a:extLst>
              <a:ext uri="{FF2B5EF4-FFF2-40B4-BE49-F238E27FC236}">
                <a16:creationId xmlns:a16="http://schemas.microsoft.com/office/drawing/2014/main" id="{4F6A94EE-75D6-44A7-9FF0-18E7201EBE95}"/>
              </a:ext>
            </a:extLst>
          </p:cNvPr>
          <p:cNvSpPr/>
          <p:nvPr/>
        </p:nvSpPr>
        <p:spPr>
          <a:xfrm flipV="1">
            <a:off x="0" y="6171118"/>
            <a:ext cx="12192000" cy="45719"/>
          </a:xfrm>
          <a:prstGeom prst="rect">
            <a:avLst/>
          </a:prstGeom>
          <a:solidFill>
            <a:srgbClr val="B8005C"/>
          </a:solidFill>
          <a:ln>
            <a:solidFill>
              <a:srgbClr val="B8005C"/>
            </a:solidFill>
            <a:round/>
          </a:ln>
        </p:spPr>
        <p:style>
          <a:lnRef idx="2">
            <a:schemeClr val="accent1">
              <a:shade val="15000"/>
            </a:schemeClr>
          </a:lnRef>
          <a:fillRef idx="1">
            <a:schemeClr val="accent1"/>
          </a:fillRef>
          <a:effectRef idx="0">
            <a:schemeClr val="accent1"/>
          </a:effectRef>
          <a:fontRef idx="minor"/>
        </p:style>
        <p:txBody>
          <a:bodyPr/>
          <a:lstStyle/>
          <a:p>
            <a:endParaRPr lang="en-US"/>
          </a:p>
        </p:txBody>
      </p:sp>
      <p:sp>
        <p:nvSpPr>
          <p:cNvPr id="17" name="Text 1">
            <a:extLst>
              <a:ext uri="{FF2B5EF4-FFF2-40B4-BE49-F238E27FC236}">
                <a16:creationId xmlns:a16="http://schemas.microsoft.com/office/drawing/2014/main" id="{321A6AAB-0E1E-445B-88BC-D7BEE7AC51DF}"/>
              </a:ext>
            </a:extLst>
          </p:cNvPr>
          <p:cNvSpPr/>
          <p:nvPr/>
        </p:nvSpPr>
        <p:spPr>
          <a:xfrm>
            <a:off x="342900" y="250941"/>
            <a:ext cx="11601450" cy="381000"/>
          </a:xfrm>
          <a:prstGeom prst="rect">
            <a:avLst/>
          </a:prstGeom>
          <a:noFill/>
          <a:ln/>
        </p:spPr>
        <p:txBody>
          <a:bodyPr wrap="square" lIns="0" tIns="0" rIns="0" bIns="0" rtlCol="0" anchor="ctr"/>
          <a:lstStyle/>
          <a:p>
            <a:pPr>
              <a:lnSpc>
                <a:spcPct val="90000"/>
              </a:lnSpc>
            </a:pPr>
            <a:r>
              <a:rPr lang="en-US" sz="2800" b="1" dirty="0">
                <a:solidFill>
                  <a:srgbClr val="1A3A5C"/>
                </a:solidFill>
                <a:latin typeface="Oranienbaum" pitchFamily="34" charset="0"/>
                <a:ea typeface="Oranienbaum" pitchFamily="34" charset="-122"/>
              </a:rPr>
              <a:t>Life Long Learning (LLL) Concept</a:t>
            </a:r>
            <a:endParaRPr lang="en-US" dirty="0"/>
          </a:p>
        </p:txBody>
      </p:sp>
      <p:sp>
        <p:nvSpPr>
          <p:cNvPr id="18" name="Shape 2">
            <a:extLst>
              <a:ext uri="{FF2B5EF4-FFF2-40B4-BE49-F238E27FC236}">
                <a16:creationId xmlns:a16="http://schemas.microsoft.com/office/drawing/2014/main" id="{44DE68BC-98CB-4E28-BD07-900A05164152}"/>
              </a:ext>
            </a:extLst>
          </p:cNvPr>
          <p:cNvSpPr/>
          <p:nvPr/>
        </p:nvSpPr>
        <p:spPr>
          <a:xfrm>
            <a:off x="342900" y="708141"/>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9613-7B6B-1D79-0587-58CA7434E877}"/>
              </a:ext>
            </a:extLst>
          </p:cNvPr>
          <p:cNvSpPr>
            <a:spLocks noGrp="1"/>
          </p:cNvSpPr>
          <p:nvPr>
            <p:ph type="title"/>
          </p:nvPr>
        </p:nvSpPr>
        <p:spPr>
          <a:xfrm>
            <a:off x="1981200" y="274680"/>
            <a:ext cx="8414657" cy="728930"/>
          </a:xfrm>
        </p:spPr>
        <p:txBody>
          <a:bodyPr/>
          <a:lstStyle/>
          <a:p>
            <a:pPr algn="ctr"/>
            <a:r>
              <a:rPr lang="en-US" dirty="0">
                <a:solidFill>
                  <a:schemeClr val="tx2">
                    <a:lumMod val="75000"/>
                  </a:schemeClr>
                </a:solidFill>
                <a:latin typeface="Oranienbaum" panose="02000506080000020003" pitchFamily="2" charset="0"/>
              </a:rPr>
              <a:t>EBU ETR Urology</a:t>
            </a:r>
            <a:endParaRPr lang="ka-GE" dirty="0">
              <a:solidFill>
                <a:schemeClr val="tx2">
                  <a:lumMod val="75000"/>
                </a:schemeClr>
              </a:solidFill>
            </a:endParaRPr>
          </a:p>
        </p:txBody>
      </p:sp>
      <p:pic>
        <p:nvPicPr>
          <p:cNvPr id="4" name="Picture 14">
            <a:extLst>
              <a:ext uri="{FF2B5EF4-FFF2-40B4-BE49-F238E27FC236}">
                <a16:creationId xmlns:a16="http://schemas.microsoft.com/office/drawing/2014/main" id="{AE1499EB-6BFF-6037-7C02-C301DF3D0EFC}"/>
              </a:ext>
            </a:extLst>
          </p:cNvPr>
          <p:cNvPicPr/>
          <p:nvPr/>
        </p:nvPicPr>
        <p:blipFill>
          <a:blip r:embed="rId2"/>
          <a:stretch/>
        </p:blipFill>
        <p:spPr>
          <a:xfrm>
            <a:off x="4246140" y="1417320"/>
            <a:ext cx="3946289" cy="5440680"/>
          </a:xfrm>
          <a:prstGeom prst="rect">
            <a:avLst/>
          </a:prstGeom>
          <a:ln w="0">
            <a:noFill/>
          </a:ln>
        </p:spPr>
      </p:pic>
    </p:spTree>
    <p:extLst>
      <p:ext uri="{BB962C8B-B14F-4D97-AF65-F5344CB8AC3E}">
        <p14:creationId xmlns:p14="http://schemas.microsoft.com/office/powerpoint/2010/main" val="334732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F7EB3-A780-30B4-E4B8-D442311FDB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EA9BE53-76B2-021E-20C3-AD3797223C01}"/>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6D27FC48-E9C7-3B3C-1491-6D2FC7D5C5FB}"/>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6" name="Text 0">
            <a:extLst>
              <a:ext uri="{FF2B5EF4-FFF2-40B4-BE49-F238E27FC236}">
                <a16:creationId xmlns:a16="http://schemas.microsoft.com/office/drawing/2014/main" id="{EDB70952-DF0F-4D96-B101-9CE87B7F8218}"/>
              </a:ext>
            </a:extLst>
          </p:cNvPr>
          <p:cNvSpPr/>
          <p:nvPr/>
        </p:nvSpPr>
        <p:spPr>
          <a:xfrm>
            <a:off x="165980" y="30163"/>
            <a:ext cx="11506200" cy="228600"/>
          </a:xfrm>
          <a:prstGeom prst="rect">
            <a:avLst/>
          </a:prstGeom>
          <a:noFill/>
          <a:ln/>
        </p:spPr>
        <p:txBody>
          <a:bodyPr wrap="square" lIns="0" tIns="0" rIns="0" bIns="0" rtlCol="0" anchor="ctr"/>
          <a:lstStyle/>
          <a:p>
            <a:pPr>
              <a:lnSpc>
                <a:spcPct val="130000"/>
              </a:lnSpc>
            </a:pPr>
            <a:r>
              <a:rPr lang="en-US" sz="1200" b="1" kern="0" spc="60" dirty="0">
                <a:solidFill>
                  <a:srgbClr val="C5A56A"/>
                </a:solidFill>
                <a:latin typeface="Liter" pitchFamily="34" charset="0"/>
                <a:ea typeface="Liter" pitchFamily="34" charset="-122"/>
                <a:cs typeface="Liter" pitchFamily="34" charset="-120"/>
              </a:rPr>
              <a:t>CONTEXT &amp; RATIONALE</a:t>
            </a:r>
            <a:endParaRPr lang="en-US" sz="1600" dirty="0"/>
          </a:p>
        </p:txBody>
      </p:sp>
      <p:sp>
        <p:nvSpPr>
          <p:cNvPr id="7" name="Text 1">
            <a:extLst>
              <a:ext uri="{FF2B5EF4-FFF2-40B4-BE49-F238E27FC236}">
                <a16:creationId xmlns:a16="http://schemas.microsoft.com/office/drawing/2014/main" id="{D7AEE16B-597A-4979-A0A4-F6F15161C4C0}"/>
              </a:ext>
            </a:extLst>
          </p:cNvPr>
          <p:cNvSpPr/>
          <p:nvPr/>
        </p:nvSpPr>
        <p:spPr>
          <a:xfrm>
            <a:off x="165980" y="296863"/>
            <a:ext cx="11601450" cy="381000"/>
          </a:xfrm>
          <a:prstGeom prst="rect">
            <a:avLst/>
          </a:prstGeom>
          <a:noFill/>
          <a:ln/>
        </p:spPr>
        <p:txBody>
          <a:bodyPr wrap="square" lIns="0" tIns="0" rIns="0" bIns="0" rtlCol="0" anchor="ctr"/>
          <a:lstStyle/>
          <a:p>
            <a:pPr>
              <a:lnSpc>
                <a:spcPct val="90000"/>
              </a:lnSpc>
            </a:pPr>
            <a:r>
              <a:rPr lang="en-US" sz="2700" b="1" dirty="0">
                <a:solidFill>
                  <a:srgbClr val="1A3A5C"/>
                </a:solidFill>
                <a:latin typeface="Oranienbaum" pitchFamily="34" charset="0"/>
                <a:ea typeface="Oranienbaum" pitchFamily="34" charset="-122"/>
                <a:cs typeface="Oranienbaum" pitchFamily="34" charset="-120"/>
              </a:rPr>
              <a:t>How This ETR Was Created</a:t>
            </a:r>
            <a:endParaRPr lang="en-US" sz="1600" dirty="0"/>
          </a:p>
        </p:txBody>
      </p:sp>
      <p:sp>
        <p:nvSpPr>
          <p:cNvPr id="8" name="Shape 2">
            <a:extLst>
              <a:ext uri="{FF2B5EF4-FFF2-40B4-BE49-F238E27FC236}">
                <a16:creationId xmlns:a16="http://schemas.microsoft.com/office/drawing/2014/main" id="{FE9B080E-E39F-47BD-B720-043A5DF56D55}"/>
              </a:ext>
            </a:extLst>
          </p:cNvPr>
          <p:cNvSpPr/>
          <p:nvPr/>
        </p:nvSpPr>
        <p:spPr>
          <a:xfrm>
            <a:off x="165980" y="754063"/>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
        <p:nvSpPr>
          <p:cNvPr id="9" name="Shape 3">
            <a:extLst>
              <a:ext uri="{FF2B5EF4-FFF2-40B4-BE49-F238E27FC236}">
                <a16:creationId xmlns:a16="http://schemas.microsoft.com/office/drawing/2014/main" id="{6CF4C0F1-7C23-465D-8935-EC5E4F23B840}"/>
              </a:ext>
            </a:extLst>
          </p:cNvPr>
          <p:cNvSpPr/>
          <p:nvPr/>
        </p:nvSpPr>
        <p:spPr>
          <a:xfrm>
            <a:off x="183760" y="944563"/>
            <a:ext cx="5618480" cy="2114550"/>
          </a:xfrm>
          <a:custGeom>
            <a:avLst/>
            <a:gdLst/>
            <a:ahLst/>
            <a:cxnLst/>
            <a:rect l="l" t="t" r="r" b="b"/>
            <a:pathLst>
              <a:path w="5618480" h="2114550">
                <a:moveTo>
                  <a:pt x="35560" y="0"/>
                </a:moveTo>
                <a:lnTo>
                  <a:pt x="5542272" y="0"/>
                </a:lnTo>
                <a:cubicBezTo>
                  <a:pt x="5584360" y="0"/>
                  <a:pt x="5618480" y="34120"/>
                  <a:pt x="5618480" y="76208"/>
                </a:cubicBezTo>
                <a:lnTo>
                  <a:pt x="5618480" y="2038342"/>
                </a:lnTo>
                <a:cubicBezTo>
                  <a:pt x="5618480" y="2080430"/>
                  <a:pt x="5584360" y="2114550"/>
                  <a:pt x="5542272" y="2114550"/>
                </a:cubicBezTo>
                <a:lnTo>
                  <a:pt x="35560" y="2114550"/>
                </a:lnTo>
                <a:cubicBezTo>
                  <a:pt x="15921" y="2114550"/>
                  <a:pt x="0" y="2098629"/>
                  <a:pt x="0" y="207899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10" name="Shape 4">
            <a:extLst>
              <a:ext uri="{FF2B5EF4-FFF2-40B4-BE49-F238E27FC236}">
                <a16:creationId xmlns:a16="http://schemas.microsoft.com/office/drawing/2014/main" id="{D31FEE35-7EE8-45A8-8DA6-D7BFDD28656D}"/>
              </a:ext>
            </a:extLst>
          </p:cNvPr>
          <p:cNvSpPr/>
          <p:nvPr/>
        </p:nvSpPr>
        <p:spPr>
          <a:xfrm>
            <a:off x="183760" y="944563"/>
            <a:ext cx="35560" cy="2114550"/>
          </a:xfrm>
          <a:custGeom>
            <a:avLst/>
            <a:gdLst/>
            <a:ahLst/>
            <a:cxnLst/>
            <a:rect l="l" t="t" r="r" b="b"/>
            <a:pathLst>
              <a:path w="35560" h="2114550">
                <a:moveTo>
                  <a:pt x="35560" y="0"/>
                </a:moveTo>
                <a:lnTo>
                  <a:pt x="35560" y="0"/>
                </a:lnTo>
                <a:lnTo>
                  <a:pt x="35560" y="2114550"/>
                </a:lnTo>
                <a:lnTo>
                  <a:pt x="35560" y="2114550"/>
                </a:lnTo>
                <a:cubicBezTo>
                  <a:pt x="15921" y="2114550"/>
                  <a:pt x="0" y="2098629"/>
                  <a:pt x="0" y="2078990"/>
                </a:cubicBezTo>
                <a:lnTo>
                  <a:pt x="0" y="35560"/>
                </a:lnTo>
                <a:cubicBezTo>
                  <a:pt x="0" y="15934"/>
                  <a:pt x="15934" y="0"/>
                  <a:pt x="35560" y="0"/>
                </a:cubicBezTo>
                <a:close/>
              </a:path>
            </a:pathLst>
          </a:custGeom>
          <a:solidFill>
            <a:srgbClr val="1A3A5C"/>
          </a:solidFill>
          <a:ln/>
        </p:spPr>
      </p:sp>
      <p:sp>
        <p:nvSpPr>
          <p:cNvPr id="11" name="Shape 5">
            <a:extLst>
              <a:ext uri="{FF2B5EF4-FFF2-40B4-BE49-F238E27FC236}">
                <a16:creationId xmlns:a16="http://schemas.microsoft.com/office/drawing/2014/main" id="{E01ECCD5-7DAC-4C0F-91C9-D0648C38279D}"/>
              </a:ext>
            </a:extLst>
          </p:cNvPr>
          <p:cNvSpPr/>
          <p:nvPr/>
        </p:nvSpPr>
        <p:spPr>
          <a:xfrm>
            <a:off x="353940" y="1096963"/>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1A3A5C"/>
          </a:solidFill>
          <a:ln/>
        </p:spPr>
      </p:sp>
      <p:sp>
        <p:nvSpPr>
          <p:cNvPr id="12" name="Shape 6">
            <a:extLst>
              <a:ext uri="{FF2B5EF4-FFF2-40B4-BE49-F238E27FC236}">
                <a16:creationId xmlns:a16="http://schemas.microsoft.com/office/drawing/2014/main" id="{DDF34452-4CD6-49EE-8234-62589F652CB6}"/>
              </a:ext>
            </a:extLst>
          </p:cNvPr>
          <p:cNvSpPr/>
          <p:nvPr/>
        </p:nvSpPr>
        <p:spPr>
          <a:xfrm>
            <a:off x="450382" y="1201738"/>
            <a:ext cx="192881" cy="171450"/>
          </a:xfrm>
          <a:custGeom>
            <a:avLst/>
            <a:gdLst/>
            <a:ahLst/>
            <a:cxnLst/>
            <a:rect l="l" t="t" r="r" b="b"/>
            <a:pathLst>
              <a:path w="192881" h="171450">
                <a:moveTo>
                  <a:pt x="96441" y="21431"/>
                </a:moveTo>
                <a:cubicBezTo>
                  <a:pt x="131936" y="21431"/>
                  <a:pt x="160734" y="50229"/>
                  <a:pt x="160734" y="85725"/>
                </a:cubicBezTo>
                <a:cubicBezTo>
                  <a:pt x="160734" y="121221"/>
                  <a:pt x="131936" y="150019"/>
                  <a:pt x="96441" y="150019"/>
                </a:cubicBezTo>
                <a:cubicBezTo>
                  <a:pt x="74608" y="150019"/>
                  <a:pt x="55286" y="139136"/>
                  <a:pt x="43666" y="122460"/>
                </a:cubicBezTo>
                <a:cubicBezTo>
                  <a:pt x="40284" y="117604"/>
                  <a:pt x="33587" y="116432"/>
                  <a:pt x="28731" y="119814"/>
                </a:cubicBezTo>
                <a:cubicBezTo>
                  <a:pt x="23876" y="123196"/>
                  <a:pt x="22704" y="129893"/>
                  <a:pt x="26086" y="134749"/>
                </a:cubicBezTo>
                <a:cubicBezTo>
                  <a:pt x="41557" y="156917"/>
                  <a:pt x="67308" y="171450"/>
                  <a:pt x="96441" y="171450"/>
                </a:cubicBezTo>
                <a:cubicBezTo>
                  <a:pt x="143790" y="171450"/>
                  <a:pt x="182166" y="133075"/>
                  <a:pt x="182166" y="85725"/>
                </a:cubicBezTo>
                <a:cubicBezTo>
                  <a:pt x="182166" y="38375"/>
                  <a:pt x="143790" y="0"/>
                  <a:pt x="96441" y="0"/>
                </a:cubicBezTo>
                <a:cubicBezTo>
                  <a:pt x="67743" y="0"/>
                  <a:pt x="42360" y="14098"/>
                  <a:pt x="26789" y="35730"/>
                </a:cubicBezTo>
                <a:lnTo>
                  <a:pt x="26789" y="26789"/>
                </a:lnTo>
                <a:cubicBezTo>
                  <a:pt x="26789" y="20862"/>
                  <a:pt x="22001" y="16073"/>
                  <a:pt x="16073" y="16073"/>
                </a:cubicBezTo>
                <a:cubicBezTo>
                  <a:pt x="10146" y="16073"/>
                  <a:pt x="5358" y="20862"/>
                  <a:pt x="5358" y="26789"/>
                </a:cubicBezTo>
                <a:lnTo>
                  <a:pt x="5358" y="64294"/>
                </a:lnTo>
                <a:cubicBezTo>
                  <a:pt x="5358" y="70221"/>
                  <a:pt x="10146" y="75009"/>
                  <a:pt x="16073" y="75009"/>
                </a:cubicBezTo>
                <a:lnTo>
                  <a:pt x="24311" y="75009"/>
                </a:lnTo>
                <a:cubicBezTo>
                  <a:pt x="24479" y="75009"/>
                  <a:pt x="24646" y="75009"/>
                  <a:pt x="24813" y="75009"/>
                </a:cubicBezTo>
                <a:lnTo>
                  <a:pt x="53612" y="75009"/>
                </a:lnTo>
                <a:cubicBezTo>
                  <a:pt x="59539" y="75009"/>
                  <a:pt x="64327" y="70221"/>
                  <a:pt x="64327" y="64294"/>
                </a:cubicBezTo>
                <a:cubicBezTo>
                  <a:pt x="64327" y="58367"/>
                  <a:pt x="59539" y="53578"/>
                  <a:pt x="53612" y="53578"/>
                </a:cubicBezTo>
                <a:lnTo>
                  <a:pt x="40786" y="53578"/>
                </a:lnTo>
                <a:cubicBezTo>
                  <a:pt x="51870" y="34357"/>
                  <a:pt x="72665" y="21431"/>
                  <a:pt x="96441" y="21431"/>
                </a:cubicBezTo>
                <a:close/>
                <a:moveTo>
                  <a:pt x="104477" y="50899"/>
                </a:moveTo>
                <a:cubicBezTo>
                  <a:pt x="104477" y="46446"/>
                  <a:pt x="100894" y="42863"/>
                  <a:pt x="96441" y="42863"/>
                </a:cubicBezTo>
                <a:cubicBezTo>
                  <a:pt x="91987" y="42863"/>
                  <a:pt x="88404" y="46446"/>
                  <a:pt x="88404" y="50899"/>
                </a:cubicBezTo>
                <a:lnTo>
                  <a:pt x="88404" y="85725"/>
                </a:lnTo>
                <a:cubicBezTo>
                  <a:pt x="88404" y="87868"/>
                  <a:pt x="89241" y="89911"/>
                  <a:pt x="90748" y="91418"/>
                </a:cubicBezTo>
                <a:lnTo>
                  <a:pt x="114858" y="115528"/>
                </a:lnTo>
                <a:cubicBezTo>
                  <a:pt x="118006" y="118676"/>
                  <a:pt x="123096" y="118676"/>
                  <a:pt x="126210" y="115528"/>
                </a:cubicBezTo>
                <a:cubicBezTo>
                  <a:pt x="129324" y="112380"/>
                  <a:pt x="129358" y="107290"/>
                  <a:pt x="126210" y="104176"/>
                </a:cubicBezTo>
                <a:lnTo>
                  <a:pt x="104444" y="82410"/>
                </a:lnTo>
                <a:lnTo>
                  <a:pt x="104444" y="50899"/>
                </a:lnTo>
                <a:close/>
              </a:path>
            </a:pathLst>
          </a:custGeom>
          <a:solidFill>
            <a:srgbClr val="C5A56A"/>
          </a:solidFill>
          <a:ln/>
        </p:spPr>
      </p:sp>
      <p:sp>
        <p:nvSpPr>
          <p:cNvPr id="13" name="Text 7">
            <a:extLst>
              <a:ext uri="{FF2B5EF4-FFF2-40B4-BE49-F238E27FC236}">
                <a16:creationId xmlns:a16="http://schemas.microsoft.com/office/drawing/2014/main" id="{2468CB48-F6E5-4F5A-83D0-72D666A0E919}"/>
              </a:ext>
            </a:extLst>
          </p:cNvPr>
          <p:cNvSpPr/>
          <p:nvPr/>
        </p:nvSpPr>
        <p:spPr>
          <a:xfrm>
            <a:off x="849240" y="1154113"/>
            <a:ext cx="2324100" cy="266700"/>
          </a:xfrm>
          <a:prstGeom prst="rect">
            <a:avLst/>
          </a:prstGeom>
          <a:noFill/>
          <a:ln/>
        </p:spPr>
        <p:txBody>
          <a:bodyPr wrap="square" lIns="0" tIns="0" rIns="0" bIns="0" rtlCol="0" anchor="ctr"/>
          <a:lstStyle/>
          <a:p>
            <a:pPr>
              <a:lnSpc>
                <a:spcPct val="120000"/>
              </a:lnSpc>
            </a:pPr>
            <a:r>
              <a:rPr lang="en-US" sz="1500" b="1" dirty="0">
                <a:solidFill>
                  <a:srgbClr val="1A3A5C"/>
                </a:solidFill>
                <a:latin typeface="Liter" pitchFamily="34" charset="0"/>
                <a:ea typeface="Liter" pitchFamily="34" charset="-122"/>
                <a:cs typeface="Liter" pitchFamily="34" charset="-120"/>
              </a:rPr>
              <a:t>First Update Since Original</a:t>
            </a:r>
            <a:endParaRPr lang="en-US" sz="1600" dirty="0"/>
          </a:p>
        </p:txBody>
      </p:sp>
      <p:sp>
        <p:nvSpPr>
          <p:cNvPr id="14" name="Text 8">
            <a:extLst>
              <a:ext uri="{FF2B5EF4-FFF2-40B4-BE49-F238E27FC236}">
                <a16:creationId xmlns:a16="http://schemas.microsoft.com/office/drawing/2014/main" id="{AE327D69-2BBC-44E7-938C-27C9BE1DCEBC}"/>
              </a:ext>
            </a:extLst>
          </p:cNvPr>
          <p:cNvSpPr/>
          <p:nvPr/>
        </p:nvSpPr>
        <p:spPr>
          <a:xfrm>
            <a:off x="353940" y="1554163"/>
            <a:ext cx="5372100" cy="742950"/>
          </a:xfrm>
          <a:prstGeom prst="rect">
            <a:avLst/>
          </a:prstGeom>
          <a:noFill/>
          <a:ln/>
        </p:spPr>
        <p:txBody>
          <a:bodyPr wrap="square" lIns="0" tIns="0" rIns="0" bIns="0" rtlCol="0" anchor="ctr"/>
          <a:lstStyle/>
          <a:p>
            <a:pPr>
              <a:lnSpc>
                <a:spcPct val="140000"/>
              </a:lnSpc>
            </a:pPr>
            <a:r>
              <a:rPr lang="en-US" sz="1200" b="1" dirty="0">
                <a:solidFill>
                  <a:srgbClr val="1A3A5C"/>
                </a:solidFill>
                <a:latin typeface="Quattrocento Sans" pitchFamily="34" charset="0"/>
                <a:ea typeface="Quattrocento Sans" pitchFamily="34" charset="-122"/>
                <a:cs typeface="Quattrocento Sans" pitchFamily="34" charset="-120"/>
              </a:rPr>
              <a:t>Original ETR approved May 2023</a:t>
            </a:r>
            <a:r>
              <a:rPr lang="en-US" sz="1200" dirty="0">
                <a:solidFill>
                  <a:srgbClr val="212529"/>
                </a:solidFill>
                <a:latin typeface="Quattrocento Sans" pitchFamily="34" charset="0"/>
                <a:ea typeface="Quattrocento Sans" pitchFamily="34" charset="-122"/>
                <a:cs typeface="Quattrocento Sans" pitchFamily="34" charset="-120"/>
              </a:rPr>
              <a:t> at UEMS General Assembly. Multiple specialty sections provided constructive feedback for improvement, necessitating the first comprehensive revision.</a:t>
            </a:r>
            <a:endParaRPr lang="en-US" sz="1600" dirty="0"/>
          </a:p>
        </p:txBody>
      </p:sp>
      <p:sp>
        <p:nvSpPr>
          <p:cNvPr id="15" name="Shape 9">
            <a:extLst>
              <a:ext uri="{FF2B5EF4-FFF2-40B4-BE49-F238E27FC236}">
                <a16:creationId xmlns:a16="http://schemas.microsoft.com/office/drawing/2014/main" id="{B33D4B08-9F59-4F3C-8ED9-9B0C40B92911}"/>
              </a:ext>
            </a:extLst>
          </p:cNvPr>
          <p:cNvSpPr/>
          <p:nvPr/>
        </p:nvSpPr>
        <p:spPr>
          <a:xfrm>
            <a:off x="353940" y="2373312"/>
            <a:ext cx="5295900" cy="533400"/>
          </a:xfrm>
          <a:custGeom>
            <a:avLst/>
            <a:gdLst/>
            <a:ahLst/>
            <a:cxnLst/>
            <a:rect l="l" t="t" r="r" b="b"/>
            <a:pathLst>
              <a:path w="5295900" h="533400">
                <a:moveTo>
                  <a:pt x="38101" y="0"/>
                </a:moveTo>
                <a:lnTo>
                  <a:pt x="5257799" y="0"/>
                </a:lnTo>
                <a:cubicBezTo>
                  <a:pt x="5278842" y="0"/>
                  <a:pt x="5295900" y="17058"/>
                  <a:pt x="5295900" y="38101"/>
                </a:cubicBezTo>
                <a:lnTo>
                  <a:pt x="5295900" y="495299"/>
                </a:lnTo>
                <a:cubicBezTo>
                  <a:pt x="5295900" y="516342"/>
                  <a:pt x="5278842" y="533400"/>
                  <a:pt x="5257799" y="533400"/>
                </a:cubicBezTo>
                <a:lnTo>
                  <a:pt x="38101" y="533400"/>
                </a:lnTo>
                <a:cubicBezTo>
                  <a:pt x="17058" y="533400"/>
                  <a:pt x="0" y="516342"/>
                  <a:pt x="0" y="495299"/>
                </a:cubicBezTo>
                <a:lnTo>
                  <a:pt x="0" y="38101"/>
                </a:lnTo>
                <a:cubicBezTo>
                  <a:pt x="0" y="17072"/>
                  <a:pt x="17072" y="0"/>
                  <a:pt x="38101" y="0"/>
                </a:cubicBezTo>
                <a:close/>
              </a:path>
            </a:pathLst>
          </a:custGeom>
          <a:solidFill>
            <a:srgbClr val="1A3A5C">
              <a:alpha val="5098"/>
            </a:srgbClr>
          </a:solidFill>
          <a:ln/>
        </p:spPr>
      </p:sp>
      <p:sp>
        <p:nvSpPr>
          <p:cNvPr id="16" name="Text 10">
            <a:extLst>
              <a:ext uri="{FF2B5EF4-FFF2-40B4-BE49-F238E27FC236}">
                <a16:creationId xmlns:a16="http://schemas.microsoft.com/office/drawing/2014/main" id="{6EA9F611-AA53-42F3-A4AB-ABB6323220DF}"/>
              </a:ext>
            </a:extLst>
          </p:cNvPr>
          <p:cNvSpPr/>
          <p:nvPr/>
        </p:nvSpPr>
        <p:spPr>
          <a:xfrm>
            <a:off x="430141" y="2449512"/>
            <a:ext cx="5210175" cy="381000"/>
          </a:xfrm>
          <a:prstGeom prst="rect">
            <a:avLst/>
          </a:prstGeom>
          <a:noFill/>
          <a:ln/>
        </p:spPr>
        <p:txBody>
          <a:bodyPr wrap="square" lIns="0" tIns="0" rIns="0" bIns="0" rtlCol="0" anchor="ctr"/>
          <a:lstStyle/>
          <a:p>
            <a:pPr>
              <a:lnSpc>
                <a:spcPct val="120000"/>
              </a:lnSpc>
            </a:pPr>
            <a:r>
              <a:rPr lang="en-US" sz="1050" b="1" dirty="0">
                <a:solidFill>
                  <a:srgbClr val="212529"/>
                </a:solidFill>
                <a:latin typeface="Quattrocento Sans" pitchFamily="34" charset="0"/>
                <a:ea typeface="Quattrocento Sans" pitchFamily="34" charset="-122"/>
                <a:cs typeface="Quattrocento Sans" pitchFamily="34" charset="-120"/>
              </a:rPr>
              <a:t>Timeline:</a:t>
            </a:r>
            <a:r>
              <a:rPr lang="en-US" sz="1050" dirty="0">
                <a:solidFill>
                  <a:srgbClr val="212529"/>
                </a:solidFill>
                <a:latin typeface="Quattrocento Sans" pitchFamily="34" charset="0"/>
                <a:ea typeface="Quattrocento Sans" pitchFamily="34" charset="-122"/>
                <a:cs typeface="Quattrocento Sans" pitchFamily="34" charset="-120"/>
              </a:rPr>
              <a:t> EBU General Assembly approval October 2024 → UEMS ETR Committee review January 2025 → Final revisions completed in January-April 2026</a:t>
            </a:r>
            <a:endParaRPr lang="en-US" sz="1600" dirty="0"/>
          </a:p>
        </p:txBody>
      </p:sp>
      <p:sp>
        <p:nvSpPr>
          <p:cNvPr id="17" name="Shape 11">
            <a:extLst>
              <a:ext uri="{FF2B5EF4-FFF2-40B4-BE49-F238E27FC236}">
                <a16:creationId xmlns:a16="http://schemas.microsoft.com/office/drawing/2014/main" id="{D9808091-BA69-4376-9D18-BD8EB92048D9}"/>
              </a:ext>
            </a:extLst>
          </p:cNvPr>
          <p:cNvSpPr/>
          <p:nvPr/>
        </p:nvSpPr>
        <p:spPr>
          <a:xfrm>
            <a:off x="183760" y="3211512"/>
            <a:ext cx="5618480" cy="2914650"/>
          </a:xfrm>
          <a:custGeom>
            <a:avLst/>
            <a:gdLst/>
            <a:ahLst/>
            <a:cxnLst/>
            <a:rect l="l" t="t" r="r" b="b"/>
            <a:pathLst>
              <a:path w="5618480" h="2914650">
                <a:moveTo>
                  <a:pt x="35560" y="0"/>
                </a:moveTo>
                <a:lnTo>
                  <a:pt x="5542291" y="0"/>
                </a:lnTo>
                <a:cubicBezTo>
                  <a:pt x="5584369" y="0"/>
                  <a:pt x="5618480" y="34111"/>
                  <a:pt x="5618480" y="76189"/>
                </a:cubicBezTo>
                <a:lnTo>
                  <a:pt x="5618480" y="2838461"/>
                </a:lnTo>
                <a:cubicBezTo>
                  <a:pt x="5618480" y="2880539"/>
                  <a:pt x="5584369" y="2914650"/>
                  <a:pt x="5542291" y="2914650"/>
                </a:cubicBezTo>
                <a:lnTo>
                  <a:pt x="35560" y="2914650"/>
                </a:lnTo>
                <a:cubicBezTo>
                  <a:pt x="15921" y="2914650"/>
                  <a:pt x="0" y="2898729"/>
                  <a:pt x="0" y="287909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18" name="Shape 12">
            <a:extLst>
              <a:ext uri="{FF2B5EF4-FFF2-40B4-BE49-F238E27FC236}">
                <a16:creationId xmlns:a16="http://schemas.microsoft.com/office/drawing/2014/main" id="{BE3D3E9E-ED22-4B4A-9B8F-8FE91F702C0D}"/>
              </a:ext>
            </a:extLst>
          </p:cNvPr>
          <p:cNvSpPr/>
          <p:nvPr/>
        </p:nvSpPr>
        <p:spPr>
          <a:xfrm>
            <a:off x="183760" y="3211512"/>
            <a:ext cx="35560" cy="2914650"/>
          </a:xfrm>
          <a:custGeom>
            <a:avLst/>
            <a:gdLst/>
            <a:ahLst/>
            <a:cxnLst/>
            <a:rect l="l" t="t" r="r" b="b"/>
            <a:pathLst>
              <a:path w="35560" h="2914650">
                <a:moveTo>
                  <a:pt x="35560" y="0"/>
                </a:moveTo>
                <a:lnTo>
                  <a:pt x="35560" y="0"/>
                </a:lnTo>
                <a:lnTo>
                  <a:pt x="35560" y="2914650"/>
                </a:lnTo>
                <a:lnTo>
                  <a:pt x="35560" y="2914650"/>
                </a:lnTo>
                <a:cubicBezTo>
                  <a:pt x="15921" y="2914650"/>
                  <a:pt x="0" y="2898729"/>
                  <a:pt x="0" y="2879090"/>
                </a:cubicBezTo>
                <a:lnTo>
                  <a:pt x="0" y="35560"/>
                </a:lnTo>
                <a:cubicBezTo>
                  <a:pt x="0" y="15934"/>
                  <a:pt x="15934" y="0"/>
                  <a:pt x="35560" y="0"/>
                </a:cubicBezTo>
                <a:close/>
              </a:path>
            </a:pathLst>
          </a:custGeom>
          <a:solidFill>
            <a:srgbClr val="5B7A8C"/>
          </a:solidFill>
          <a:ln/>
        </p:spPr>
      </p:sp>
      <p:sp>
        <p:nvSpPr>
          <p:cNvPr id="19" name="Shape 13">
            <a:extLst>
              <a:ext uri="{FF2B5EF4-FFF2-40B4-BE49-F238E27FC236}">
                <a16:creationId xmlns:a16="http://schemas.microsoft.com/office/drawing/2014/main" id="{DD6AF910-C8BA-42CC-9494-7A4B6666611D}"/>
              </a:ext>
            </a:extLst>
          </p:cNvPr>
          <p:cNvSpPr/>
          <p:nvPr/>
        </p:nvSpPr>
        <p:spPr>
          <a:xfrm>
            <a:off x="353940" y="3363914"/>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5B7A8C"/>
          </a:solidFill>
          <a:ln/>
        </p:spPr>
      </p:sp>
      <p:sp>
        <p:nvSpPr>
          <p:cNvPr id="20" name="Shape 14">
            <a:extLst>
              <a:ext uri="{FF2B5EF4-FFF2-40B4-BE49-F238E27FC236}">
                <a16:creationId xmlns:a16="http://schemas.microsoft.com/office/drawing/2014/main" id="{13AE02E9-44D6-4062-A581-6E26C9F763D6}"/>
              </a:ext>
            </a:extLst>
          </p:cNvPr>
          <p:cNvSpPr/>
          <p:nvPr/>
        </p:nvSpPr>
        <p:spPr>
          <a:xfrm>
            <a:off x="450382" y="3468689"/>
            <a:ext cx="192881" cy="171450"/>
          </a:xfrm>
          <a:custGeom>
            <a:avLst/>
            <a:gdLst/>
            <a:ahLst/>
            <a:cxnLst/>
            <a:rect l="l" t="t" r="r" b="b"/>
            <a:pathLst>
              <a:path w="192881" h="171450">
                <a:moveTo>
                  <a:pt x="16073" y="65566"/>
                </a:moveTo>
                <a:lnTo>
                  <a:pt x="86127" y="94398"/>
                </a:lnTo>
                <a:cubicBezTo>
                  <a:pt x="89408" y="95737"/>
                  <a:pt x="92891" y="96441"/>
                  <a:pt x="96441" y="96441"/>
                </a:cubicBezTo>
                <a:cubicBezTo>
                  <a:pt x="99990" y="96441"/>
                  <a:pt x="103473" y="95737"/>
                  <a:pt x="106754" y="94398"/>
                </a:cubicBezTo>
                <a:lnTo>
                  <a:pt x="187925" y="60979"/>
                </a:lnTo>
                <a:cubicBezTo>
                  <a:pt x="190939" y="59740"/>
                  <a:pt x="192881" y="56826"/>
                  <a:pt x="192881" y="53578"/>
                </a:cubicBezTo>
                <a:cubicBezTo>
                  <a:pt x="192881" y="50330"/>
                  <a:pt x="190939" y="47417"/>
                  <a:pt x="187925" y="46178"/>
                </a:cubicBezTo>
                <a:lnTo>
                  <a:pt x="106754" y="12758"/>
                </a:lnTo>
                <a:cubicBezTo>
                  <a:pt x="103473" y="11419"/>
                  <a:pt x="99990" y="10716"/>
                  <a:pt x="96441" y="10716"/>
                </a:cubicBezTo>
                <a:cubicBezTo>
                  <a:pt x="92891" y="10716"/>
                  <a:pt x="89408" y="11419"/>
                  <a:pt x="86127" y="12758"/>
                </a:cubicBezTo>
                <a:lnTo>
                  <a:pt x="4956" y="46178"/>
                </a:lnTo>
                <a:cubicBezTo>
                  <a:pt x="1942" y="47417"/>
                  <a:pt x="0" y="50330"/>
                  <a:pt x="0" y="53578"/>
                </a:cubicBezTo>
                <a:lnTo>
                  <a:pt x="0" y="152698"/>
                </a:lnTo>
                <a:cubicBezTo>
                  <a:pt x="0" y="157151"/>
                  <a:pt x="3583" y="160734"/>
                  <a:pt x="8037" y="160734"/>
                </a:cubicBezTo>
                <a:cubicBezTo>
                  <a:pt x="12490" y="160734"/>
                  <a:pt x="16073" y="157151"/>
                  <a:pt x="16073" y="152698"/>
                </a:cubicBezTo>
                <a:lnTo>
                  <a:pt x="16073" y="65566"/>
                </a:lnTo>
                <a:close/>
                <a:moveTo>
                  <a:pt x="32147" y="89576"/>
                </a:moveTo>
                <a:lnTo>
                  <a:pt x="32147" y="128588"/>
                </a:lnTo>
                <a:cubicBezTo>
                  <a:pt x="32147" y="146335"/>
                  <a:pt x="60945" y="160734"/>
                  <a:pt x="96441" y="160734"/>
                </a:cubicBezTo>
                <a:cubicBezTo>
                  <a:pt x="131936" y="160734"/>
                  <a:pt x="160734" y="146335"/>
                  <a:pt x="160734" y="128588"/>
                </a:cubicBezTo>
                <a:lnTo>
                  <a:pt x="160734" y="89542"/>
                </a:lnTo>
                <a:lnTo>
                  <a:pt x="112882" y="109266"/>
                </a:lnTo>
                <a:cubicBezTo>
                  <a:pt x="107659" y="111409"/>
                  <a:pt x="102100" y="112514"/>
                  <a:pt x="96441" y="112514"/>
                </a:cubicBezTo>
                <a:cubicBezTo>
                  <a:pt x="90781" y="112514"/>
                  <a:pt x="85223" y="111409"/>
                  <a:pt x="79999" y="109266"/>
                </a:cubicBezTo>
                <a:lnTo>
                  <a:pt x="32147" y="89542"/>
                </a:lnTo>
                <a:close/>
              </a:path>
            </a:pathLst>
          </a:custGeom>
          <a:solidFill>
            <a:srgbClr val="F8F9FA"/>
          </a:solidFill>
          <a:ln/>
        </p:spPr>
      </p:sp>
      <p:sp>
        <p:nvSpPr>
          <p:cNvPr id="21" name="Text 15">
            <a:extLst>
              <a:ext uri="{FF2B5EF4-FFF2-40B4-BE49-F238E27FC236}">
                <a16:creationId xmlns:a16="http://schemas.microsoft.com/office/drawing/2014/main" id="{B8E48A11-5270-4E4F-A62F-3D900E03055C}"/>
              </a:ext>
            </a:extLst>
          </p:cNvPr>
          <p:cNvSpPr/>
          <p:nvPr/>
        </p:nvSpPr>
        <p:spPr>
          <a:xfrm>
            <a:off x="849241" y="3421064"/>
            <a:ext cx="1933575" cy="266700"/>
          </a:xfrm>
          <a:prstGeom prst="rect">
            <a:avLst/>
          </a:prstGeom>
          <a:noFill/>
          <a:ln/>
        </p:spPr>
        <p:txBody>
          <a:bodyPr wrap="square" lIns="0" tIns="0" rIns="0" bIns="0" rtlCol="0" anchor="ctr"/>
          <a:lstStyle/>
          <a:p>
            <a:pPr>
              <a:lnSpc>
                <a:spcPct val="120000"/>
              </a:lnSpc>
            </a:pPr>
            <a:r>
              <a:rPr lang="en-US" sz="1500" b="1" dirty="0">
                <a:solidFill>
                  <a:srgbClr val="1A3A5C"/>
                </a:solidFill>
                <a:latin typeface="Liter" pitchFamily="34" charset="0"/>
                <a:ea typeface="Liter" pitchFamily="34" charset="-122"/>
                <a:cs typeface="Liter" pitchFamily="34" charset="-120"/>
              </a:rPr>
              <a:t>Alignment with CBME</a:t>
            </a:r>
            <a:endParaRPr lang="en-US" sz="1600" dirty="0"/>
          </a:p>
        </p:txBody>
      </p:sp>
      <p:sp>
        <p:nvSpPr>
          <p:cNvPr id="22" name="Text 16">
            <a:extLst>
              <a:ext uri="{FF2B5EF4-FFF2-40B4-BE49-F238E27FC236}">
                <a16:creationId xmlns:a16="http://schemas.microsoft.com/office/drawing/2014/main" id="{6E5AED6C-9D31-4B35-A469-99878AC3B74B}"/>
              </a:ext>
            </a:extLst>
          </p:cNvPr>
          <p:cNvSpPr/>
          <p:nvPr/>
        </p:nvSpPr>
        <p:spPr>
          <a:xfrm>
            <a:off x="353940" y="3821114"/>
            <a:ext cx="5372100" cy="495300"/>
          </a:xfrm>
          <a:prstGeom prst="rect">
            <a:avLst/>
          </a:prstGeom>
          <a:noFill/>
          <a:ln/>
        </p:spPr>
        <p:txBody>
          <a:bodyPr wrap="square" lIns="0" tIns="0" rIns="0" bIns="0" rtlCol="0" anchor="ctr"/>
          <a:lstStyle/>
          <a:p>
            <a:pPr>
              <a:lnSpc>
                <a:spcPct val="140000"/>
              </a:lnSpc>
            </a:pPr>
            <a:r>
              <a:rPr lang="en-US" sz="1200" dirty="0">
                <a:solidFill>
                  <a:srgbClr val="212529"/>
                </a:solidFill>
                <a:latin typeface="Quattrocento Sans" pitchFamily="34" charset="0"/>
                <a:ea typeface="Quattrocento Sans" pitchFamily="34" charset="-122"/>
                <a:cs typeface="Quattrocento Sans" pitchFamily="34" charset="-120"/>
              </a:rPr>
              <a:t>This update fully integrates </a:t>
            </a:r>
            <a:r>
              <a:rPr lang="en-US" sz="1200" b="1" dirty="0">
                <a:solidFill>
                  <a:srgbClr val="1A3A5C"/>
                </a:solidFill>
                <a:latin typeface="Quattrocento Sans" pitchFamily="34" charset="0"/>
                <a:ea typeface="Quattrocento Sans" pitchFamily="34" charset="-122"/>
                <a:cs typeface="Quattrocento Sans" pitchFamily="34" charset="-120"/>
              </a:rPr>
              <a:t>Competency-Based Medical Education (CBME)</a:t>
            </a:r>
            <a:r>
              <a:rPr lang="en-US" sz="1200" dirty="0">
                <a:solidFill>
                  <a:srgbClr val="212529"/>
                </a:solidFill>
                <a:latin typeface="Quattrocento Sans" pitchFamily="34" charset="0"/>
                <a:ea typeface="Quattrocento Sans" pitchFamily="34" charset="-122"/>
                <a:cs typeface="Quattrocento Sans" pitchFamily="34" charset="-120"/>
              </a:rPr>
              <a:t> principles, shifting from time-based to competency-based training.</a:t>
            </a:r>
            <a:endParaRPr lang="en-US" sz="1600" dirty="0"/>
          </a:p>
        </p:txBody>
      </p:sp>
      <p:sp>
        <p:nvSpPr>
          <p:cNvPr id="23" name="Shape 17">
            <a:extLst>
              <a:ext uri="{FF2B5EF4-FFF2-40B4-BE49-F238E27FC236}">
                <a16:creationId xmlns:a16="http://schemas.microsoft.com/office/drawing/2014/main" id="{FDB19ED9-4CAC-47D9-BBD6-CFD5BB8EE08A}"/>
              </a:ext>
            </a:extLst>
          </p:cNvPr>
          <p:cNvSpPr/>
          <p:nvPr/>
        </p:nvSpPr>
        <p:spPr>
          <a:xfrm>
            <a:off x="353940" y="4392614"/>
            <a:ext cx="5295900" cy="1581150"/>
          </a:xfrm>
          <a:custGeom>
            <a:avLst/>
            <a:gdLst/>
            <a:ahLst/>
            <a:cxnLst/>
            <a:rect l="l" t="t" r="r" b="b"/>
            <a:pathLst>
              <a:path w="5295900" h="1581150">
                <a:moveTo>
                  <a:pt x="38106" y="0"/>
                </a:moveTo>
                <a:lnTo>
                  <a:pt x="5257794" y="0"/>
                </a:lnTo>
                <a:cubicBezTo>
                  <a:pt x="5278839" y="0"/>
                  <a:pt x="5295900" y="17061"/>
                  <a:pt x="5295900" y="38106"/>
                </a:cubicBezTo>
                <a:lnTo>
                  <a:pt x="5295900" y="1543044"/>
                </a:lnTo>
                <a:cubicBezTo>
                  <a:pt x="5295900" y="1564089"/>
                  <a:pt x="5278839" y="1581150"/>
                  <a:pt x="5257794" y="1581150"/>
                </a:cubicBezTo>
                <a:lnTo>
                  <a:pt x="38106" y="1581150"/>
                </a:lnTo>
                <a:cubicBezTo>
                  <a:pt x="17061" y="1581150"/>
                  <a:pt x="0" y="1564089"/>
                  <a:pt x="0" y="1543044"/>
                </a:cubicBezTo>
                <a:lnTo>
                  <a:pt x="0" y="38106"/>
                </a:lnTo>
                <a:cubicBezTo>
                  <a:pt x="0" y="17061"/>
                  <a:pt x="17061" y="0"/>
                  <a:pt x="38106" y="0"/>
                </a:cubicBezTo>
                <a:close/>
              </a:path>
            </a:pathLst>
          </a:custGeom>
          <a:solidFill>
            <a:srgbClr val="5B7A8C">
              <a:alpha val="5098"/>
            </a:srgbClr>
          </a:solidFill>
          <a:ln/>
        </p:spPr>
      </p:sp>
      <p:sp>
        <p:nvSpPr>
          <p:cNvPr id="24" name="Text 18">
            <a:extLst>
              <a:ext uri="{FF2B5EF4-FFF2-40B4-BE49-F238E27FC236}">
                <a16:creationId xmlns:a16="http://schemas.microsoft.com/office/drawing/2014/main" id="{86CDF630-0020-4017-9482-B1286A67DE94}"/>
              </a:ext>
            </a:extLst>
          </p:cNvPr>
          <p:cNvSpPr/>
          <p:nvPr/>
        </p:nvSpPr>
        <p:spPr>
          <a:xfrm>
            <a:off x="468241" y="4630739"/>
            <a:ext cx="5133975" cy="190500"/>
          </a:xfrm>
          <a:prstGeom prst="rect">
            <a:avLst/>
          </a:prstGeom>
          <a:noFill/>
          <a:ln/>
        </p:spPr>
        <p:txBody>
          <a:bodyPr wrap="square" lIns="0" tIns="0" rIns="0" bIns="0" rtlCol="0" anchor="ctr"/>
          <a:lstStyle/>
          <a:p>
            <a:pPr>
              <a:lnSpc>
                <a:spcPct val="120000"/>
              </a:lnSpc>
            </a:pPr>
            <a:r>
              <a:rPr lang="en-US" sz="1050" b="1" dirty="0">
                <a:solidFill>
                  <a:srgbClr val="1A3A5C"/>
                </a:solidFill>
                <a:latin typeface="Quattrocento Sans" pitchFamily="34" charset="0"/>
                <a:ea typeface="Quattrocento Sans" pitchFamily="34" charset="-122"/>
                <a:cs typeface="Quattrocento Sans" pitchFamily="34" charset="-120"/>
              </a:rPr>
              <a:t>Key CBME Elements Integrated:</a:t>
            </a:r>
            <a:endParaRPr lang="en-US" sz="1600" dirty="0"/>
          </a:p>
        </p:txBody>
      </p:sp>
      <p:sp>
        <p:nvSpPr>
          <p:cNvPr id="25" name="Text 19">
            <a:extLst>
              <a:ext uri="{FF2B5EF4-FFF2-40B4-BE49-F238E27FC236}">
                <a16:creationId xmlns:a16="http://schemas.microsoft.com/office/drawing/2014/main" id="{1E90C856-7381-435C-B0C0-82FF42386C4C}"/>
              </a:ext>
            </a:extLst>
          </p:cNvPr>
          <p:cNvSpPr/>
          <p:nvPr/>
        </p:nvSpPr>
        <p:spPr>
          <a:xfrm>
            <a:off x="468241" y="4859339"/>
            <a:ext cx="513397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CanMEDS framework for physician roles</a:t>
            </a:r>
            <a:endParaRPr lang="en-US" sz="1600" dirty="0"/>
          </a:p>
        </p:txBody>
      </p:sp>
      <p:sp>
        <p:nvSpPr>
          <p:cNvPr id="26" name="Text 20">
            <a:extLst>
              <a:ext uri="{FF2B5EF4-FFF2-40B4-BE49-F238E27FC236}">
                <a16:creationId xmlns:a16="http://schemas.microsoft.com/office/drawing/2014/main" id="{AD1D1F04-37F4-46EF-B9C2-55947811CDA3}"/>
              </a:ext>
            </a:extLst>
          </p:cNvPr>
          <p:cNvSpPr/>
          <p:nvPr/>
        </p:nvSpPr>
        <p:spPr>
          <a:xfrm>
            <a:off x="468241" y="5087939"/>
            <a:ext cx="513397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Entrustable Professional Activities (EPAs)</a:t>
            </a:r>
            <a:endParaRPr lang="en-US" sz="1600" dirty="0"/>
          </a:p>
        </p:txBody>
      </p:sp>
      <p:sp>
        <p:nvSpPr>
          <p:cNvPr id="27" name="Text 21">
            <a:extLst>
              <a:ext uri="{FF2B5EF4-FFF2-40B4-BE49-F238E27FC236}">
                <a16:creationId xmlns:a16="http://schemas.microsoft.com/office/drawing/2014/main" id="{FFEF78E9-1BD4-469A-B913-213A5A137514}"/>
              </a:ext>
            </a:extLst>
          </p:cNvPr>
          <p:cNvSpPr/>
          <p:nvPr/>
        </p:nvSpPr>
        <p:spPr>
          <a:xfrm>
            <a:off x="468241" y="5316539"/>
            <a:ext cx="513397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5-level competency progression system</a:t>
            </a:r>
            <a:endParaRPr lang="en-US" sz="1600" dirty="0"/>
          </a:p>
        </p:txBody>
      </p:sp>
      <p:sp>
        <p:nvSpPr>
          <p:cNvPr id="28" name="Text 22">
            <a:extLst>
              <a:ext uri="{FF2B5EF4-FFF2-40B4-BE49-F238E27FC236}">
                <a16:creationId xmlns:a16="http://schemas.microsoft.com/office/drawing/2014/main" id="{6ACE03C1-57C1-41B0-B96D-92E7D8D02F01}"/>
              </a:ext>
            </a:extLst>
          </p:cNvPr>
          <p:cNvSpPr/>
          <p:nvPr/>
        </p:nvSpPr>
        <p:spPr>
          <a:xfrm>
            <a:off x="468241" y="5545139"/>
            <a:ext cx="513397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Workplace-based assessments</a:t>
            </a:r>
            <a:endParaRPr lang="en-US" sz="1600" dirty="0"/>
          </a:p>
        </p:txBody>
      </p:sp>
      <p:sp>
        <p:nvSpPr>
          <p:cNvPr id="29" name="Shape 23">
            <a:extLst>
              <a:ext uri="{FF2B5EF4-FFF2-40B4-BE49-F238E27FC236}">
                <a16:creationId xmlns:a16="http://schemas.microsoft.com/office/drawing/2014/main" id="{5B047C8E-8F64-4C8C-B786-34E74AE5D163}"/>
              </a:ext>
            </a:extLst>
          </p:cNvPr>
          <p:cNvSpPr/>
          <p:nvPr/>
        </p:nvSpPr>
        <p:spPr>
          <a:xfrm>
            <a:off x="5974961" y="944563"/>
            <a:ext cx="5618480" cy="3238500"/>
          </a:xfrm>
          <a:custGeom>
            <a:avLst/>
            <a:gdLst/>
            <a:ahLst/>
            <a:cxnLst/>
            <a:rect l="l" t="t" r="r" b="b"/>
            <a:pathLst>
              <a:path w="5618480" h="3238500">
                <a:moveTo>
                  <a:pt x="35560" y="0"/>
                </a:moveTo>
                <a:lnTo>
                  <a:pt x="5542278" y="0"/>
                </a:lnTo>
                <a:cubicBezTo>
                  <a:pt x="5584363" y="0"/>
                  <a:pt x="5618480" y="34117"/>
                  <a:pt x="5618480" y="76202"/>
                </a:cubicBezTo>
                <a:lnTo>
                  <a:pt x="5618480" y="3162298"/>
                </a:lnTo>
                <a:cubicBezTo>
                  <a:pt x="5618480" y="3204383"/>
                  <a:pt x="5584363" y="3238500"/>
                  <a:pt x="5542278" y="3238500"/>
                </a:cubicBezTo>
                <a:lnTo>
                  <a:pt x="35560" y="3238500"/>
                </a:lnTo>
                <a:cubicBezTo>
                  <a:pt x="15921" y="3238500"/>
                  <a:pt x="0" y="3222579"/>
                  <a:pt x="0" y="320294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30" name="Shape 24">
            <a:extLst>
              <a:ext uri="{FF2B5EF4-FFF2-40B4-BE49-F238E27FC236}">
                <a16:creationId xmlns:a16="http://schemas.microsoft.com/office/drawing/2014/main" id="{A898317D-B8FE-44FD-9692-8BC8A3615C46}"/>
              </a:ext>
            </a:extLst>
          </p:cNvPr>
          <p:cNvSpPr/>
          <p:nvPr/>
        </p:nvSpPr>
        <p:spPr>
          <a:xfrm>
            <a:off x="5974961" y="944563"/>
            <a:ext cx="35560" cy="3238500"/>
          </a:xfrm>
          <a:custGeom>
            <a:avLst/>
            <a:gdLst/>
            <a:ahLst/>
            <a:cxnLst/>
            <a:rect l="l" t="t" r="r" b="b"/>
            <a:pathLst>
              <a:path w="35560" h="3238500">
                <a:moveTo>
                  <a:pt x="35560" y="0"/>
                </a:moveTo>
                <a:lnTo>
                  <a:pt x="35560" y="0"/>
                </a:lnTo>
                <a:lnTo>
                  <a:pt x="35560" y="3238500"/>
                </a:lnTo>
                <a:lnTo>
                  <a:pt x="35560" y="3238500"/>
                </a:lnTo>
                <a:cubicBezTo>
                  <a:pt x="15921" y="3238500"/>
                  <a:pt x="0" y="3222579"/>
                  <a:pt x="0" y="3202940"/>
                </a:cubicBezTo>
                <a:lnTo>
                  <a:pt x="0" y="35560"/>
                </a:lnTo>
                <a:cubicBezTo>
                  <a:pt x="0" y="15934"/>
                  <a:pt x="15934" y="0"/>
                  <a:pt x="35560" y="0"/>
                </a:cubicBezTo>
                <a:close/>
              </a:path>
            </a:pathLst>
          </a:custGeom>
          <a:solidFill>
            <a:srgbClr val="C5A56A"/>
          </a:solidFill>
          <a:ln/>
        </p:spPr>
      </p:sp>
      <p:sp>
        <p:nvSpPr>
          <p:cNvPr id="31" name="Shape 25">
            <a:extLst>
              <a:ext uri="{FF2B5EF4-FFF2-40B4-BE49-F238E27FC236}">
                <a16:creationId xmlns:a16="http://schemas.microsoft.com/office/drawing/2014/main" id="{AC564B6E-3D25-4DB5-9FFD-9ACB29FDA367}"/>
              </a:ext>
            </a:extLst>
          </p:cNvPr>
          <p:cNvSpPr/>
          <p:nvPr/>
        </p:nvSpPr>
        <p:spPr>
          <a:xfrm>
            <a:off x="6145141" y="1096963"/>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C5A56A"/>
          </a:solidFill>
          <a:ln/>
        </p:spPr>
      </p:sp>
      <p:sp>
        <p:nvSpPr>
          <p:cNvPr id="32" name="Shape 26">
            <a:extLst>
              <a:ext uri="{FF2B5EF4-FFF2-40B4-BE49-F238E27FC236}">
                <a16:creationId xmlns:a16="http://schemas.microsoft.com/office/drawing/2014/main" id="{EB815511-895B-49C1-ABD7-90663D92DFB3}"/>
              </a:ext>
            </a:extLst>
          </p:cNvPr>
          <p:cNvSpPr/>
          <p:nvPr/>
        </p:nvSpPr>
        <p:spPr>
          <a:xfrm>
            <a:off x="6230867" y="1201738"/>
            <a:ext cx="214313" cy="171450"/>
          </a:xfrm>
          <a:custGeom>
            <a:avLst/>
            <a:gdLst/>
            <a:ahLst/>
            <a:cxnLst/>
            <a:rect l="l" t="t" r="r" b="b"/>
            <a:pathLst>
              <a:path w="214313" h="171450">
                <a:moveTo>
                  <a:pt x="107156" y="5358"/>
                </a:moveTo>
                <a:cubicBezTo>
                  <a:pt x="126377" y="5358"/>
                  <a:pt x="141982" y="20963"/>
                  <a:pt x="141982" y="40184"/>
                </a:cubicBezTo>
                <a:cubicBezTo>
                  <a:pt x="141982" y="59404"/>
                  <a:pt x="126377" y="75009"/>
                  <a:pt x="107156" y="75009"/>
                </a:cubicBezTo>
                <a:cubicBezTo>
                  <a:pt x="87935" y="75009"/>
                  <a:pt x="72330" y="59404"/>
                  <a:pt x="72330" y="40184"/>
                </a:cubicBezTo>
                <a:cubicBezTo>
                  <a:pt x="72330" y="20963"/>
                  <a:pt x="87935" y="5358"/>
                  <a:pt x="107156" y="5358"/>
                </a:cubicBezTo>
                <a:close/>
                <a:moveTo>
                  <a:pt x="32147" y="29468"/>
                </a:moveTo>
                <a:cubicBezTo>
                  <a:pt x="45454" y="29468"/>
                  <a:pt x="56257" y="40271"/>
                  <a:pt x="56257" y="53578"/>
                </a:cubicBezTo>
                <a:cubicBezTo>
                  <a:pt x="56257" y="66885"/>
                  <a:pt x="45454" y="77688"/>
                  <a:pt x="32147" y="77688"/>
                </a:cubicBezTo>
                <a:cubicBezTo>
                  <a:pt x="18840" y="77688"/>
                  <a:pt x="8037" y="66885"/>
                  <a:pt x="8037" y="53578"/>
                </a:cubicBezTo>
                <a:cubicBezTo>
                  <a:pt x="8037" y="40271"/>
                  <a:pt x="18840" y="29468"/>
                  <a:pt x="32147" y="29468"/>
                </a:cubicBezTo>
                <a:close/>
                <a:moveTo>
                  <a:pt x="0" y="139303"/>
                </a:moveTo>
                <a:cubicBezTo>
                  <a:pt x="0" y="115628"/>
                  <a:pt x="19188" y="96441"/>
                  <a:pt x="42863" y="96441"/>
                </a:cubicBezTo>
                <a:cubicBezTo>
                  <a:pt x="47149" y="96441"/>
                  <a:pt x="51301" y="97077"/>
                  <a:pt x="55219" y="98249"/>
                </a:cubicBezTo>
                <a:cubicBezTo>
                  <a:pt x="44202" y="110572"/>
                  <a:pt x="37505" y="126846"/>
                  <a:pt x="37505" y="144661"/>
                </a:cubicBezTo>
                <a:lnTo>
                  <a:pt x="37505" y="150019"/>
                </a:lnTo>
                <a:cubicBezTo>
                  <a:pt x="37505" y="153836"/>
                  <a:pt x="38308" y="157453"/>
                  <a:pt x="39748" y="160734"/>
                </a:cubicBezTo>
                <a:lnTo>
                  <a:pt x="10716" y="160734"/>
                </a:lnTo>
                <a:cubicBezTo>
                  <a:pt x="4789" y="160734"/>
                  <a:pt x="0" y="155946"/>
                  <a:pt x="0" y="150019"/>
                </a:cubicBezTo>
                <a:lnTo>
                  <a:pt x="0" y="139303"/>
                </a:lnTo>
                <a:close/>
                <a:moveTo>
                  <a:pt x="174564" y="160734"/>
                </a:moveTo>
                <a:cubicBezTo>
                  <a:pt x="176004" y="157453"/>
                  <a:pt x="176808" y="153836"/>
                  <a:pt x="176808" y="150019"/>
                </a:cubicBezTo>
                <a:lnTo>
                  <a:pt x="176808" y="144661"/>
                </a:lnTo>
                <a:cubicBezTo>
                  <a:pt x="176808" y="126846"/>
                  <a:pt x="170111" y="110572"/>
                  <a:pt x="159094" y="98249"/>
                </a:cubicBezTo>
                <a:cubicBezTo>
                  <a:pt x="163011" y="97077"/>
                  <a:pt x="167164" y="96441"/>
                  <a:pt x="171450" y="96441"/>
                </a:cubicBezTo>
                <a:cubicBezTo>
                  <a:pt x="195125" y="96441"/>
                  <a:pt x="214313" y="115628"/>
                  <a:pt x="214313" y="139303"/>
                </a:cubicBezTo>
                <a:lnTo>
                  <a:pt x="214313" y="150019"/>
                </a:lnTo>
                <a:cubicBezTo>
                  <a:pt x="214313" y="155946"/>
                  <a:pt x="209524" y="160734"/>
                  <a:pt x="203597" y="160734"/>
                </a:cubicBezTo>
                <a:lnTo>
                  <a:pt x="174564" y="160734"/>
                </a:lnTo>
                <a:close/>
                <a:moveTo>
                  <a:pt x="158055" y="53578"/>
                </a:moveTo>
                <a:cubicBezTo>
                  <a:pt x="158055" y="40271"/>
                  <a:pt x="168859" y="29468"/>
                  <a:pt x="182166" y="29468"/>
                </a:cubicBezTo>
                <a:cubicBezTo>
                  <a:pt x="195472" y="29468"/>
                  <a:pt x="206276" y="40271"/>
                  <a:pt x="206276" y="53578"/>
                </a:cubicBezTo>
                <a:cubicBezTo>
                  <a:pt x="206276" y="66885"/>
                  <a:pt x="195472" y="77688"/>
                  <a:pt x="182166" y="77688"/>
                </a:cubicBezTo>
                <a:cubicBezTo>
                  <a:pt x="168859" y="77688"/>
                  <a:pt x="158055" y="66885"/>
                  <a:pt x="158055" y="53578"/>
                </a:cubicBezTo>
                <a:close/>
                <a:moveTo>
                  <a:pt x="53578" y="144661"/>
                </a:moveTo>
                <a:cubicBezTo>
                  <a:pt x="53578" y="115059"/>
                  <a:pt x="77554" y="91083"/>
                  <a:pt x="107156" y="91083"/>
                </a:cubicBezTo>
                <a:cubicBezTo>
                  <a:pt x="136758" y="91083"/>
                  <a:pt x="160734" y="115059"/>
                  <a:pt x="160734" y="144661"/>
                </a:cubicBezTo>
                <a:lnTo>
                  <a:pt x="160734" y="150019"/>
                </a:lnTo>
                <a:cubicBezTo>
                  <a:pt x="160734" y="155946"/>
                  <a:pt x="155946" y="160734"/>
                  <a:pt x="150019" y="160734"/>
                </a:cubicBezTo>
                <a:lnTo>
                  <a:pt x="64294" y="160734"/>
                </a:lnTo>
                <a:cubicBezTo>
                  <a:pt x="58367" y="160734"/>
                  <a:pt x="53578" y="155946"/>
                  <a:pt x="53578" y="150019"/>
                </a:cubicBezTo>
                <a:lnTo>
                  <a:pt x="53578" y="144661"/>
                </a:lnTo>
                <a:close/>
              </a:path>
            </a:pathLst>
          </a:custGeom>
          <a:solidFill>
            <a:srgbClr val="1A3A5C"/>
          </a:solidFill>
          <a:ln/>
        </p:spPr>
      </p:sp>
      <p:sp>
        <p:nvSpPr>
          <p:cNvPr id="33" name="Text 27">
            <a:extLst>
              <a:ext uri="{FF2B5EF4-FFF2-40B4-BE49-F238E27FC236}">
                <a16:creationId xmlns:a16="http://schemas.microsoft.com/office/drawing/2014/main" id="{B28DDB0D-6773-4718-9E1C-E734F09EDD51}"/>
              </a:ext>
            </a:extLst>
          </p:cNvPr>
          <p:cNvSpPr/>
          <p:nvPr/>
        </p:nvSpPr>
        <p:spPr>
          <a:xfrm>
            <a:off x="6640442" y="1154113"/>
            <a:ext cx="2371725" cy="266700"/>
          </a:xfrm>
          <a:prstGeom prst="rect">
            <a:avLst/>
          </a:prstGeom>
          <a:noFill/>
          <a:ln/>
        </p:spPr>
        <p:txBody>
          <a:bodyPr wrap="square" lIns="0" tIns="0" rIns="0" bIns="0" rtlCol="0" anchor="ctr"/>
          <a:lstStyle/>
          <a:p>
            <a:pPr>
              <a:lnSpc>
                <a:spcPct val="120000"/>
              </a:lnSpc>
            </a:pPr>
            <a:r>
              <a:rPr lang="en-US" sz="1500" b="1" dirty="0">
                <a:solidFill>
                  <a:srgbClr val="1A3A5C"/>
                </a:solidFill>
                <a:latin typeface="Liter" pitchFamily="34" charset="0"/>
                <a:ea typeface="Liter" pitchFamily="34" charset="-122"/>
                <a:cs typeface="Liter" pitchFamily="34" charset="-120"/>
              </a:rPr>
              <a:t>Collaborative Development</a:t>
            </a:r>
            <a:endParaRPr lang="en-US" sz="1600" dirty="0"/>
          </a:p>
        </p:txBody>
      </p:sp>
      <p:sp>
        <p:nvSpPr>
          <p:cNvPr id="34" name="Text 28">
            <a:extLst>
              <a:ext uri="{FF2B5EF4-FFF2-40B4-BE49-F238E27FC236}">
                <a16:creationId xmlns:a16="http://schemas.microsoft.com/office/drawing/2014/main" id="{DDD232BA-646F-4085-81AB-39B223E870A3}"/>
              </a:ext>
            </a:extLst>
          </p:cNvPr>
          <p:cNvSpPr/>
          <p:nvPr/>
        </p:nvSpPr>
        <p:spPr>
          <a:xfrm>
            <a:off x="6145141" y="1554163"/>
            <a:ext cx="5372100" cy="495300"/>
          </a:xfrm>
          <a:prstGeom prst="rect">
            <a:avLst/>
          </a:prstGeom>
          <a:noFill/>
          <a:ln/>
        </p:spPr>
        <p:txBody>
          <a:bodyPr wrap="square" lIns="0" tIns="0" rIns="0" bIns="0" rtlCol="0" anchor="ctr"/>
          <a:lstStyle/>
          <a:p>
            <a:pPr>
              <a:lnSpc>
                <a:spcPct val="140000"/>
              </a:lnSpc>
            </a:pPr>
            <a:r>
              <a:rPr lang="en-US" sz="1200" b="1" dirty="0">
                <a:solidFill>
                  <a:srgbClr val="1A3A5C"/>
                </a:solidFill>
                <a:latin typeface="Quattrocento Sans" pitchFamily="34" charset="0"/>
                <a:ea typeface="Quattrocento Sans" pitchFamily="34" charset="-122"/>
                <a:cs typeface="Quattrocento Sans" pitchFamily="34" charset="-120"/>
              </a:rPr>
              <a:t>EBU Accreditation and UEMS ETR Committees </a:t>
            </a:r>
            <a:r>
              <a:rPr lang="en-US" sz="1200" dirty="0">
                <a:solidFill>
                  <a:srgbClr val="212529"/>
                </a:solidFill>
                <a:latin typeface="Quattrocento Sans" pitchFamily="34" charset="0"/>
                <a:ea typeface="Quattrocento Sans" pitchFamily="34" charset="-122"/>
                <a:cs typeface="Quattrocento Sans" pitchFamily="34" charset="-120"/>
              </a:rPr>
              <a:t>worked in close collaboration, incorporating substantial changes of different UEMS sections.</a:t>
            </a:r>
            <a:endParaRPr lang="en-US" sz="1600" dirty="0"/>
          </a:p>
        </p:txBody>
      </p:sp>
      <p:sp>
        <p:nvSpPr>
          <p:cNvPr id="35" name="Shape 29">
            <a:extLst>
              <a:ext uri="{FF2B5EF4-FFF2-40B4-BE49-F238E27FC236}">
                <a16:creationId xmlns:a16="http://schemas.microsoft.com/office/drawing/2014/main" id="{29786C00-7784-4C8F-8AA0-75EB48AFA466}"/>
              </a:ext>
            </a:extLst>
          </p:cNvPr>
          <p:cNvSpPr/>
          <p:nvPr/>
        </p:nvSpPr>
        <p:spPr>
          <a:xfrm>
            <a:off x="6145141" y="2125662"/>
            <a:ext cx="5295900" cy="1104900"/>
          </a:xfrm>
          <a:custGeom>
            <a:avLst/>
            <a:gdLst/>
            <a:ahLst/>
            <a:cxnLst/>
            <a:rect l="l" t="t" r="r" b="b"/>
            <a:pathLst>
              <a:path w="5295900" h="1104900">
                <a:moveTo>
                  <a:pt x="38097" y="0"/>
                </a:moveTo>
                <a:lnTo>
                  <a:pt x="5257803" y="0"/>
                </a:lnTo>
                <a:cubicBezTo>
                  <a:pt x="5278843" y="0"/>
                  <a:pt x="5295900" y="17057"/>
                  <a:pt x="5295900" y="38097"/>
                </a:cubicBezTo>
                <a:lnTo>
                  <a:pt x="5295900" y="1066803"/>
                </a:lnTo>
                <a:cubicBezTo>
                  <a:pt x="5295900" y="1087843"/>
                  <a:pt x="5278843" y="1104900"/>
                  <a:pt x="5257803" y="1104900"/>
                </a:cubicBezTo>
                <a:lnTo>
                  <a:pt x="38097" y="1104900"/>
                </a:lnTo>
                <a:cubicBezTo>
                  <a:pt x="17057" y="1104900"/>
                  <a:pt x="0" y="1087843"/>
                  <a:pt x="0" y="1066803"/>
                </a:cubicBezTo>
                <a:lnTo>
                  <a:pt x="0" y="38097"/>
                </a:lnTo>
                <a:cubicBezTo>
                  <a:pt x="0" y="17071"/>
                  <a:pt x="17071" y="0"/>
                  <a:pt x="38097" y="0"/>
                </a:cubicBezTo>
                <a:close/>
              </a:path>
            </a:pathLst>
          </a:custGeom>
          <a:solidFill>
            <a:srgbClr val="C5A56A">
              <a:alpha val="10196"/>
            </a:srgbClr>
          </a:solidFill>
          <a:ln/>
        </p:spPr>
      </p:sp>
      <p:sp>
        <p:nvSpPr>
          <p:cNvPr id="36" name="Text 30">
            <a:extLst>
              <a:ext uri="{FF2B5EF4-FFF2-40B4-BE49-F238E27FC236}">
                <a16:creationId xmlns:a16="http://schemas.microsoft.com/office/drawing/2014/main" id="{A061B4A5-12DD-4217-B8D3-9FE183812481}"/>
              </a:ext>
            </a:extLst>
          </p:cNvPr>
          <p:cNvSpPr/>
          <p:nvPr/>
        </p:nvSpPr>
        <p:spPr>
          <a:xfrm>
            <a:off x="6259442" y="2239962"/>
            <a:ext cx="5133975" cy="190500"/>
          </a:xfrm>
          <a:prstGeom prst="rect">
            <a:avLst/>
          </a:prstGeom>
          <a:noFill/>
          <a:ln/>
        </p:spPr>
        <p:txBody>
          <a:bodyPr wrap="square" lIns="0" tIns="0" rIns="0" bIns="0" rtlCol="0" anchor="ctr"/>
          <a:lstStyle/>
          <a:p>
            <a:pPr>
              <a:lnSpc>
                <a:spcPct val="120000"/>
              </a:lnSpc>
            </a:pPr>
            <a:r>
              <a:rPr lang="en-US" sz="1050" b="1" dirty="0">
                <a:solidFill>
                  <a:srgbClr val="1A3A5C"/>
                </a:solidFill>
                <a:latin typeface="Quattrocento Sans" pitchFamily="34" charset="0"/>
                <a:ea typeface="Quattrocento Sans" pitchFamily="34" charset="-122"/>
                <a:cs typeface="Quattrocento Sans" pitchFamily="34" charset="-120"/>
              </a:rPr>
              <a:t>Sections involved:</a:t>
            </a:r>
            <a:endParaRPr lang="en-US" sz="1600" dirty="0"/>
          </a:p>
        </p:txBody>
      </p:sp>
      <p:sp>
        <p:nvSpPr>
          <p:cNvPr id="37" name="Text 31">
            <a:extLst>
              <a:ext uri="{FF2B5EF4-FFF2-40B4-BE49-F238E27FC236}">
                <a16:creationId xmlns:a16="http://schemas.microsoft.com/office/drawing/2014/main" id="{E6530C10-A37B-48C6-8E02-DDC83FD3D7A8}"/>
              </a:ext>
            </a:extLst>
          </p:cNvPr>
          <p:cNvSpPr/>
          <p:nvPr/>
        </p:nvSpPr>
        <p:spPr>
          <a:xfrm>
            <a:off x="6259442" y="2468562"/>
            <a:ext cx="256222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Radiology</a:t>
            </a:r>
            <a:endParaRPr lang="en-US" sz="1600" dirty="0"/>
          </a:p>
        </p:txBody>
      </p:sp>
      <p:sp>
        <p:nvSpPr>
          <p:cNvPr id="38" name="Text 32">
            <a:extLst>
              <a:ext uri="{FF2B5EF4-FFF2-40B4-BE49-F238E27FC236}">
                <a16:creationId xmlns:a16="http://schemas.microsoft.com/office/drawing/2014/main" id="{A35CEE43-B0EE-4980-92FF-47231B9F61D3}"/>
              </a:ext>
            </a:extLst>
          </p:cNvPr>
          <p:cNvSpPr/>
          <p:nvPr/>
        </p:nvSpPr>
        <p:spPr>
          <a:xfrm>
            <a:off x="8832461" y="2468562"/>
            <a:ext cx="256222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Surgery</a:t>
            </a:r>
            <a:endParaRPr lang="en-US" sz="1600" dirty="0"/>
          </a:p>
        </p:txBody>
      </p:sp>
      <p:sp>
        <p:nvSpPr>
          <p:cNvPr id="39" name="Text 33">
            <a:extLst>
              <a:ext uri="{FF2B5EF4-FFF2-40B4-BE49-F238E27FC236}">
                <a16:creationId xmlns:a16="http://schemas.microsoft.com/office/drawing/2014/main" id="{AF23CC1E-4FCB-4B23-96E1-05252056F299}"/>
              </a:ext>
            </a:extLst>
          </p:cNvPr>
          <p:cNvSpPr/>
          <p:nvPr/>
        </p:nvSpPr>
        <p:spPr>
          <a:xfrm>
            <a:off x="6259442" y="2697162"/>
            <a:ext cx="256222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PRM</a:t>
            </a:r>
            <a:endParaRPr lang="en-US" sz="1600" dirty="0"/>
          </a:p>
        </p:txBody>
      </p:sp>
      <p:sp>
        <p:nvSpPr>
          <p:cNvPr id="40" name="Text 34">
            <a:extLst>
              <a:ext uri="{FF2B5EF4-FFF2-40B4-BE49-F238E27FC236}">
                <a16:creationId xmlns:a16="http://schemas.microsoft.com/office/drawing/2014/main" id="{2ECF0BB1-C519-4ED7-A115-8D5C8493E898}"/>
              </a:ext>
            </a:extLst>
          </p:cNvPr>
          <p:cNvSpPr/>
          <p:nvPr/>
        </p:nvSpPr>
        <p:spPr>
          <a:xfrm>
            <a:off x="8832461" y="2697162"/>
            <a:ext cx="256222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Medical Genetics</a:t>
            </a:r>
            <a:endParaRPr lang="en-US" sz="1600" dirty="0"/>
          </a:p>
        </p:txBody>
      </p:sp>
      <p:sp>
        <p:nvSpPr>
          <p:cNvPr id="41" name="Text 35">
            <a:extLst>
              <a:ext uri="{FF2B5EF4-FFF2-40B4-BE49-F238E27FC236}">
                <a16:creationId xmlns:a16="http://schemas.microsoft.com/office/drawing/2014/main" id="{E1806CE4-D234-47BE-822E-B0D6ECFE50FD}"/>
              </a:ext>
            </a:extLst>
          </p:cNvPr>
          <p:cNvSpPr/>
          <p:nvPr/>
        </p:nvSpPr>
        <p:spPr>
          <a:xfrm>
            <a:off x="6259442" y="2925762"/>
            <a:ext cx="256222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Paediatric Surgery</a:t>
            </a:r>
            <a:endParaRPr lang="en-US" sz="1600" dirty="0"/>
          </a:p>
        </p:txBody>
      </p:sp>
      <p:sp>
        <p:nvSpPr>
          <p:cNvPr id="42" name="Text 36">
            <a:extLst>
              <a:ext uri="{FF2B5EF4-FFF2-40B4-BE49-F238E27FC236}">
                <a16:creationId xmlns:a16="http://schemas.microsoft.com/office/drawing/2014/main" id="{55321F58-0CA3-4F0D-A69E-69D36159E62B}"/>
              </a:ext>
            </a:extLst>
          </p:cNvPr>
          <p:cNvSpPr/>
          <p:nvPr/>
        </p:nvSpPr>
        <p:spPr>
          <a:xfrm>
            <a:off x="8832461" y="2925762"/>
            <a:ext cx="256222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 Occupational Medicine</a:t>
            </a:r>
            <a:endParaRPr lang="en-US" sz="1600" dirty="0"/>
          </a:p>
        </p:txBody>
      </p:sp>
      <p:sp>
        <p:nvSpPr>
          <p:cNvPr id="43" name="Shape 37">
            <a:extLst>
              <a:ext uri="{FF2B5EF4-FFF2-40B4-BE49-F238E27FC236}">
                <a16:creationId xmlns:a16="http://schemas.microsoft.com/office/drawing/2014/main" id="{54A8A6E9-23BC-4F70-811B-32BFBA44AAC5}"/>
              </a:ext>
            </a:extLst>
          </p:cNvPr>
          <p:cNvSpPr/>
          <p:nvPr/>
        </p:nvSpPr>
        <p:spPr>
          <a:xfrm>
            <a:off x="6145141" y="3306764"/>
            <a:ext cx="5295900" cy="342900"/>
          </a:xfrm>
          <a:custGeom>
            <a:avLst/>
            <a:gdLst/>
            <a:ahLst/>
            <a:cxnLst/>
            <a:rect l="l" t="t" r="r" b="b"/>
            <a:pathLst>
              <a:path w="5295900" h="342900">
                <a:moveTo>
                  <a:pt x="38100" y="0"/>
                </a:moveTo>
                <a:lnTo>
                  <a:pt x="5257800" y="0"/>
                </a:lnTo>
                <a:cubicBezTo>
                  <a:pt x="5278842" y="0"/>
                  <a:pt x="5295900" y="17058"/>
                  <a:pt x="5295900" y="38100"/>
                </a:cubicBezTo>
                <a:lnTo>
                  <a:pt x="5295900" y="304800"/>
                </a:lnTo>
                <a:cubicBezTo>
                  <a:pt x="5295900" y="325842"/>
                  <a:pt x="5278842" y="342900"/>
                  <a:pt x="5257800" y="342900"/>
                </a:cubicBezTo>
                <a:lnTo>
                  <a:pt x="38100" y="342900"/>
                </a:lnTo>
                <a:cubicBezTo>
                  <a:pt x="17058" y="342900"/>
                  <a:pt x="0" y="325842"/>
                  <a:pt x="0" y="304800"/>
                </a:cubicBezTo>
                <a:lnTo>
                  <a:pt x="0" y="38100"/>
                </a:lnTo>
                <a:cubicBezTo>
                  <a:pt x="0" y="17072"/>
                  <a:pt x="17072" y="0"/>
                  <a:pt x="38100" y="0"/>
                </a:cubicBezTo>
                <a:close/>
              </a:path>
            </a:pathLst>
          </a:custGeom>
          <a:solidFill>
            <a:srgbClr val="1A3A5C"/>
          </a:solidFill>
          <a:ln/>
        </p:spPr>
      </p:sp>
      <p:sp>
        <p:nvSpPr>
          <p:cNvPr id="44" name="Shape 38">
            <a:extLst>
              <a:ext uri="{FF2B5EF4-FFF2-40B4-BE49-F238E27FC236}">
                <a16:creationId xmlns:a16="http://schemas.microsoft.com/office/drawing/2014/main" id="{F0C8D932-72EE-44D5-B202-6FB53F4279E1}"/>
              </a:ext>
            </a:extLst>
          </p:cNvPr>
          <p:cNvSpPr/>
          <p:nvPr/>
        </p:nvSpPr>
        <p:spPr>
          <a:xfrm>
            <a:off x="6240391" y="3408363"/>
            <a:ext cx="133350" cy="133350"/>
          </a:xfrm>
          <a:custGeom>
            <a:avLst/>
            <a:gdLst/>
            <a:ahLst/>
            <a:cxnLst/>
            <a:rect l="l" t="t" r="r" b="b"/>
            <a:pathLst>
              <a:path w="133350" h="133350">
                <a:moveTo>
                  <a:pt x="66675" y="133350"/>
                </a:moveTo>
                <a:cubicBezTo>
                  <a:pt x="103474" y="133350"/>
                  <a:pt x="133350" y="103474"/>
                  <a:pt x="133350" y="66675"/>
                </a:cubicBezTo>
                <a:cubicBezTo>
                  <a:pt x="133350" y="29876"/>
                  <a:pt x="103474" y="0"/>
                  <a:pt x="66675" y="0"/>
                </a:cubicBezTo>
                <a:cubicBezTo>
                  <a:pt x="29876" y="0"/>
                  <a:pt x="0" y="29876"/>
                  <a:pt x="0" y="66675"/>
                </a:cubicBezTo>
                <a:cubicBezTo>
                  <a:pt x="0" y="103474"/>
                  <a:pt x="29876" y="133350"/>
                  <a:pt x="66675" y="133350"/>
                </a:cubicBezTo>
                <a:close/>
                <a:moveTo>
                  <a:pt x="88657" y="55398"/>
                </a:moveTo>
                <a:lnTo>
                  <a:pt x="67821" y="88735"/>
                </a:lnTo>
                <a:cubicBezTo>
                  <a:pt x="66727" y="90480"/>
                  <a:pt x="64852" y="91574"/>
                  <a:pt x="62794" y="91678"/>
                </a:cubicBezTo>
                <a:cubicBezTo>
                  <a:pt x="60737" y="91782"/>
                  <a:pt x="58757" y="90845"/>
                  <a:pt x="57533" y="89178"/>
                </a:cubicBezTo>
                <a:lnTo>
                  <a:pt x="45032" y="72509"/>
                </a:lnTo>
                <a:cubicBezTo>
                  <a:pt x="42948" y="69748"/>
                  <a:pt x="43521" y="65842"/>
                  <a:pt x="46282" y="63758"/>
                </a:cubicBezTo>
                <a:cubicBezTo>
                  <a:pt x="49043" y="61674"/>
                  <a:pt x="52949" y="62247"/>
                  <a:pt x="55033" y="65008"/>
                </a:cubicBezTo>
                <a:lnTo>
                  <a:pt x="62065" y="74384"/>
                </a:lnTo>
                <a:lnTo>
                  <a:pt x="78057" y="48782"/>
                </a:lnTo>
                <a:cubicBezTo>
                  <a:pt x="79880" y="45865"/>
                  <a:pt x="83734" y="44954"/>
                  <a:pt x="86678" y="46803"/>
                </a:cubicBezTo>
                <a:cubicBezTo>
                  <a:pt x="89621" y="48652"/>
                  <a:pt x="90506" y="52481"/>
                  <a:pt x="88657" y="55424"/>
                </a:cubicBezTo>
                <a:close/>
              </a:path>
            </a:pathLst>
          </a:custGeom>
          <a:solidFill>
            <a:srgbClr val="C5A56A"/>
          </a:solidFill>
          <a:ln/>
        </p:spPr>
      </p:sp>
      <p:sp>
        <p:nvSpPr>
          <p:cNvPr id="45" name="Text 39">
            <a:extLst>
              <a:ext uri="{FF2B5EF4-FFF2-40B4-BE49-F238E27FC236}">
                <a16:creationId xmlns:a16="http://schemas.microsoft.com/office/drawing/2014/main" id="{C96F4223-34B1-4B5E-904C-A216B32DD78F}"/>
              </a:ext>
            </a:extLst>
          </p:cNvPr>
          <p:cNvSpPr/>
          <p:nvPr/>
        </p:nvSpPr>
        <p:spPr>
          <a:xfrm>
            <a:off x="6496930" y="3403284"/>
            <a:ext cx="4896486" cy="132079"/>
          </a:xfrm>
          <a:prstGeom prst="rect">
            <a:avLst/>
          </a:prstGeom>
          <a:noFill/>
          <a:ln/>
        </p:spPr>
        <p:txBody>
          <a:bodyPr wrap="square" lIns="0" tIns="0" rIns="0" bIns="0" rtlCol="0" anchor="ctr"/>
          <a:lstStyle/>
          <a:p>
            <a:pPr>
              <a:lnSpc>
                <a:spcPct val="120000"/>
              </a:lnSpc>
            </a:pPr>
            <a:r>
              <a:rPr lang="en-US" sz="1200" b="1" dirty="0">
                <a:solidFill>
                  <a:srgbClr val="F8F9FA"/>
                </a:solidFill>
                <a:latin typeface="Quattrocento Sans" pitchFamily="34" charset="0"/>
                <a:ea typeface="Quattrocento Sans" pitchFamily="34" charset="-122"/>
                <a:cs typeface="Quattrocento Sans" pitchFamily="34" charset="-120"/>
              </a:rPr>
              <a:t>All essential feedbacks have been addressed and majority incorporated</a:t>
            </a:r>
            <a:endParaRPr lang="en-US" sz="2000" dirty="0"/>
          </a:p>
        </p:txBody>
      </p:sp>
      <p:sp>
        <p:nvSpPr>
          <p:cNvPr id="46" name="Shape 40">
            <a:extLst>
              <a:ext uri="{FF2B5EF4-FFF2-40B4-BE49-F238E27FC236}">
                <a16:creationId xmlns:a16="http://schemas.microsoft.com/office/drawing/2014/main" id="{C612D5DE-CE7C-439B-AD90-CD576A9EE52D}"/>
              </a:ext>
            </a:extLst>
          </p:cNvPr>
          <p:cNvSpPr/>
          <p:nvPr/>
        </p:nvSpPr>
        <p:spPr>
          <a:xfrm>
            <a:off x="5957181" y="4335464"/>
            <a:ext cx="5638800" cy="1790700"/>
          </a:xfrm>
          <a:custGeom>
            <a:avLst/>
            <a:gdLst/>
            <a:ahLst/>
            <a:cxnLst/>
            <a:rect l="l" t="t" r="r" b="b"/>
            <a:pathLst>
              <a:path w="5638800" h="1790700">
                <a:moveTo>
                  <a:pt x="76194" y="0"/>
                </a:moveTo>
                <a:lnTo>
                  <a:pt x="5562606" y="0"/>
                </a:lnTo>
                <a:cubicBezTo>
                  <a:pt x="5604658" y="0"/>
                  <a:pt x="5638800" y="34142"/>
                  <a:pt x="5638800" y="76194"/>
                </a:cubicBezTo>
                <a:lnTo>
                  <a:pt x="5638800" y="1714506"/>
                </a:lnTo>
                <a:cubicBezTo>
                  <a:pt x="5638800" y="1756587"/>
                  <a:pt x="5604687" y="1790700"/>
                  <a:pt x="5562606" y="1790700"/>
                </a:cubicBezTo>
                <a:lnTo>
                  <a:pt x="76194" y="1790700"/>
                </a:lnTo>
                <a:cubicBezTo>
                  <a:pt x="34142" y="1790700"/>
                  <a:pt x="0" y="1756558"/>
                  <a:pt x="0" y="1714506"/>
                </a:cubicBezTo>
                <a:lnTo>
                  <a:pt x="0" y="76194"/>
                </a:lnTo>
                <a:cubicBezTo>
                  <a:pt x="0" y="34142"/>
                  <a:pt x="34142" y="0"/>
                  <a:pt x="76194" y="0"/>
                </a:cubicBezTo>
                <a:close/>
              </a:path>
            </a:pathLst>
          </a:custGeom>
          <a:gradFill flip="none" rotWithShape="1">
            <a:gsLst>
              <a:gs pos="0">
                <a:srgbClr val="1A3A5C"/>
              </a:gs>
              <a:gs pos="100000">
                <a:srgbClr val="5B7A8C"/>
              </a:gs>
            </a:gsLst>
            <a:lin ang="2700000" scaled="1"/>
          </a:gradFill>
          <a:ln/>
          <a:effectLst>
            <a:outerShdw blurRad="57150" dist="38100" dir="5400000" algn="bl" rotWithShape="0">
              <a:srgbClr val="000000">
                <a:alpha val="10196"/>
              </a:srgbClr>
            </a:outerShdw>
          </a:effectLst>
        </p:spPr>
      </p:sp>
      <p:sp>
        <p:nvSpPr>
          <p:cNvPr id="47" name="Shape 41">
            <a:extLst>
              <a:ext uri="{FF2B5EF4-FFF2-40B4-BE49-F238E27FC236}">
                <a16:creationId xmlns:a16="http://schemas.microsoft.com/office/drawing/2014/main" id="{CB5E8E8C-32BD-4E09-8CF0-B8B9C7E23D94}"/>
              </a:ext>
            </a:extLst>
          </p:cNvPr>
          <p:cNvSpPr/>
          <p:nvPr/>
        </p:nvSpPr>
        <p:spPr>
          <a:xfrm>
            <a:off x="6109581" y="4487864"/>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C5A56A"/>
          </a:solidFill>
          <a:ln/>
        </p:spPr>
      </p:sp>
      <p:sp>
        <p:nvSpPr>
          <p:cNvPr id="48" name="Shape 42">
            <a:extLst>
              <a:ext uri="{FF2B5EF4-FFF2-40B4-BE49-F238E27FC236}">
                <a16:creationId xmlns:a16="http://schemas.microsoft.com/office/drawing/2014/main" id="{BE35BC93-A139-41FF-8EF8-9D0CADD44077}"/>
              </a:ext>
            </a:extLst>
          </p:cNvPr>
          <p:cNvSpPr/>
          <p:nvPr/>
        </p:nvSpPr>
        <p:spPr>
          <a:xfrm>
            <a:off x="6216737" y="4592639"/>
            <a:ext cx="171450" cy="171450"/>
          </a:xfrm>
          <a:custGeom>
            <a:avLst/>
            <a:gdLst/>
            <a:ahLst/>
            <a:cxnLst/>
            <a:rect l="l" t="t" r="r" b="b"/>
            <a:pathLst>
              <a:path w="171450" h="171450">
                <a:moveTo>
                  <a:pt x="150019" y="85725"/>
                </a:moveTo>
                <a:cubicBezTo>
                  <a:pt x="150019" y="50240"/>
                  <a:pt x="121210" y="21431"/>
                  <a:pt x="85725" y="21431"/>
                </a:cubicBezTo>
                <a:cubicBezTo>
                  <a:pt x="50240" y="21431"/>
                  <a:pt x="21431" y="50240"/>
                  <a:pt x="21431" y="85725"/>
                </a:cubicBezTo>
                <a:cubicBezTo>
                  <a:pt x="21431" y="121210"/>
                  <a:pt x="50240" y="150019"/>
                  <a:pt x="85725" y="150019"/>
                </a:cubicBezTo>
                <a:cubicBezTo>
                  <a:pt x="121210" y="150019"/>
                  <a:pt x="150019" y="121210"/>
                  <a:pt x="150019" y="85725"/>
                </a:cubicBezTo>
                <a:close/>
                <a:moveTo>
                  <a:pt x="0" y="85725"/>
                </a:moveTo>
                <a:cubicBezTo>
                  <a:pt x="0" y="38412"/>
                  <a:pt x="38412" y="0"/>
                  <a:pt x="85725" y="0"/>
                </a:cubicBezTo>
                <a:cubicBezTo>
                  <a:pt x="133038" y="0"/>
                  <a:pt x="171450" y="38412"/>
                  <a:pt x="171450" y="85725"/>
                </a:cubicBezTo>
                <a:cubicBezTo>
                  <a:pt x="171450" y="133038"/>
                  <a:pt x="133038" y="171450"/>
                  <a:pt x="85725" y="171450"/>
                </a:cubicBezTo>
                <a:cubicBezTo>
                  <a:pt x="38412" y="171450"/>
                  <a:pt x="0" y="133038"/>
                  <a:pt x="0" y="85725"/>
                </a:cubicBezTo>
                <a:close/>
                <a:moveTo>
                  <a:pt x="85725" y="112514"/>
                </a:moveTo>
                <a:cubicBezTo>
                  <a:pt x="100510" y="112514"/>
                  <a:pt x="112514" y="100510"/>
                  <a:pt x="112514" y="85725"/>
                </a:cubicBezTo>
                <a:cubicBezTo>
                  <a:pt x="112514" y="70940"/>
                  <a:pt x="100510" y="58936"/>
                  <a:pt x="85725" y="58936"/>
                </a:cubicBezTo>
                <a:cubicBezTo>
                  <a:pt x="70940" y="58936"/>
                  <a:pt x="58936" y="70940"/>
                  <a:pt x="58936" y="85725"/>
                </a:cubicBezTo>
                <a:cubicBezTo>
                  <a:pt x="58936" y="100510"/>
                  <a:pt x="70940" y="112514"/>
                  <a:pt x="85725" y="112514"/>
                </a:cubicBezTo>
                <a:close/>
                <a:moveTo>
                  <a:pt x="85725" y="37505"/>
                </a:moveTo>
                <a:cubicBezTo>
                  <a:pt x="112339" y="37505"/>
                  <a:pt x="133945" y="59111"/>
                  <a:pt x="133945" y="85725"/>
                </a:cubicBezTo>
                <a:cubicBezTo>
                  <a:pt x="133945" y="112339"/>
                  <a:pt x="112339" y="133945"/>
                  <a:pt x="85725" y="133945"/>
                </a:cubicBezTo>
                <a:cubicBezTo>
                  <a:pt x="59111" y="133945"/>
                  <a:pt x="37505" y="112339"/>
                  <a:pt x="37505" y="85725"/>
                </a:cubicBezTo>
                <a:cubicBezTo>
                  <a:pt x="37505" y="59111"/>
                  <a:pt x="59111" y="37505"/>
                  <a:pt x="85725" y="37505"/>
                </a:cubicBezTo>
                <a:close/>
                <a:moveTo>
                  <a:pt x="75009" y="85725"/>
                </a:moveTo>
                <a:cubicBezTo>
                  <a:pt x="75009" y="79811"/>
                  <a:pt x="79811" y="75009"/>
                  <a:pt x="85725" y="75009"/>
                </a:cubicBezTo>
                <a:cubicBezTo>
                  <a:pt x="91639" y="75009"/>
                  <a:pt x="96441" y="79811"/>
                  <a:pt x="96441" y="85725"/>
                </a:cubicBezTo>
                <a:cubicBezTo>
                  <a:pt x="96441" y="91639"/>
                  <a:pt x="91639" y="96441"/>
                  <a:pt x="85725" y="96441"/>
                </a:cubicBezTo>
                <a:cubicBezTo>
                  <a:pt x="79811" y="96441"/>
                  <a:pt x="75009" y="91639"/>
                  <a:pt x="75009" y="85725"/>
                </a:cubicBezTo>
                <a:close/>
              </a:path>
            </a:pathLst>
          </a:custGeom>
          <a:solidFill>
            <a:srgbClr val="1A3A5C"/>
          </a:solidFill>
          <a:ln/>
        </p:spPr>
      </p:sp>
      <p:sp>
        <p:nvSpPr>
          <p:cNvPr id="49" name="Text 43">
            <a:extLst>
              <a:ext uri="{FF2B5EF4-FFF2-40B4-BE49-F238E27FC236}">
                <a16:creationId xmlns:a16="http://schemas.microsoft.com/office/drawing/2014/main" id="{8DA36275-57FF-47FA-99E7-6E10E7E311E7}"/>
              </a:ext>
            </a:extLst>
          </p:cNvPr>
          <p:cNvSpPr/>
          <p:nvPr/>
        </p:nvSpPr>
        <p:spPr>
          <a:xfrm>
            <a:off x="6604881" y="4545014"/>
            <a:ext cx="1676400" cy="266700"/>
          </a:xfrm>
          <a:prstGeom prst="rect">
            <a:avLst/>
          </a:prstGeom>
          <a:noFill/>
          <a:ln/>
        </p:spPr>
        <p:txBody>
          <a:bodyPr wrap="square" lIns="0" tIns="0" rIns="0" bIns="0" rtlCol="0" anchor="ctr"/>
          <a:lstStyle/>
          <a:p>
            <a:pPr>
              <a:lnSpc>
                <a:spcPct val="120000"/>
              </a:lnSpc>
            </a:pPr>
            <a:r>
              <a:rPr lang="en-US" sz="1500" b="1" dirty="0">
                <a:solidFill>
                  <a:srgbClr val="F8F9FA"/>
                </a:solidFill>
                <a:latin typeface="Liter" pitchFamily="34" charset="0"/>
                <a:ea typeface="Liter" pitchFamily="34" charset="-122"/>
                <a:cs typeface="Liter" pitchFamily="34" charset="-120"/>
              </a:rPr>
              <a:t>Primary Objectives</a:t>
            </a:r>
            <a:endParaRPr lang="en-US" sz="1600" dirty="0"/>
          </a:p>
        </p:txBody>
      </p:sp>
      <p:sp>
        <p:nvSpPr>
          <p:cNvPr id="50" name="Text 44">
            <a:extLst>
              <a:ext uri="{FF2B5EF4-FFF2-40B4-BE49-F238E27FC236}">
                <a16:creationId xmlns:a16="http://schemas.microsoft.com/office/drawing/2014/main" id="{CDC6F227-D2AD-4E79-AB0F-0AF85EA53EB9}"/>
              </a:ext>
            </a:extLst>
          </p:cNvPr>
          <p:cNvSpPr/>
          <p:nvPr/>
        </p:nvSpPr>
        <p:spPr>
          <a:xfrm>
            <a:off x="6109582" y="4945064"/>
            <a:ext cx="219075" cy="228600"/>
          </a:xfrm>
          <a:prstGeom prst="rect">
            <a:avLst/>
          </a:prstGeom>
          <a:noFill/>
          <a:ln/>
        </p:spPr>
        <p:txBody>
          <a:bodyPr wrap="square" lIns="0" tIns="0" rIns="0" bIns="0" rtlCol="0" anchor="ctr"/>
          <a:lstStyle/>
          <a:p>
            <a:pPr>
              <a:lnSpc>
                <a:spcPct val="130000"/>
              </a:lnSpc>
            </a:pPr>
            <a:r>
              <a:rPr lang="en-US" sz="1200" b="1" dirty="0">
                <a:solidFill>
                  <a:srgbClr val="C5A56A"/>
                </a:solidFill>
                <a:latin typeface="Quattrocento Sans" pitchFamily="34" charset="0"/>
                <a:ea typeface="Quattrocento Sans" pitchFamily="34" charset="-122"/>
                <a:cs typeface="Quattrocento Sans" pitchFamily="34" charset="-120"/>
              </a:rPr>
              <a:t>01</a:t>
            </a:r>
            <a:endParaRPr lang="en-US" sz="1600" dirty="0"/>
          </a:p>
        </p:txBody>
      </p:sp>
      <p:sp>
        <p:nvSpPr>
          <p:cNvPr id="51" name="Text 45">
            <a:extLst>
              <a:ext uri="{FF2B5EF4-FFF2-40B4-BE49-F238E27FC236}">
                <a16:creationId xmlns:a16="http://schemas.microsoft.com/office/drawing/2014/main" id="{F5876B65-3C6B-4EBA-8D02-1F3AAB71D27E}"/>
              </a:ext>
            </a:extLst>
          </p:cNvPr>
          <p:cNvSpPr/>
          <p:nvPr/>
        </p:nvSpPr>
        <p:spPr>
          <a:xfrm>
            <a:off x="6333022" y="4945064"/>
            <a:ext cx="2600325" cy="228600"/>
          </a:xfrm>
          <a:prstGeom prst="rect">
            <a:avLst/>
          </a:prstGeom>
          <a:noFill/>
          <a:ln/>
        </p:spPr>
        <p:txBody>
          <a:bodyPr wrap="square" lIns="0" tIns="0" rIns="0" bIns="0" rtlCol="0" anchor="ctr"/>
          <a:lstStyle/>
          <a:p>
            <a:pPr>
              <a:lnSpc>
                <a:spcPct val="130000"/>
              </a:lnSpc>
            </a:pPr>
            <a:r>
              <a:rPr lang="en-US" sz="1200" dirty="0">
                <a:solidFill>
                  <a:srgbClr val="F8F9FA"/>
                </a:solidFill>
                <a:latin typeface="Quattrocento Sans" pitchFamily="34" charset="0"/>
                <a:ea typeface="Quattrocento Sans" pitchFamily="34" charset="-122"/>
                <a:cs typeface="Quattrocento Sans" pitchFamily="34" charset="-120"/>
              </a:rPr>
              <a:t>Raise training standards across Europe</a:t>
            </a:r>
            <a:endParaRPr lang="en-US" sz="1600" dirty="0"/>
          </a:p>
        </p:txBody>
      </p:sp>
      <p:sp>
        <p:nvSpPr>
          <p:cNvPr id="52" name="Text 46">
            <a:extLst>
              <a:ext uri="{FF2B5EF4-FFF2-40B4-BE49-F238E27FC236}">
                <a16:creationId xmlns:a16="http://schemas.microsoft.com/office/drawing/2014/main" id="{33D5295B-34F5-449D-A258-A56CAA22FA4E}"/>
              </a:ext>
            </a:extLst>
          </p:cNvPr>
          <p:cNvSpPr/>
          <p:nvPr/>
        </p:nvSpPr>
        <p:spPr>
          <a:xfrm>
            <a:off x="6109582" y="5211764"/>
            <a:ext cx="257175" cy="228600"/>
          </a:xfrm>
          <a:prstGeom prst="rect">
            <a:avLst/>
          </a:prstGeom>
          <a:noFill/>
          <a:ln/>
        </p:spPr>
        <p:txBody>
          <a:bodyPr wrap="square" lIns="0" tIns="0" rIns="0" bIns="0" rtlCol="0" anchor="ctr"/>
          <a:lstStyle/>
          <a:p>
            <a:pPr>
              <a:lnSpc>
                <a:spcPct val="130000"/>
              </a:lnSpc>
            </a:pPr>
            <a:r>
              <a:rPr lang="en-US" sz="1200" b="1" dirty="0">
                <a:solidFill>
                  <a:srgbClr val="C5A56A"/>
                </a:solidFill>
                <a:latin typeface="Quattrocento Sans" pitchFamily="34" charset="0"/>
                <a:ea typeface="Quattrocento Sans" pitchFamily="34" charset="-122"/>
                <a:cs typeface="Quattrocento Sans" pitchFamily="34" charset="-120"/>
              </a:rPr>
              <a:t>02</a:t>
            </a:r>
            <a:endParaRPr lang="en-US" sz="1600" dirty="0"/>
          </a:p>
        </p:txBody>
      </p:sp>
      <p:sp>
        <p:nvSpPr>
          <p:cNvPr id="53" name="Text 47">
            <a:extLst>
              <a:ext uri="{FF2B5EF4-FFF2-40B4-BE49-F238E27FC236}">
                <a16:creationId xmlns:a16="http://schemas.microsoft.com/office/drawing/2014/main" id="{1614F3AB-5B1F-42EB-B3C8-7459FB2A7DAA}"/>
              </a:ext>
            </a:extLst>
          </p:cNvPr>
          <p:cNvSpPr/>
          <p:nvPr/>
        </p:nvSpPr>
        <p:spPr>
          <a:xfrm>
            <a:off x="6362311" y="5211764"/>
            <a:ext cx="2628900" cy="228600"/>
          </a:xfrm>
          <a:prstGeom prst="rect">
            <a:avLst/>
          </a:prstGeom>
          <a:noFill/>
          <a:ln/>
        </p:spPr>
        <p:txBody>
          <a:bodyPr wrap="square" lIns="0" tIns="0" rIns="0" bIns="0" rtlCol="0" anchor="ctr"/>
          <a:lstStyle/>
          <a:p>
            <a:pPr>
              <a:lnSpc>
                <a:spcPct val="130000"/>
              </a:lnSpc>
            </a:pPr>
            <a:r>
              <a:rPr lang="en-US" sz="1200" dirty="0">
                <a:solidFill>
                  <a:srgbClr val="F8F9FA"/>
                </a:solidFill>
                <a:latin typeface="Quattrocento Sans" pitchFamily="34" charset="0"/>
                <a:ea typeface="Quattrocento Sans" pitchFamily="34" charset="-122"/>
                <a:cs typeface="Quattrocento Sans" pitchFamily="34" charset="-120"/>
              </a:rPr>
              <a:t>Ensure harmonized core competencies</a:t>
            </a:r>
            <a:endParaRPr lang="en-US" sz="1600" dirty="0"/>
          </a:p>
        </p:txBody>
      </p:sp>
      <p:sp>
        <p:nvSpPr>
          <p:cNvPr id="54" name="Text 48">
            <a:extLst>
              <a:ext uri="{FF2B5EF4-FFF2-40B4-BE49-F238E27FC236}">
                <a16:creationId xmlns:a16="http://schemas.microsoft.com/office/drawing/2014/main" id="{1E190D30-42A1-44B9-BB05-A4062775014B}"/>
              </a:ext>
            </a:extLst>
          </p:cNvPr>
          <p:cNvSpPr/>
          <p:nvPr/>
        </p:nvSpPr>
        <p:spPr>
          <a:xfrm>
            <a:off x="6109582" y="5478464"/>
            <a:ext cx="257175" cy="228600"/>
          </a:xfrm>
          <a:prstGeom prst="rect">
            <a:avLst/>
          </a:prstGeom>
          <a:noFill/>
          <a:ln/>
        </p:spPr>
        <p:txBody>
          <a:bodyPr wrap="square" lIns="0" tIns="0" rIns="0" bIns="0" rtlCol="0" anchor="ctr"/>
          <a:lstStyle/>
          <a:p>
            <a:pPr>
              <a:lnSpc>
                <a:spcPct val="130000"/>
              </a:lnSpc>
            </a:pPr>
            <a:r>
              <a:rPr lang="en-US" sz="1200" b="1" dirty="0">
                <a:solidFill>
                  <a:srgbClr val="C5A56A"/>
                </a:solidFill>
                <a:latin typeface="Quattrocento Sans" pitchFamily="34" charset="0"/>
                <a:ea typeface="Quattrocento Sans" pitchFamily="34" charset="-122"/>
                <a:cs typeface="Quattrocento Sans" pitchFamily="34" charset="-120"/>
              </a:rPr>
              <a:t>03</a:t>
            </a:r>
            <a:endParaRPr lang="en-US" sz="1600" dirty="0"/>
          </a:p>
        </p:txBody>
      </p:sp>
      <p:sp>
        <p:nvSpPr>
          <p:cNvPr id="55" name="Text 49">
            <a:extLst>
              <a:ext uri="{FF2B5EF4-FFF2-40B4-BE49-F238E27FC236}">
                <a16:creationId xmlns:a16="http://schemas.microsoft.com/office/drawing/2014/main" id="{3F485FF3-124C-4002-B18D-16B042B84DE1}"/>
              </a:ext>
            </a:extLst>
          </p:cNvPr>
          <p:cNvSpPr/>
          <p:nvPr/>
        </p:nvSpPr>
        <p:spPr>
          <a:xfrm>
            <a:off x="6366278" y="5478464"/>
            <a:ext cx="4408280" cy="228600"/>
          </a:xfrm>
          <a:prstGeom prst="rect">
            <a:avLst/>
          </a:prstGeom>
          <a:noFill/>
          <a:ln/>
        </p:spPr>
        <p:txBody>
          <a:bodyPr wrap="square" lIns="0" tIns="0" rIns="0" bIns="0" rtlCol="0" anchor="ctr"/>
          <a:lstStyle/>
          <a:p>
            <a:pPr>
              <a:lnSpc>
                <a:spcPct val="130000"/>
              </a:lnSpc>
            </a:pPr>
            <a:r>
              <a:rPr lang="en-US" sz="1200" dirty="0">
                <a:solidFill>
                  <a:srgbClr val="F8F9FA"/>
                </a:solidFill>
                <a:latin typeface="Quattrocento Sans" pitchFamily="34" charset="0"/>
                <a:ea typeface="Quattrocento Sans" pitchFamily="34" charset="-122"/>
                <a:cs typeface="Quattrocento Sans" pitchFamily="34" charset="-120"/>
              </a:rPr>
              <a:t>Facilitate international recognition of specialists’ competencies</a:t>
            </a:r>
            <a:endParaRPr lang="en-US" sz="1600" dirty="0"/>
          </a:p>
        </p:txBody>
      </p:sp>
      <p:sp>
        <p:nvSpPr>
          <p:cNvPr id="56" name="Text 50">
            <a:extLst>
              <a:ext uri="{FF2B5EF4-FFF2-40B4-BE49-F238E27FC236}">
                <a16:creationId xmlns:a16="http://schemas.microsoft.com/office/drawing/2014/main" id="{F1FC393B-75E0-4573-82B7-FAEF4A9A29D5}"/>
              </a:ext>
            </a:extLst>
          </p:cNvPr>
          <p:cNvSpPr/>
          <p:nvPr/>
        </p:nvSpPr>
        <p:spPr>
          <a:xfrm>
            <a:off x="6109582" y="5745164"/>
            <a:ext cx="257175" cy="228600"/>
          </a:xfrm>
          <a:prstGeom prst="rect">
            <a:avLst/>
          </a:prstGeom>
          <a:noFill/>
          <a:ln/>
        </p:spPr>
        <p:txBody>
          <a:bodyPr wrap="square" lIns="0" tIns="0" rIns="0" bIns="0" rtlCol="0" anchor="ctr"/>
          <a:lstStyle/>
          <a:p>
            <a:pPr>
              <a:lnSpc>
                <a:spcPct val="130000"/>
              </a:lnSpc>
            </a:pPr>
            <a:r>
              <a:rPr lang="en-US" sz="1200" b="1" dirty="0">
                <a:solidFill>
                  <a:srgbClr val="C5A56A"/>
                </a:solidFill>
                <a:latin typeface="Quattrocento Sans" pitchFamily="34" charset="0"/>
                <a:ea typeface="Quattrocento Sans" pitchFamily="34" charset="-122"/>
                <a:cs typeface="Quattrocento Sans" pitchFamily="34" charset="-120"/>
              </a:rPr>
              <a:t>04</a:t>
            </a:r>
            <a:endParaRPr lang="en-US" sz="1600" dirty="0"/>
          </a:p>
        </p:txBody>
      </p:sp>
      <p:sp>
        <p:nvSpPr>
          <p:cNvPr id="57" name="Text 51">
            <a:extLst>
              <a:ext uri="{FF2B5EF4-FFF2-40B4-BE49-F238E27FC236}">
                <a16:creationId xmlns:a16="http://schemas.microsoft.com/office/drawing/2014/main" id="{AC29ED96-A7E7-4018-BF45-D1A5ADD26CAE}"/>
              </a:ext>
            </a:extLst>
          </p:cNvPr>
          <p:cNvSpPr/>
          <p:nvPr/>
        </p:nvSpPr>
        <p:spPr>
          <a:xfrm>
            <a:off x="6362152" y="5745164"/>
            <a:ext cx="2724150" cy="228600"/>
          </a:xfrm>
          <a:prstGeom prst="rect">
            <a:avLst/>
          </a:prstGeom>
          <a:noFill/>
          <a:ln/>
        </p:spPr>
        <p:txBody>
          <a:bodyPr wrap="square" lIns="0" tIns="0" rIns="0" bIns="0" rtlCol="0" anchor="ctr"/>
          <a:lstStyle/>
          <a:p>
            <a:pPr>
              <a:lnSpc>
                <a:spcPct val="130000"/>
              </a:lnSpc>
            </a:pPr>
            <a:r>
              <a:rPr lang="en-US" sz="1200" dirty="0">
                <a:solidFill>
                  <a:srgbClr val="F8F9FA"/>
                </a:solidFill>
                <a:latin typeface="Quattrocento Sans" pitchFamily="34" charset="0"/>
                <a:ea typeface="Quattrocento Sans" pitchFamily="34" charset="-122"/>
                <a:cs typeface="Quattrocento Sans" pitchFamily="34" charset="-120"/>
              </a:rPr>
              <a:t>Reflect contemporary medical advances</a:t>
            </a:r>
            <a:endParaRPr lang="en-US" sz="1600" dirty="0"/>
          </a:p>
        </p:txBody>
      </p:sp>
    </p:spTree>
    <p:extLst>
      <p:ext uri="{BB962C8B-B14F-4D97-AF65-F5344CB8AC3E}">
        <p14:creationId xmlns:p14="http://schemas.microsoft.com/office/powerpoint/2010/main" val="18372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201A87-AAC4-4627-A52E-23E355B1CB16}"/>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900C82D0-1298-46D5-A2EC-9724A5AFE217}"/>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6" name="Text 0">
            <a:extLst>
              <a:ext uri="{FF2B5EF4-FFF2-40B4-BE49-F238E27FC236}">
                <a16:creationId xmlns:a16="http://schemas.microsoft.com/office/drawing/2014/main" id="{33ACE797-71AE-43F8-B375-827CAA068A60}"/>
              </a:ext>
            </a:extLst>
          </p:cNvPr>
          <p:cNvSpPr/>
          <p:nvPr/>
        </p:nvSpPr>
        <p:spPr>
          <a:xfrm>
            <a:off x="342900" y="-15759"/>
            <a:ext cx="11506200" cy="228600"/>
          </a:xfrm>
          <a:prstGeom prst="rect">
            <a:avLst/>
          </a:prstGeom>
          <a:noFill/>
          <a:ln/>
        </p:spPr>
        <p:txBody>
          <a:bodyPr wrap="square" lIns="0" tIns="0" rIns="0" bIns="0" rtlCol="0" anchor="ctr"/>
          <a:lstStyle/>
          <a:p>
            <a:pPr>
              <a:lnSpc>
                <a:spcPct val="130000"/>
              </a:lnSpc>
            </a:pPr>
            <a:r>
              <a:rPr lang="en-US" sz="1200" b="1" kern="0" spc="60" dirty="0">
                <a:solidFill>
                  <a:srgbClr val="C5A56A"/>
                </a:solidFill>
                <a:latin typeface="Liter" pitchFamily="34" charset="0"/>
                <a:ea typeface="Liter" pitchFamily="34" charset="-122"/>
                <a:cs typeface="Liter" pitchFamily="34" charset="-120"/>
              </a:rPr>
              <a:t>DEVELOPMENT PROCESS</a:t>
            </a:r>
            <a:endParaRPr lang="en-US" sz="1600" dirty="0"/>
          </a:p>
        </p:txBody>
      </p:sp>
      <p:sp>
        <p:nvSpPr>
          <p:cNvPr id="7" name="Shape 2">
            <a:extLst>
              <a:ext uri="{FF2B5EF4-FFF2-40B4-BE49-F238E27FC236}">
                <a16:creationId xmlns:a16="http://schemas.microsoft.com/office/drawing/2014/main" id="{84CF16D4-7D47-49D4-AE91-8930F0CD43A4}"/>
              </a:ext>
            </a:extLst>
          </p:cNvPr>
          <p:cNvSpPr/>
          <p:nvPr/>
        </p:nvSpPr>
        <p:spPr>
          <a:xfrm>
            <a:off x="342900" y="708141"/>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
        <p:nvSpPr>
          <p:cNvPr id="8" name="Shape 3">
            <a:extLst>
              <a:ext uri="{FF2B5EF4-FFF2-40B4-BE49-F238E27FC236}">
                <a16:creationId xmlns:a16="http://schemas.microsoft.com/office/drawing/2014/main" id="{2DCEB065-EE2A-4089-B5FD-ACD8F0DB1BC7}"/>
              </a:ext>
            </a:extLst>
          </p:cNvPr>
          <p:cNvSpPr/>
          <p:nvPr/>
        </p:nvSpPr>
        <p:spPr>
          <a:xfrm>
            <a:off x="342900" y="916421"/>
            <a:ext cx="6200775" cy="3027680"/>
          </a:xfrm>
          <a:custGeom>
            <a:avLst/>
            <a:gdLst/>
            <a:ahLst/>
            <a:cxnLst/>
            <a:rect l="l" t="t" r="r" b="b"/>
            <a:pathLst>
              <a:path w="6200775" h="3027680">
                <a:moveTo>
                  <a:pt x="35560" y="0"/>
                </a:moveTo>
                <a:lnTo>
                  <a:pt x="6165215" y="0"/>
                </a:lnTo>
                <a:cubicBezTo>
                  <a:pt x="6184854" y="0"/>
                  <a:pt x="6200775" y="15921"/>
                  <a:pt x="6200775" y="35560"/>
                </a:cubicBezTo>
                <a:lnTo>
                  <a:pt x="6200775" y="2951473"/>
                </a:lnTo>
                <a:cubicBezTo>
                  <a:pt x="6200775" y="2993561"/>
                  <a:pt x="6166656" y="3027680"/>
                  <a:pt x="6124568" y="3027680"/>
                </a:cubicBezTo>
                <a:lnTo>
                  <a:pt x="76207" y="3027680"/>
                </a:lnTo>
                <a:cubicBezTo>
                  <a:pt x="34119" y="3027680"/>
                  <a:pt x="0" y="2993561"/>
                  <a:pt x="0" y="2951473"/>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9" name="Shape 4">
            <a:extLst>
              <a:ext uri="{FF2B5EF4-FFF2-40B4-BE49-F238E27FC236}">
                <a16:creationId xmlns:a16="http://schemas.microsoft.com/office/drawing/2014/main" id="{D46FC72A-70F2-433B-8532-49398B8E8C33}"/>
              </a:ext>
            </a:extLst>
          </p:cNvPr>
          <p:cNvSpPr/>
          <p:nvPr/>
        </p:nvSpPr>
        <p:spPr>
          <a:xfrm>
            <a:off x="342900" y="916421"/>
            <a:ext cx="6200775" cy="35560"/>
          </a:xfrm>
          <a:custGeom>
            <a:avLst/>
            <a:gdLst/>
            <a:ahLst/>
            <a:cxnLst/>
            <a:rect l="l" t="t" r="r" b="b"/>
            <a:pathLst>
              <a:path w="6200775" h="35560">
                <a:moveTo>
                  <a:pt x="35560" y="0"/>
                </a:moveTo>
                <a:lnTo>
                  <a:pt x="6165215" y="0"/>
                </a:lnTo>
                <a:cubicBezTo>
                  <a:pt x="6184854" y="0"/>
                  <a:pt x="6200775" y="15921"/>
                  <a:pt x="6200775" y="35560"/>
                </a:cubicBezTo>
                <a:lnTo>
                  <a:pt x="6200775" y="35560"/>
                </a:lnTo>
                <a:lnTo>
                  <a:pt x="0" y="35560"/>
                </a:lnTo>
                <a:lnTo>
                  <a:pt x="0" y="35560"/>
                </a:lnTo>
                <a:cubicBezTo>
                  <a:pt x="0" y="15934"/>
                  <a:pt x="15934" y="0"/>
                  <a:pt x="35560" y="0"/>
                </a:cubicBezTo>
                <a:close/>
              </a:path>
            </a:pathLst>
          </a:custGeom>
          <a:solidFill>
            <a:srgbClr val="1A3A5C"/>
          </a:solidFill>
          <a:ln/>
        </p:spPr>
      </p:sp>
      <p:sp>
        <p:nvSpPr>
          <p:cNvPr id="10" name="Shape 5">
            <a:extLst>
              <a:ext uri="{FF2B5EF4-FFF2-40B4-BE49-F238E27FC236}">
                <a16:creationId xmlns:a16="http://schemas.microsoft.com/office/drawing/2014/main" id="{F11AC36D-9424-4151-B43C-D93DE60E8C6E}"/>
              </a:ext>
            </a:extLst>
          </p:cNvPr>
          <p:cNvSpPr/>
          <p:nvPr/>
        </p:nvSpPr>
        <p:spPr>
          <a:xfrm>
            <a:off x="519113" y="1124700"/>
            <a:ext cx="190500" cy="190500"/>
          </a:xfrm>
          <a:custGeom>
            <a:avLst/>
            <a:gdLst/>
            <a:ahLst/>
            <a:cxnLst/>
            <a:rect l="l" t="t" r="r" b="b"/>
            <a:pathLst>
              <a:path w="190500" h="190500">
                <a:moveTo>
                  <a:pt x="71438" y="23812"/>
                </a:moveTo>
                <a:cubicBezTo>
                  <a:pt x="71438" y="17227"/>
                  <a:pt x="76758" y="11906"/>
                  <a:pt x="83344" y="11906"/>
                </a:cubicBezTo>
                <a:lnTo>
                  <a:pt x="107156" y="11906"/>
                </a:lnTo>
                <a:cubicBezTo>
                  <a:pt x="113742" y="11906"/>
                  <a:pt x="119063" y="17227"/>
                  <a:pt x="119063" y="23812"/>
                </a:cubicBezTo>
                <a:lnTo>
                  <a:pt x="119063" y="47625"/>
                </a:lnTo>
                <a:cubicBezTo>
                  <a:pt x="119063" y="54211"/>
                  <a:pt x="113742" y="59531"/>
                  <a:pt x="107156" y="59531"/>
                </a:cubicBezTo>
                <a:lnTo>
                  <a:pt x="104180" y="59531"/>
                </a:lnTo>
                <a:lnTo>
                  <a:pt x="104180" y="83344"/>
                </a:lnTo>
                <a:lnTo>
                  <a:pt x="148828" y="83344"/>
                </a:lnTo>
                <a:cubicBezTo>
                  <a:pt x="163637" y="83344"/>
                  <a:pt x="175617" y="95324"/>
                  <a:pt x="175617" y="110133"/>
                </a:cubicBezTo>
                <a:lnTo>
                  <a:pt x="175617" y="130969"/>
                </a:lnTo>
                <a:lnTo>
                  <a:pt x="178594" y="130969"/>
                </a:lnTo>
                <a:cubicBezTo>
                  <a:pt x="185179" y="130969"/>
                  <a:pt x="190500" y="136289"/>
                  <a:pt x="190500" y="142875"/>
                </a:cubicBezTo>
                <a:lnTo>
                  <a:pt x="190500" y="166688"/>
                </a:lnTo>
                <a:cubicBezTo>
                  <a:pt x="190500" y="173273"/>
                  <a:pt x="185179" y="178594"/>
                  <a:pt x="178594" y="178594"/>
                </a:cubicBezTo>
                <a:lnTo>
                  <a:pt x="154781" y="178594"/>
                </a:lnTo>
                <a:cubicBezTo>
                  <a:pt x="148196" y="178594"/>
                  <a:pt x="142875" y="173273"/>
                  <a:pt x="142875" y="166688"/>
                </a:cubicBezTo>
                <a:lnTo>
                  <a:pt x="142875" y="142875"/>
                </a:lnTo>
                <a:cubicBezTo>
                  <a:pt x="142875" y="136289"/>
                  <a:pt x="148196" y="130969"/>
                  <a:pt x="154781" y="130969"/>
                </a:cubicBezTo>
                <a:lnTo>
                  <a:pt x="157758" y="130969"/>
                </a:lnTo>
                <a:lnTo>
                  <a:pt x="157758" y="110133"/>
                </a:lnTo>
                <a:cubicBezTo>
                  <a:pt x="157758" y="105184"/>
                  <a:pt x="153777" y="101203"/>
                  <a:pt x="148828" y="101203"/>
                </a:cubicBezTo>
                <a:lnTo>
                  <a:pt x="104180" y="101203"/>
                </a:lnTo>
                <a:lnTo>
                  <a:pt x="104180" y="130969"/>
                </a:lnTo>
                <a:lnTo>
                  <a:pt x="107156" y="130969"/>
                </a:lnTo>
                <a:cubicBezTo>
                  <a:pt x="113742" y="130969"/>
                  <a:pt x="119063" y="136289"/>
                  <a:pt x="119063" y="142875"/>
                </a:cubicBezTo>
                <a:lnTo>
                  <a:pt x="119063" y="166688"/>
                </a:lnTo>
                <a:cubicBezTo>
                  <a:pt x="119063" y="173273"/>
                  <a:pt x="113742" y="178594"/>
                  <a:pt x="107156" y="178594"/>
                </a:cubicBezTo>
                <a:lnTo>
                  <a:pt x="83344" y="178594"/>
                </a:lnTo>
                <a:cubicBezTo>
                  <a:pt x="76758" y="178594"/>
                  <a:pt x="71438" y="173273"/>
                  <a:pt x="71438" y="166688"/>
                </a:cubicBezTo>
                <a:lnTo>
                  <a:pt x="71438" y="142875"/>
                </a:lnTo>
                <a:cubicBezTo>
                  <a:pt x="71438" y="136289"/>
                  <a:pt x="76758" y="130969"/>
                  <a:pt x="83344" y="130969"/>
                </a:cubicBezTo>
                <a:lnTo>
                  <a:pt x="86320" y="130969"/>
                </a:lnTo>
                <a:lnTo>
                  <a:pt x="86320" y="101203"/>
                </a:lnTo>
                <a:lnTo>
                  <a:pt x="41672" y="101203"/>
                </a:lnTo>
                <a:cubicBezTo>
                  <a:pt x="36723" y="101203"/>
                  <a:pt x="32742" y="105184"/>
                  <a:pt x="32742" y="110133"/>
                </a:cubicBezTo>
                <a:lnTo>
                  <a:pt x="32742" y="130969"/>
                </a:lnTo>
                <a:lnTo>
                  <a:pt x="35719" y="130969"/>
                </a:lnTo>
                <a:cubicBezTo>
                  <a:pt x="42304" y="130969"/>
                  <a:pt x="47625" y="136289"/>
                  <a:pt x="47625" y="142875"/>
                </a:cubicBezTo>
                <a:lnTo>
                  <a:pt x="47625" y="166688"/>
                </a:lnTo>
                <a:cubicBezTo>
                  <a:pt x="47625" y="173273"/>
                  <a:pt x="42304" y="178594"/>
                  <a:pt x="35719" y="178594"/>
                </a:cubicBezTo>
                <a:lnTo>
                  <a:pt x="11906" y="178594"/>
                </a:lnTo>
                <a:cubicBezTo>
                  <a:pt x="5321" y="178594"/>
                  <a:pt x="0" y="173273"/>
                  <a:pt x="0" y="166688"/>
                </a:cubicBezTo>
                <a:lnTo>
                  <a:pt x="0" y="142875"/>
                </a:lnTo>
                <a:cubicBezTo>
                  <a:pt x="0" y="136289"/>
                  <a:pt x="5321" y="130969"/>
                  <a:pt x="11906" y="130969"/>
                </a:cubicBezTo>
                <a:lnTo>
                  <a:pt x="14883" y="130969"/>
                </a:lnTo>
                <a:lnTo>
                  <a:pt x="14883" y="110133"/>
                </a:lnTo>
                <a:cubicBezTo>
                  <a:pt x="14883" y="95324"/>
                  <a:pt x="26863" y="83344"/>
                  <a:pt x="41672" y="83344"/>
                </a:cubicBezTo>
                <a:lnTo>
                  <a:pt x="86320" y="83344"/>
                </a:lnTo>
                <a:lnTo>
                  <a:pt x="86320" y="59531"/>
                </a:lnTo>
                <a:lnTo>
                  <a:pt x="83344" y="59531"/>
                </a:lnTo>
                <a:cubicBezTo>
                  <a:pt x="76758" y="59531"/>
                  <a:pt x="71438" y="54211"/>
                  <a:pt x="71438" y="47625"/>
                </a:cubicBezTo>
                <a:lnTo>
                  <a:pt x="71438" y="23812"/>
                </a:lnTo>
                <a:close/>
              </a:path>
            </a:pathLst>
          </a:custGeom>
          <a:solidFill>
            <a:srgbClr val="C5A56A"/>
          </a:solidFill>
          <a:ln/>
        </p:spPr>
      </p:sp>
      <p:sp>
        <p:nvSpPr>
          <p:cNvPr id="11" name="Text 6">
            <a:extLst>
              <a:ext uri="{FF2B5EF4-FFF2-40B4-BE49-F238E27FC236}">
                <a16:creationId xmlns:a16="http://schemas.microsoft.com/office/drawing/2014/main" id="{BEB72248-6EE3-494D-9A43-DFB0019DE43D}"/>
              </a:ext>
            </a:extLst>
          </p:cNvPr>
          <p:cNvSpPr/>
          <p:nvPr/>
        </p:nvSpPr>
        <p:spPr>
          <a:xfrm>
            <a:off x="733425" y="1086600"/>
            <a:ext cx="5753100" cy="266700"/>
          </a:xfrm>
          <a:prstGeom prst="rect">
            <a:avLst/>
          </a:prstGeom>
          <a:noFill/>
          <a:ln/>
        </p:spPr>
        <p:txBody>
          <a:bodyPr wrap="square" lIns="0" tIns="0" rIns="0" bIns="0" rtlCol="0" anchor="ctr"/>
          <a:lstStyle/>
          <a:p>
            <a:pPr>
              <a:lnSpc>
                <a:spcPct val="120000"/>
              </a:lnSpc>
            </a:pPr>
            <a:r>
              <a:rPr lang="en-US" sz="1500" b="1" dirty="0">
                <a:solidFill>
                  <a:srgbClr val="1A3A5C"/>
                </a:solidFill>
                <a:latin typeface="Liter" pitchFamily="34" charset="0"/>
                <a:ea typeface="Liter" pitchFamily="34" charset="-122"/>
                <a:cs typeface="Liter" pitchFamily="34" charset="-120"/>
              </a:rPr>
              <a:t> Working Groups</a:t>
            </a:r>
            <a:endParaRPr lang="en-US" sz="1600" dirty="0"/>
          </a:p>
        </p:txBody>
      </p:sp>
      <p:sp>
        <p:nvSpPr>
          <p:cNvPr id="12" name="Shape 7">
            <a:extLst>
              <a:ext uri="{FF2B5EF4-FFF2-40B4-BE49-F238E27FC236}">
                <a16:creationId xmlns:a16="http://schemas.microsoft.com/office/drawing/2014/main" id="{645B95D3-46E6-42CA-9528-29EFDAFB7281}"/>
              </a:ext>
            </a:extLst>
          </p:cNvPr>
          <p:cNvSpPr/>
          <p:nvPr/>
        </p:nvSpPr>
        <p:spPr>
          <a:xfrm>
            <a:off x="495300" y="1467600"/>
            <a:ext cx="5895975" cy="723900"/>
          </a:xfrm>
          <a:custGeom>
            <a:avLst/>
            <a:gdLst/>
            <a:ahLst/>
            <a:cxnLst/>
            <a:rect l="l" t="t" r="r" b="b"/>
            <a:pathLst>
              <a:path w="5895975" h="723900">
                <a:moveTo>
                  <a:pt x="76198" y="0"/>
                </a:moveTo>
                <a:lnTo>
                  <a:pt x="5819777" y="0"/>
                </a:lnTo>
                <a:cubicBezTo>
                  <a:pt x="5861832" y="0"/>
                  <a:pt x="5895975" y="34143"/>
                  <a:pt x="5895975" y="76198"/>
                </a:cubicBezTo>
                <a:lnTo>
                  <a:pt x="5895975" y="647702"/>
                </a:lnTo>
                <a:cubicBezTo>
                  <a:pt x="5895975" y="689757"/>
                  <a:pt x="5861832" y="723900"/>
                  <a:pt x="5819777" y="723900"/>
                </a:cubicBezTo>
                <a:lnTo>
                  <a:pt x="76198" y="723900"/>
                </a:lnTo>
                <a:cubicBezTo>
                  <a:pt x="34143" y="723900"/>
                  <a:pt x="0" y="689757"/>
                  <a:pt x="0" y="647702"/>
                </a:cubicBezTo>
                <a:lnTo>
                  <a:pt x="0" y="76198"/>
                </a:lnTo>
                <a:cubicBezTo>
                  <a:pt x="0" y="34143"/>
                  <a:pt x="34143" y="0"/>
                  <a:pt x="76198" y="0"/>
                </a:cubicBezTo>
                <a:close/>
              </a:path>
            </a:pathLst>
          </a:custGeom>
          <a:solidFill>
            <a:srgbClr val="1A3A5C">
              <a:alpha val="5098"/>
            </a:srgbClr>
          </a:solidFill>
          <a:ln/>
        </p:spPr>
      </p:sp>
      <p:sp>
        <p:nvSpPr>
          <p:cNvPr id="13" name="Shape 8">
            <a:extLst>
              <a:ext uri="{FF2B5EF4-FFF2-40B4-BE49-F238E27FC236}">
                <a16:creationId xmlns:a16="http://schemas.microsoft.com/office/drawing/2014/main" id="{4E82C5CB-A20B-4765-8CDB-18241452ADEF}"/>
              </a:ext>
            </a:extLst>
          </p:cNvPr>
          <p:cNvSpPr/>
          <p:nvPr/>
        </p:nvSpPr>
        <p:spPr>
          <a:xfrm>
            <a:off x="571500" y="1543800"/>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1A3A5C"/>
          </a:solidFill>
          <a:ln/>
        </p:spPr>
      </p:sp>
      <p:sp>
        <p:nvSpPr>
          <p:cNvPr id="14" name="Shape 9">
            <a:extLst>
              <a:ext uri="{FF2B5EF4-FFF2-40B4-BE49-F238E27FC236}">
                <a16:creationId xmlns:a16="http://schemas.microsoft.com/office/drawing/2014/main" id="{9C88BF59-5723-4FC3-B1CD-230795293B11}"/>
              </a:ext>
            </a:extLst>
          </p:cNvPr>
          <p:cNvSpPr/>
          <p:nvPr/>
        </p:nvSpPr>
        <p:spPr>
          <a:xfrm>
            <a:off x="667941" y="1648575"/>
            <a:ext cx="192881" cy="171450"/>
          </a:xfrm>
          <a:custGeom>
            <a:avLst/>
            <a:gdLst/>
            <a:ahLst/>
            <a:cxnLst/>
            <a:rect l="l" t="t" r="r" b="b"/>
            <a:pathLst>
              <a:path w="192881" h="171450">
                <a:moveTo>
                  <a:pt x="80099" y="-2679"/>
                </a:moveTo>
                <a:cubicBezTo>
                  <a:pt x="78057" y="-4755"/>
                  <a:pt x="75076" y="-5592"/>
                  <a:pt x="72263" y="-4822"/>
                </a:cubicBezTo>
                <a:cubicBezTo>
                  <a:pt x="69451" y="-4052"/>
                  <a:pt x="67274" y="-1875"/>
                  <a:pt x="66571" y="938"/>
                </a:cubicBezTo>
                <a:lnTo>
                  <a:pt x="61447" y="21096"/>
                </a:lnTo>
                <a:cubicBezTo>
                  <a:pt x="61079" y="22570"/>
                  <a:pt x="59572" y="23440"/>
                  <a:pt x="58132" y="23005"/>
                </a:cubicBezTo>
                <a:lnTo>
                  <a:pt x="38107" y="17379"/>
                </a:lnTo>
                <a:cubicBezTo>
                  <a:pt x="35295" y="16576"/>
                  <a:pt x="32281" y="17379"/>
                  <a:pt x="30238" y="19422"/>
                </a:cubicBezTo>
                <a:cubicBezTo>
                  <a:pt x="28195" y="21465"/>
                  <a:pt x="27392" y="24479"/>
                  <a:pt x="28195" y="27291"/>
                </a:cubicBezTo>
                <a:lnTo>
                  <a:pt x="33855" y="47316"/>
                </a:lnTo>
                <a:cubicBezTo>
                  <a:pt x="34257" y="48756"/>
                  <a:pt x="33386" y="50263"/>
                  <a:pt x="31946" y="50631"/>
                </a:cubicBezTo>
                <a:lnTo>
                  <a:pt x="11754" y="55755"/>
                </a:lnTo>
                <a:cubicBezTo>
                  <a:pt x="8941" y="56458"/>
                  <a:pt x="6731" y="58668"/>
                  <a:pt x="5961" y="61481"/>
                </a:cubicBezTo>
                <a:cubicBezTo>
                  <a:pt x="5190" y="64294"/>
                  <a:pt x="6028" y="67274"/>
                  <a:pt x="8104" y="69317"/>
                </a:cubicBezTo>
                <a:lnTo>
                  <a:pt x="23005" y="83816"/>
                </a:lnTo>
                <a:cubicBezTo>
                  <a:pt x="24077" y="84854"/>
                  <a:pt x="24077" y="86596"/>
                  <a:pt x="23005" y="87667"/>
                </a:cubicBezTo>
                <a:lnTo>
                  <a:pt x="8137" y="102167"/>
                </a:lnTo>
                <a:cubicBezTo>
                  <a:pt x="6061" y="104209"/>
                  <a:pt x="5224" y="107190"/>
                  <a:pt x="5994" y="110003"/>
                </a:cubicBezTo>
                <a:cubicBezTo>
                  <a:pt x="6764" y="112815"/>
                  <a:pt x="8974" y="114992"/>
                  <a:pt x="11787" y="115729"/>
                </a:cubicBezTo>
                <a:lnTo>
                  <a:pt x="31946" y="120852"/>
                </a:lnTo>
                <a:cubicBezTo>
                  <a:pt x="33419" y="121221"/>
                  <a:pt x="34290" y="122727"/>
                  <a:pt x="33855" y="124167"/>
                </a:cubicBezTo>
                <a:lnTo>
                  <a:pt x="28195" y="144159"/>
                </a:lnTo>
                <a:cubicBezTo>
                  <a:pt x="27392" y="146971"/>
                  <a:pt x="28195" y="149985"/>
                  <a:pt x="30238" y="152028"/>
                </a:cubicBezTo>
                <a:cubicBezTo>
                  <a:pt x="32281" y="154071"/>
                  <a:pt x="35295" y="154874"/>
                  <a:pt x="38107" y="154071"/>
                </a:cubicBezTo>
                <a:lnTo>
                  <a:pt x="58132" y="148411"/>
                </a:lnTo>
                <a:cubicBezTo>
                  <a:pt x="59572" y="148010"/>
                  <a:pt x="61079" y="148880"/>
                  <a:pt x="61447" y="150320"/>
                </a:cubicBezTo>
                <a:lnTo>
                  <a:pt x="66571" y="170479"/>
                </a:lnTo>
                <a:cubicBezTo>
                  <a:pt x="67274" y="173292"/>
                  <a:pt x="69484" y="175502"/>
                  <a:pt x="72297" y="176272"/>
                </a:cubicBezTo>
                <a:cubicBezTo>
                  <a:pt x="75110" y="177042"/>
                  <a:pt x="78090" y="176205"/>
                  <a:pt x="80133" y="174129"/>
                </a:cubicBezTo>
                <a:lnTo>
                  <a:pt x="94632" y="159227"/>
                </a:lnTo>
                <a:cubicBezTo>
                  <a:pt x="95670" y="158156"/>
                  <a:pt x="97412" y="158156"/>
                  <a:pt x="98483" y="159227"/>
                </a:cubicBezTo>
                <a:lnTo>
                  <a:pt x="112949" y="174129"/>
                </a:lnTo>
                <a:cubicBezTo>
                  <a:pt x="114992" y="176205"/>
                  <a:pt x="117972" y="177042"/>
                  <a:pt x="120785" y="176272"/>
                </a:cubicBezTo>
                <a:cubicBezTo>
                  <a:pt x="123598" y="175502"/>
                  <a:pt x="125775" y="173292"/>
                  <a:pt x="126511" y="170479"/>
                </a:cubicBezTo>
                <a:lnTo>
                  <a:pt x="131635" y="150354"/>
                </a:lnTo>
                <a:cubicBezTo>
                  <a:pt x="132003" y="148880"/>
                  <a:pt x="133510" y="148010"/>
                  <a:pt x="134950" y="148445"/>
                </a:cubicBezTo>
                <a:lnTo>
                  <a:pt x="154975" y="154104"/>
                </a:lnTo>
                <a:cubicBezTo>
                  <a:pt x="157788" y="154908"/>
                  <a:pt x="160801" y="154104"/>
                  <a:pt x="162844" y="152061"/>
                </a:cubicBezTo>
                <a:cubicBezTo>
                  <a:pt x="164887" y="150019"/>
                  <a:pt x="165690" y="147005"/>
                  <a:pt x="164887" y="144192"/>
                </a:cubicBezTo>
                <a:lnTo>
                  <a:pt x="159227" y="124167"/>
                </a:lnTo>
                <a:cubicBezTo>
                  <a:pt x="158826" y="122727"/>
                  <a:pt x="159696" y="121221"/>
                  <a:pt x="161136" y="120852"/>
                </a:cubicBezTo>
                <a:lnTo>
                  <a:pt x="181295" y="115729"/>
                </a:lnTo>
                <a:cubicBezTo>
                  <a:pt x="184108" y="115026"/>
                  <a:pt x="186318" y="112815"/>
                  <a:pt x="187088" y="110003"/>
                </a:cubicBezTo>
                <a:cubicBezTo>
                  <a:pt x="187858" y="107190"/>
                  <a:pt x="187021" y="104176"/>
                  <a:pt x="184945" y="102167"/>
                </a:cubicBezTo>
                <a:lnTo>
                  <a:pt x="170044" y="87667"/>
                </a:lnTo>
                <a:cubicBezTo>
                  <a:pt x="168972" y="86629"/>
                  <a:pt x="168972" y="84888"/>
                  <a:pt x="170044" y="83816"/>
                </a:cubicBezTo>
                <a:lnTo>
                  <a:pt x="184945" y="69317"/>
                </a:lnTo>
                <a:cubicBezTo>
                  <a:pt x="187021" y="67274"/>
                  <a:pt x="187858" y="64294"/>
                  <a:pt x="187088" y="61481"/>
                </a:cubicBezTo>
                <a:cubicBezTo>
                  <a:pt x="186318" y="58668"/>
                  <a:pt x="184108" y="56491"/>
                  <a:pt x="181295" y="55755"/>
                </a:cubicBezTo>
                <a:lnTo>
                  <a:pt x="161136" y="50631"/>
                </a:lnTo>
                <a:cubicBezTo>
                  <a:pt x="159663" y="50263"/>
                  <a:pt x="158792" y="48756"/>
                  <a:pt x="159227" y="47316"/>
                </a:cubicBezTo>
                <a:lnTo>
                  <a:pt x="164887" y="27291"/>
                </a:lnTo>
                <a:cubicBezTo>
                  <a:pt x="165690" y="24479"/>
                  <a:pt x="164887" y="21465"/>
                  <a:pt x="162844" y="19422"/>
                </a:cubicBezTo>
                <a:cubicBezTo>
                  <a:pt x="160801" y="17379"/>
                  <a:pt x="157788" y="16576"/>
                  <a:pt x="154975" y="17379"/>
                </a:cubicBezTo>
                <a:lnTo>
                  <a:pt x="134950" y="23039"/>
                </a:lnTo>
                <a:cubicBezTo>
                  <a:pt x="133510" y="23440"/>
                  <a:pt x="132003" y="22570"/>
                  <a:pt x="131635" y="21130"/>
                </a:cubicBezTo>
                <a:lnTo>
                  <a:pt x="126511" y="938"/>
                </a:lnTo>
                <a:cubicBezTo>
                  <a:pt x="125808" y="-1875"/>
                  <a:pt x="123598" y="-4085"/>
                  <a:pt x="120785" y="-4856"/>
                </a:cubicBezTo>
                <a:cubicBezTo>
                  <a:pt x="117972" y="-5626"/>
                  <a:pt x="114992" y="-4789"/>
                  <a:pt x="112949" y="-2712"/>
                </a:cubicBezTo>
                <a:lnTo>
                  <a:pt x="98450" y="12223"/>
                </a:lnTo>
                <a:cubicBezTo>
                  <a:pt x="97412" y="13294"/>
                  <a:pt x="95670" y="13294"/>
                  <a:pt x="94599" y="12223"/>
                </a:cubicBezTo>
                <a:lnTo>
                  <a:pt x="80099" y="-2679"/>
                </a:lnTo>
                <a:close/>
              </a:path>
            </a:pathLst>
          </a:custGeom>
          <a:solidFill>
            <a:srgbClr val="C5A56A"/>
          </a:solidFill>
          <a:ln/>
        </p:spPr>
      </p:sp>
      <p:sp>
        <p:nvSpPr>
          <p:cNvPr id="15" name="Text 10">
            <a:extLst>
              <a:ext uri="{FF2B5EF4-FFF2-40B4-BE49-F238E27FC236}">
                <a16:creationId xmlns:a16="http://schemas.microsoft.com/office/drawing/2014/main" id="{D5021A9B-BC9F-4837-AE12-D6193D5E24F8}"/>
              </a:ext>
            </a:extLst>
          </p:cNvPr>
          <p:cNvSpPr/>
          <p:nvPr/>
        </p:nvSpPr>
        <p:spPr>
          <a:xfrm>
            <a:off x="1057275" y="1477020"/>
            <a:ext cx="5324475" cy="228600"/>
          </a:xfrm>
          <a:prstGeom prst="rect">
            <a:avLst/>
          </a:prstGeom>
          <a:noFill/>
          <a:ln/>
        </p:spPr>
        <p:txBody>
          <a:bodyPr wrap="square" lIns="0" tIns="0" rIns="0" bIns="0" rtlCol="0" anchor="ctr"/>
          <a:lstStyle/>
          <a:p>
            <a:pPr>
              <a:lnSpc>
                <a:spcPct val="130000"/>
              </a:lnSpc>
            </a:pPr>
            <a:r>
              <a:rPr lang="en-US" sz="1200" b="1" dirty="0">
                <a:solidFill>
                  <a:srgbClr val="1A3A5C"/>
                </a:solidFill>
                <a:latin typeface="Liter" pitchFamily="34" charset="0"/>
                <a:ea typeface="Liter" pitchFamily="34" charset="-122"/>
                <a:cs typeface="Liter" pitchFamily="34" charset="-120"/>
              </a:rPr>
              <a:t>Accreditation Committee</a:t>
            </a:r>
            <a:endParaRPr lang="en-US" sz="1600" dirty="0"/>
          </a:p>
        </p:txBody>
      </p:sp>
      <p:sp>
        <p:nvSpPr>
          <p:cNvPr id="16" name="Text 11">
            <a:extLst>
              <a:ext uri="{FF2B5EF4-FFF2-40B4-BE49-F238E27FC236}">
                <a16:creationId xmlns:a16="http://schemas.microsoft.com/office/drawing/2014/main" id="{0A7EA6BC-8CB3-4741-B388-9DEF9E7D9874}"/>
              </a:ext>
            </a:extLst>
          </p:cNvPr>
          <p:cNvSpPr/>
          <p:nvPr/>
        </p:nvSpPr>
        <p:spPr>
          <a:xfrm>
            <a:off x="1048941" y="1705620"/>
            <a:ext cx="5314950" cy="190500"/>
          </a:xfrm>
          <a:prstGeom prst="rect">
            <a:avLst/>
          </a:prstGeom>
          <a:noFill/>
          <a:ln/>
        </p:spPr>
        <p:txBody>
          <a:bodyPr wrap="square" lIns="0" tIns="0" rIns="0" bIns="0" rtlCol="0" anchor="ctr"/>
          <a:lstStyle/>
          <a:p>
            <a:pPr>
              <a:lnSpc>
                <a:spcPct val="120000"/>
              </a:lnSpc>
            </a:pPr>
            <a:r>
              <a:rPr lang="en-US" sz="1200" dirty="0">
                <a:solidFill>
                  <a:srgbClr val="212529"/>
                </a:solidFill>
                <a:latin typeface="Quattrocento Sans" pitchFamily="34" charset="0"/>
                <a:ea typeface="Quattrocento Sans" pitchFamily="34" charset="-122"/>
                <a:cs typeface="Quattrocento Sans" pitchFamily="34" charset="-120"/>
              </a:rPr>
              <a:t>Dr Karl German (Chair) → Prof Archil Chkhotua + Committee members</a:t>
            </a:r>
            <a:endParaRPr lang="en-US" sz="2000" dirty="0"/>
          </a:p>
        </p:txBody>
      </p:sp>
      <p:sp>
        <p:nvSpPr>
          <p:cNvPr id="17" name="Text 12">
            <a:extLst>
              <a:ext uri="{FF2B5EF4-FFF2-40B4-BE49-F238E27FC236}">
                <a16:creationId xmlns:a16="http://schemas.microsoft.com/office/drawing/2014/main" id="{9B61A850-C7ED-4AA3-B7C3-7E3648D587DA}"/>
              </a:ext>
            </a:extLst>
          </p:cNvPr>
          <p:cNvSpPr/>
          <p:nvPr/>
        </p:nvSpPr>
        <p:spPr>
          <a:xfrm>
            <a:off x="1058466" y="1937732"/>
            <a:ext cx="5305425" cy="236221"/>
          </a:xfrm>
          <a:prstGeom prst="rect">
            <a:avLst/>
          </a:prstGeom>
          <a:noFill/>
          <a:ln/>
        </p:spPr>
        <p:txBody>
          <a:bodyPr wrap="square" lIns="0" tIns="0" rIns="0" bIns="0" rtlCol="0" anchor="ctr"/>
          <a:lstStyle/>
          <a:p>
            <a:pPr>
              <a:lnSpc>
                <a:spcPct val="110000"/>
              </a:lnSpc>
            </a:pPr>
            <a:r>
              <a:rPr lang="en-US" sz="900" dirty="0">
                <a:solidFill>
                  <a:srgbClr val="5B7A8C"/>
                </a:solidFill>
                <a:latin typeface="Quattrocento Sans" pitchFamily="34" charset="0"/>
                <a:ea typeface="Quattrocento Sans" pitchFamily="34" charset="-122"/>
                <a:cs typeface="Quattrocento Sans" pitchFamily="34" charset="-120"/>
              </a:rPr>
              <a:t>Primary document authors</a:t>
            </a:r>
          </a:p>
          <a:p>
            <a:pPr>
              <a:lnSpc>
                <a:spcPct val="110000"/>
              </a:lnSpc>
            </a:pPr>
            <a:r>
              <a:rPr lang="en-US" sz="900" dirty="0">
                <a:solidFill>
                  <a:srgbClr val="5B7A8C"/>
                </a:solidFill>
                <a:latin typeface="Quattrocento Sans" pitchFamily="34" charset="0"/>
              </a:rPr>
              <a:t>Subsequent Revisions</a:t>
            </a:r>
            <a:endParaRPr lang="en-US" sz="1600" dirty="0"/>
          </a:p>
        </p:txBody>
      </p:sp>
      <p:sp>
        <p:nvSpPr>
          <p:cNvPr id="18" name="Shape 13">
            <a:extLst>
              <a:ext uri="{FF2B5EF4-FFF2-40B4-BE49-F238E27FC236}">
                <a16:creationId xmlns:a16="http://schemas.microsoft.com/office/drawing/2014/main" id="{0C6170FF-0250-443F-A697-FF66C153F9FB}"/>
              </a:ext>
            </a:extLst>
          </p:cNvPr>
          <p:cNvSpPr/>
          <p:nvPr/>
        </p:nvSpPr>
        <p:spPr>
          <a:xfrm>
            <a:off x="495300" y="2267700"/>
            <a:ext cx="5895975" cy="723900"/>
          </a:xfrm>
          <a:custGeom>
            <a:avLst/>
            <a:gdLst/>
            <a:ahLst/>
            <a:cxnLst/>
            <a:rect l="l" t="t" r="r" b="b"/>
            <a:pathLst>
              <a:path w="5895975" h="723900">
                <a:moveTo>
                  <a:pt x="76198" y="0"/>
                </a:moveTo>
                <a:lnTo>
                  <a:pt x="5819777" y="0"/>
                </a:lnTo>
                <a:cubicBezTo>
                  <a:pt x="5861832" y="0"/>
                  <a:pt x="5895975" y="34143"/>
                  <a:pt x="5895975" y="76198"/>
                </a:cubicBezTo>
                <a:lnTo>
                  <a:pt x="5895975" y="647702"/>
                </a:lnTo>
                <a:cubicBezTo>
                  <a:pt x="5895975" y="689757"/>
                  <a:pt x="5861832" y="723900"/>
                  <a:pt x="5819777" y="723900"/>
                </a:cubicBezTo>
                <a:lnTo>
                  <a:pt x="76198" y="723900"/>
                </a:lnTo>
                <a:cubicBezTo>
                  <a:pt x="34143" y="723900"/>
                  <a:pt x="0" y="689757"/>
                  <a:pt x="0" y="647702"/>
                </a:cubicBezTo>
                <a:lnTo>
                  <a:pt x="0" y="76198"/>
                </a:lnTo>
                <a:cubicBezTo>
                  <a:pt x="0" y="34143"/>
                  <a:pt x="34143" y="0"/>
                  <a:pt x="76198" y="0"/>
                </a:cubicBezTo>
                <a:close/>
              </a:path>
            </a:pathLst>
          </a:custGeom>
          <a:solidFill>
            <a:srgbClr val="5B7A8C">
              <a:alpha val="5098"/>
            </a:srgbClr>
          </a:solidFill>
          <a:ln/>
        </p:spPr>
      </p:sp>
      <p:sp>
        <p:nvSpPr>
          <p:cNvPr id="19" name="Shape 14">
            <a:extLst>
              <a:ext uri="{FF2B5EF4-FFF2-40B4-BE49-F238E27FC236}">
                <a16:creationId xmlns:a16="http://schemas.microsoft.com/office/drawing/2014/main" id="{809CBD10-4952-443F-B255-C373207640FF}"/>
              </a:ext>
            </a:extLst>
          </p:cNvPr>
          <p:cNvSpPr/>
          <p:nvPr/>
        </p:nvSpPr>
        <p:spPr>
          <a:xfrm>
            <a:off x="571500" y="2343900"/>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5B7A8C"/>
          </a:solidFill>
          <a:ln/>
        </p:spPr>
      </p:sp>
      <p:sp>
        <p:nvSpPr>
          <p:cNvPr id="20" name="Shape 15">
            <a:extLst>
              <a:ext uri="{FF2B5EF4-FFF2-40B4-BE49-F238E27FC236}">
                <a16:creationId xmlns:a16="http://schemas.microsoft.com/office/drawing/2014/main" id="{669DDEA2-2EA5-4574-9936-9CBDB5FB1F61}"/>
              </a:ext>
            </a:extLst>
          </p:cNvPr>
          <p:cNvSpPr/>
          <p:nvPr/>
        </p:nvSpPr>
        <p:spPr>
          <a:xfrm>
            <a:off x="678656" y="2448675"/>
            <a:ext cx="171450" cy="171450"/>
          </a:xfrm>
          <a:custGeom>
            <a:avLst/>
            <a:gdLst/>
            <a:ahLst/>
            <a:cxnLst/>
            <a:rect l="l" t="t" r="r" b="b"/>
            <a:pathLst>
              <a:path w="171450" h="171450">
                <a:moveTo>
                  <a:pt x="85725" y="47316"/>
                </a:moveTo>
                <a:lnTo>
                  <a:pt x="85725" y="150889"/>
                </a:lnTo>
                <a:lnTo>
                  <a:pt x="85892" y="150822"/>
                </a:lnTo>
                <a:cubicBezTo>
                  <a:pt x="104176" y="143221"/>
                  <a:pt x="123799" y="139303"/>
                  <a:pt x="143589" y="139303"/>
                </a:cubicBezTo>
                <a:lnTo>
                  <a:pt x="150019" y="139303"/>
                </a:lnTo>
                <a:lnTo>
                  <a:pt x="150019" y="32147"/>
                </a:lnTo>
                <a:lnTo>
                  <a:pt x="143589" y="32147"/>
                </a:lnTo>
                <a:cubicBezTo>
                  <a:pt x="129458" y="32147"/>
                  <a:pt x="115427" y="34960"/>
                  <a:pt x="102368" y="40385"/>
                </a:cubicBezTo>
                <a:cubicBezTo>
                  <a:pt x="96742" y="42729"/>
                  <a:pt x="91183" y="45039"/>
                  <a:pt x="85725" y="47316"/>
                </a:cubicBezTo>
                <a:close/>
                <a:moveTo>
                  <a:pt x="77320" y="20594"/>
                </a:moveTo>
                <a:lnTo>
                  <a:pt x="85725" y="24110"/>
                </a:lnTo>
                <a:lnTo>
                  <a:pt x="94130" y="20594"/>
                </a:lnTo>
                <a:cubicBezTo>
                  <a:pt x="109802" y="14064"/>
                  <a:pt x="126612" y="10716"/>
                  <a:pt x="143589" y="10716"/>
                </a:cubicBezTo>
                <a:lnTo>
                  <a:pt x="155377" y="10716"/>
                </a:lnTo>
                <a:cubicBezTo>
                  <a:pt x="164250" y="10716"/>
                  <a:pt x="171450" y="17915"/>
                  <a:pt x="171450" y="26789"/>
                </a:cubicBezTo>
                <a:lnTo>
                  <a:pt x="171450" y="144661"/>
                </a:lnTo>
                <a:cubicBezTo>
                  <a:pt x="171450" y="153535"/>
                  <a:pt x="164250" y="160734"/>
                  <a:pt x="155377" y="160734"/>
                </a:cubicBezTo>
                <a:lnTo>
                  <a:pt x="143589" y="160734"/>
                </a:lnTo>
                <a:cubicBezTo>
                  <a:pt x="126612" y="160734"/>
                  <a:pt x="109802" y="164083"/>
                  <a:pt x="94130" y="170613"/>
                </a:cubicBezTo>
                <a:lnTo>
                  <a:pt x="89844" y="172388"/>
                </a:lnTo>
                <a:cubicBezTo>
                  <a:pt x="87198" y="173493"/>
                  <a:pt x="84252" y="173493"/>
                  <a:pt x="81606" y="172388"/>
                </a:cubicBezTo>
                <a:lnTo>
                  <a:pt x="77320" y="170613"/>
                </a:lnTo>
                <a:cubicBezTo>
                  <a:pt x="61648" y="164083"/>
                  <a:pt x="44838" y="160734"/>
                  <a:pt x="27861" y="160734"/>
                </a:cubicBezTo>
                <a:lnTo>
                  <a:pt x="16073" y="160734"/>
                </a:lnTo>
                <a:cubicBezTo>
                  <a:pt x="7200" y="160734"/>
                  <a:pt x="0" y="153535"/>
                  <a:pt x="0" y="144661"/>
                </a:cubicBezTo>
                <a:lnTo>
                  <a:pt x="0" y="26789"/>
                </a:lnTo>
                <a:cubicBezTo>
                  <a:pt x="0" y="17915"/>
                  <a:pt x="7200" y="10716"/>
                  <a:pt x="16073" y="10716"/>
                </a:cubicBezTo>
                <a:lnTo>
                  <a:pt x="27861" y="10716"/>
                </a:lnTo>
                <a:cubicBezTo>
                  <a:pt x="44838" y="10716"/>
                  <a:pt x="61648" y="14064"/>
                  <a:pt x="77320" y="20594"/>
                </a:cubicBezTo>
                <a:close/>
              </a:path>
            </a:pathLst>
          </a:custGeom>
          <a:solidFill>
            <a:srgbClr val="F8F9FA"/>
          </a:solidFill>
          <a:ln/>
        </p:spPr>
      </p:sp>
      <p:sp>
        <p:nvSpPr>
          <p:cNvPr id="21" name="Text 16">
            <a:extLst>
              <a:ext uri="{FF2B5EF4-FFF2-40B4-BE49-F238E27FC236}">
                <a16:creationId xmlns:a16="http://schemas.microsoft.com/office/drawing/2014/main" id="{9C0596AD-448C-417C-9A62-034C12FA711C}"/>
              </a:ext>
            </a:extLst>
          </p:cNvPr>
          <p:cNvSpPr/>
          <p:nvPr/>
        </p:nvSpPr>
        <p:spPr>
          <a:xfrm>
            <a:off x="1066800" y="2343900"/>
            <a:ext cx="5324475" cy="228600"/>
          </a:xfrm>
          <a:prstGeom prst="rect">
            <a:avLst/>
          </a:prstGeom>
          <a:noFill/>
          <a:ln/>
        </p:spPr>
        <p:txBody>
          <a:bodyPr wrap="square" lIns="0" tIns="0" rIns="0" bIns="0" rtlCol="0" anchor="ctr"/>
          <a:lstStyle/>
          <a:p>
            <a:pPr>
              <a:lnSpc>
                <a:spcPct val="130000"/>
              </a:lnSpc>
            </a:pPr>
            <a:r>
              <a:rPr lang="en-US" sz="1200" b="1" dirty="0">
                <a:solidFill>
                  <a:srgbClr val="1A3A5C"/>
                </a:solidFill>
                <a:latin typeface="Liter" pitchFamily="34" charset="0"/>
                <a:ea typeface="Liter" pitchFamily="34" charset="-122"/>
                <a:cs typeface="Liter" pitchFamily="34" charset="-120"/>
              </a:rPr>
              <a:t>Examination Committee</a:t>
            </a:r>
            <a:endParaRPr lang="en-US" sz="1600" dirty="0"/>
          </a:p>
        </p:txBody>
      </p:sp>
      <p:sp>
        <p:nvSpPr>
          <p:cNvPr id="22" name="Text 17">
            <a:extLst>
              <a:ext uri="{FF2B5EF4-FFF2-40B4-BE49-F238E27FC236}">
                <a16:creationId xmlns:a16="http://schemas.microsoft.com/office/drawing/2014/main" id="{16A12F52-982E-444A-A935-4BE2329415AA}"/>
              </a:ext>
            </a:extLst>
          </p:cNvPr>
          <p:cNvSpPr/>
          <p:nvPr/>
        </p:nvSpPr>
        <p:spPr>
          <a:xfrm>
            <a:off x="1066800" y="2572500"/>
            <a:ext cx="5314950" cy="190500"/>
          </a:xfrm>
          <a:prstGeom prst="rect">
            <a:avLst/>
          </a:prstGeom>
          <a:noFill/>
          <a:ln/>
        </p:spPr>
        <p:txBody>
          <a:bodyPr wrap="square" lIns="0" tIns="0" rIns="0" bIns="0" rtlCol="0" anchor="ctr"/>
          <a:lstStyle/>
          <a:p>
            <a:pPr>
              <a:lnSpc>
                <a:spcPct val="120000"/>
              </a:lnSpc>
            </a:pPr>
            <a:r>
              <a:rPr lang="en-US" sz="1200" dirty="0">
                <a:solidFill>
                  <a:srgbClr val="212529"/>
                </a:solidFill>
                <a:latin typeface="Quattrocento Sans" pitchFamily="34" charset="0"/>
                <a:ea typeface="Quattrocento Sans" pitchFamily="34" charset="-122"/>
                <a:cs typeface="Quattrocento Sans" pitchFamily="34" charset="-120"/>
              </a:rPr>
              <a:t>Prof Serdar Tekgul (Chair) + Committee members</a:t>
            </a:r>
            <a:endParaRPr lang="en-US" sz="1200" dirty="0"/>
          </a:p>
        </p:txBody>
      </p:sp>
      <p:sp>
        <p:nvSpPr>
          <p:cNvPr id="23" name="Text 18">
            <a:extLst>
              <a:ext uri="{FF2B5EF4-FFF2-40B4-BE49-F238E27FC236}">
                <a16:creationId xmlns:a16="http://schemas.microsoft.com/office/drawing/2014/main" id="{F0A17600-927A-45E6-8C67-0BAF1EB10041}"/>
              </a:ext>
            </a:extLst>
          </p:cNvPr>
          <p:cNvSpPr/>
          <p:nvPr/>
        </p:nvSpPr>
        <p:spPr>
          <a:xfrm>
            <a:off x="1066800" y="2763000"/>
            <a:ext cx="5305425" cy="152400"/>
          </a:xfrm>
          <a:prstGeom prst="rect">
            <a:avLst/>
          </a:prstGeom>
          <a:noFill/>
          <a:ln/>
        </p:spPr>
        <p:txBody>
          <a:bodyPr wrap="square" lIns="0" tIns="0" rIns="0" bIns="0" rtlCol="0" anchor="ctr"/>
          <a:lstStyle/>
          <a:p>
            <a:pPr>
              <a:lnSpc>
                <a:spcPct val="110000"/>
              </a:lnSpc>
            </a:pPr>
            <a:r>
              <a:rPr lang="en-US" sz="900" dirty="0">
                <a:solidFill>
                  <a:srgbClr val="5B7A8C"/>
                </a:solidFill>
                <a:latin typeface="Quattrocento Sans" pitchFamily="34" charset="0"/>
                <a:ea typeface="Quattrocento Sans" pitchFamily="34" charset="-122"/>
                <a:cs typeface="Quattrocento Sans" pitchFamily="34" charset="-120"/>
              </a:rPr>
              <a:t>Reviewed all knowledge sections &amp; grading</a:t>
            </a:r>
            <a:endParaRPr lang="en-US" sz="1600" dirty="0"/>
          </a:p>
        </p:txBody>
      </p:sp>
      <p:sp>
        <p:nvSpPr>
          <p:cNvPr id="24" name="Shape 19">
            <a:extLst>
              <a:ext uri="{FF2B5EF4-FFF2-40B4-BE49-F238E27FC236}">
                <a16:creationId xmlns:a16="http://schemas.microsoft.com/office/drawing/2014/main" id="{11F2301E-D62D-4DE9-98A4-2C52A529940B}"/>
              </a:ext>
            </a:extLst>
          </p:cNvPr>
          <p:cNvSpPr/>
          <p:nvPr/>
        </p:nvSpPr>
        <p:spPr>
          <a:xfrm>
            <a:off x="495300" y="3067800"/>
            <a:ext cx="5895975" cy="723900"/>
          </a:xfrm>
          <a:custGeom>
            <a:avLst/>
            <a:gdLst/>
            <a:ahLst/>
            <a:cxnLst/>
            <a:rect l="l" t="t" r="r" b="b"/>
            <a:pathLst>
              <a:path w="5895975" h="723900">
                <a:moveTo>
                  <a:pt x="76198" y="0"/>
                </a:moveTo>
                <a:lnTo>
                  <a:pt x="5819777" y="0"/>
                </a:lnTo>
                <a:cubicBezTo>
                  <a:pt x="5861832" y="0"/>
                  <a:pt x="5895975" y="34143"/>
                  <a:pt x="5895975" y="76198"/>
                </a:cubicBezTo>
                <a:lnTo>
                  <a:pt x="5895975" y="647702"/>
                </a:lnTo>
                <a:cubicBezTo>
                  <a:pt x="5895975" y="689757"/>
                  <a:pt x="5861832" y="723900"/>
                  <a:pt x="5819777" y="723900"/>
                </a:cubicBezTo>
                <a:lnTo>
                  <a:pt x="76198" y="723900"/>
                </a:lnTo>
                <a:cubicBezTo>
                  <a:pt x="34143" y="723900"/>
                  <a:pt x="0" y="689757"/>
                  <a:pt x="0" y="647702"/>
                </a:cubicBezTo>
                <a:lnTo>
                  <a:pt x="0" y="76198"/>
                </a:lnTo>
                <a:cubicBezTo>
                  <a:pt x="0" y="34143"/>
                  <a:pt x="34143" y="0"/>
                  <a:pt x="76198" y="0"/>
                </a:cubicBezTo>
                <a:close/>
              </a:path>
            </a:pathLst>
          </a:custGeom>
          <a:solidFill>
            <a:srgbClr val="C5A56A">
              <a:alpha val="10196"/>
            </a:srgbClr>
          </a:solidFill>
          <a:ln/>
        </p:spPr>
      </p:sp>
      <p:sp>
        <p:nvSpPr>
          <p:cNvPr id="25" name="Shape 20">
            <a:extLst>
              <a:ext uri="{FF2B5EF4-FFF2-40B4-BE49-F238E27FC236}">
                <a16:creationId xmlns:a16="http://schemas.microsoft.com/office/drawing/2014/main" id="{60E1B648-1E7C-420C-92B0-A2CDF8617A4B}"/>
              </a:ext>
            </a:extLst>
          </p:cNvPr>
          <p:cNvSpPr/>
          <p:nvPr/>
        </p:nvSpPr>
        <p:spPr>
          <a:xfrm>
            <a:off x="571500" y="3144000"/>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C5A56A"/>
          </a:solidFill>
          <a:ln/>
        </p:spPr>
      </p:sp>
      <p:sp>
        <p:nvSpPr>
          <p:cNvPr id="26" name="Shape 21">
            <a:extLst>
              <a:ext uri="{FF2B5EF4-FFF2-40B4-BE49-F238E27FC236}">
                <a16:creationId xmlns:a16="http://schemas.microsoft.com/office/drawing/2014/main" id="{0448DF8B-169A-4087-9633-867B6AEFE680}"/>
              </a:ext>
            </a:extLst>
          </p:cNvPr>
          <p:cNvSpPr/>
          <p:nvPr/>
        </p:nvSpPr>
        <p:spPr>
          <a:xfrm>
            <a:off x="689372" y="3248775"/>
            <a:ext cx="150019" cy="171450"/>
          </a:xfrm>
          <a:custGeom>
            <a:avLst/>
            <a:gdLst/>
            <a:ahLst/>
            <a:cxnLst/>
            <a:rect l="l" t="t" r="r" b="b"/>
            <a:pathLst>
              <a:path w="150019" h="171450">
                <a:moveTo>
                  <a:pt x="82343" y="-8673"/>
                </a:moveTo>
                <a:cubicBezTo>
                  <a:pt x="77856" y="-11419"/>
                  <a:pt x="72197" y="-11419"/>
                  <a:pt x="67709" y="-8673"/>
                </a:cubicBezTo>
                <a:cubicBezTo>
                  <a:pt x="59539" y="-3683"/>
                  <a:pt x="54482" y="-2344"/>
                  <a:pt x="44905" y="-2545"/>
                </a:cubicBezTo>
                <a:cubicBezTo>
                  <a:pt x="39648" y="-2679"/>
                  <a:pt x="34759" y="167"/>
                  <a:pt x="32214" y="4789"/>
                </a:cubicBezTo>
                <a:cubicBezTo>
                  <a:pt x="27626" y="13194"/>
                  <a:pt x="23909" y="16911"/>
                  <a:pt x="15504" y="21498"/>
                </a:cubicBezTo>
                <a:cubicBezTo>
                  <a:pt x="10883" y="24010"/>
                  <a:pt x="8070" y="28932"/>
                  <a:pt x="8171" y="34190"/>
                </a:cubicBezTo>
                <a:cubicBezTo>
                  <a:pt x="8405" y="43767"/>
                  <a:pt x="7032" y="48823"/>
                  <a:pt x="2043" y="56994"/>
                </a:cubicBezTo>
                <a:cubicBezTo>
                  <a:pt x="-703" y="61481"/>
                  <a:pt x="-703" y="67140"/>
                  <a:pt x="2043" y="71627"/>
                </a:cubicBezTo>
                <a:cubicBezTo>
                  <a:pt x="7032" y="79798"/>
                  <a:pt x="8372" y="84854"/>
                  <a:pt x="8171" y="94431"/>
                </a:cubicBezTo>
                <a:cubicBezTo>
                  <a:pt x="8037" y="99689"/>
                  <a:pt x="10883" y="104578"/>
                  <a:pt x="15504" y="107123"/>
                </a:cubicBezTo>
                <a:cubicBezTo>
                  <a:pt x="22905" y="111175"/>
                  <a:pt x="26655" y="114523"/>
                  <a:pt x="30607" y="121020"/>
                </a:cubicBezTo>
                <a:lnTo>
                  <a:pt x="14299" y="153535"/>
                </a:lnTo>
                <a:cubicBezTo>
                  <a:pt x="12323" y="157520"/>
                  <a:pt x="13930" y="162342"/>
                  <a:pt x="17882" y="164317"/>
                </a:cubicBezTo>
                <a:lnTo>
                  <a:pt x="46680" y="178717"/>
                </a:lnTo>
                <a:cubicBezTo>
                  <a:pt x="50531" y="180625"/>
                  <a:pt x="55219" y="179185"/>
                  <a:pt x="57295" y="175435"/>
                </a:cubicBezTo>
                <a:lnTo>
                  <a:pt x="74976" y="143589"/>
                </a:lnTo>
                <a:lnTo>
                  <a:pt x="92657" y="175435"/>
                </a:lnTo>
                <a:cubicBezTo>
                  <a:pt x="94733" y="179185"/>
                  <a:pt x="99421" y="180659"/>
                  <a:pt x="103272" y="178717"/>
                </a:cubicBezTo>
                <a:lnTo>
                  <a:pt x="132070" y="164317"/>
                </a:lnTo>
                <a:cubicBezTo>
                  <a:pt x="136055" y="162342"/>
                  <a:pt x="137662" y="157520"/>
                  <a:pt x="135653" y="153535"/>
                </a:cubicBezTo>
                <a:lnTo>
                  <a:pt x="119379" y="120986"/>
                </a:lnTo>
                <a:cubicBezTo>
                  <a:pt x="123297" y="114490"/>
                  <a:pt x="127081" y="111141"/>
                  <a:pt x="134481" y="107089"/>
                </a:cubicBezTo>
                <a:cubicBezTo>
                  <a:pt x="139102" y="104578"/>
                  <a:pt x="141915" y="99655"/>
                  <a:pt x="141815" y="94398"/>
                </a:cubicBezTo>
                <a:cubicBezTo>
                  <a:pt x="141580" y="84821"/>
                  <a:pt x="142953" y="79764"/>
                  <a:pt x="147943" y="71594"/>
                </a:cubicBezTo>
                <a:cubicBezTo>
                  <a:pt x="150688" y="67107"/>
                  <a:pt x="150688" y="61447"/>
                  <a:pt x="147943" y="56960"/>
                </a:cubicBezTo>
                <a:cubicBezTo>
                  <a:pt x="142953" y="48790"/>
                  <a:pt x="141614" y="43733"/>
                  <a:pt x="141815" y="34156"/>
                </a:cubicBezTo>
                <a:cubicBezTo>
                  <a:pt x="141949" y="28899"/>
                  <a:pt x="139102" y="24010"/>
                  <a:pt x="134481" y="21465"/>
                </a:cubicBezTo>
                <a:cubicBezTo>
                  <a:pt x="126076" y="16877"/>
                  <a:pt x="122359" y="13160"/>
                  <a:pt x="117771" y="4755"/>
                </a:cubicBezTo>
                <a:cubicBezTo>
                  <a:pt x="115260" y="134"/>
                  <a:pt x="110337" y="-2679"/>
                  <a:pt x="105080" y="-2578"/>
                </a:cubicBezTo>
                <a:cubicBezTo>
                  <a:pt x="95503" y="-2344"/>
                  <a:pt x="90447" y="-3717"/>
                  <a:pt x="82276" y="-8706"/>
                </a:cubicBezTo>
                <a:close/>
                <a:moveTo>
                  <a:pt x="75009" y="32147"/>
                </a:moveTo>
                <a:cubicBezTo>
                  <a:pt x="92752" y="32147"/>
                  <a:pt x="107156" y="46551"/>
                  <a:pt x="107156" y="64294"/>
                </a:cubicBezTo>
                <a:cubicBezTo>
                  <a:pt x="107156" y="82036"/>
                  <a:pt x="92752" y="96441"/>
                  <a:pt x="75009" y="96441"/>
                </a:cubicBezTo>
                <a:cubicBezTo>
                  <a:pt x="57267" y="96441"/>
                  <a:pt x="42863" y="82036"/>
                  <a:pt x="42863" y="64294"/>
                </a:cubicBezTo>
                <a:cubicBezTo>
                  <a:pt x="42863" y="46551"/>
                  <a:pt x="57267" y="32147"/>
                  <a:pt x="75009" y="32147"/>
                </a:cubicBezTo>
                <a:close/>
              </a:path>
            </a:pathLst>
          </a:custGeom>
          <a:solidFill>
            <a:srgbClr val="1A3A5C"/>
          </a:solidFill>
          <a:ln/>
        </p:spPr>
      </p:sp>
      <p:sp>
        <p:nvSpPr>
          <p:cNvPr id="27" name="Text 22">
            <a:extLst>
              <a:ext uri="{FF2B5EF4-FFF2-40B4-BE49-F238E27FC236}">
                <a16:creationId xmlns:a16="http://schemas.microsoft.com/office/drawing/2014/main" id="{28C4CA85-6AD5-47A7-9375-500C6560196A}"/>
              </a:ext>
            </a:extLst>
          </p:cNvPr>
          <p:cNvSpPr/>
          <p:nvPr/>
        </p:nvSpPr>
        <p:spPr>
          <a:xfrm>
            <a:off x="1066800" y="3144000"/>
            <a:ext cx="5324475" cy="228600"/>
          </a:xfrm>
          <a:prstGeom prst="rect">
            <a:avLst/>
          </a:prstGeom>
          <a:noFill/>
          <a:ln/>
        </p:spPr>
        <p:txBody>
          <a:bodyPr wrap="square" lIns="0" tIns="0" rIns="0" bIns="0" rtlCol="0" anchor="ctr"/>
          <a:lstStyle/>
          <a:p>
            <a:pPr>
              <a:lnSpc>
                <a:spcPct val="130000"/>
              </a:lnSpc>
            </a:pPr>
            <a:r>
              <a:rPr lang="en-US" sz="1200" b="1" dirty="0">
                <a:solidFill>
                  <a:srgbClr val="1A3A5C"/>
                </a:solidFill>
                <a:latin typeface="Liter" pitchFamily="34" charset="0"/>
                <a:ea typeface="Liter" pitchFamily="34" charset="-122"/>
                <a:cs typeface="Liter" pitchFamily="34" charset="-120"/>
              </a:rPr>
              <a:t>Executive Board, EBU</a:t>
            </a:r>
            <a:endParaRPr lang="en-US" sz="1600" dirty="0"/>
          </a:p>
        </p:txBody>
      </p:sp>
      <p:sp>
        <p:nvSpPr>
          <p:cNvPr id="28" name="Text 24">
            <a:extLst>
              <a:ext uri="{FF2B5EF4-FFF2-40B4-BE49-F238E27FC236}">
                <a16:creationId xmlns:a16="http://schemas.microsoft.com/office/drawing/2014/main" id="{A4F4F26B-382D-4785-9FBC-E836A929BBC1}"/>
              </a:ext>
            </a:extLst>
          </p:cNvPr>
          <p:cNvSpPr/>
          <p:nvPr/>
        </p:nvSpPr>
        <p:spPr>
          <a:xfrm>
            <a:off x="1043940" y="3382760"/>
            <a:ext cx="5305425" cy="152400"/>
          </a:xfrm>
          <a:prstGeom prst="rect">
            <a:avLst/>
          </a:prstGeom>
          <a:noFill/>
          <a:ln/>
        </p:spPr>
        <p:txBody>
          <a:bodyPr wrap="square" lIns="0" tIns="0" rIns="0" bIns="0" rtlCol="0" anchor="ctr"/>
          <a:lstStyle/>
          <a:p>
            <a:pPr>
              <a:lnSpc>
                <a:spcPct val="110000"/>
              </a:lnSpc>
            </a:pPr>
            <a:r>
              <a:rPr lang="en-US" sz="1200" dirty="0">
                <a:solidFill>
                  <a:srgbClr val="5B7A8C"/>
                </a:solidFill>
                <a:latin typeface="Quattrocento Sans" pitchFamily="34" charset="0"/>
                <a:ea typeface="Quattrocento Sans" pitchFamily="34" charset="-122"/>
                <a:cs typeface="Quattrocento Sans" pitchFamily="34" charset="-120"/>
              </a:rPr>
              <a:t>Reviewed and approved</a:t>
            </a:r>
            <a:endParaRPr lang="en-US" sz="2800" dirty="0"/>
          </a:p>
        </p:txBody>
      </p:sp>
      <p:sp>
        <p:nvSpPr>
          <p:cNvPr id="29" name="Shape 25">
            <a:extLst>
              <a:ext uri="{FF2B5EF4-FFF2-40B4-BE49-F238E27FC236}">
                <a16:creationId xmlns:a16="http://schemas.microsoft.com/office/drawing/2014/main" id="{544A3C4F-F3D7-42AE-87CF-921C23FEBE61}"/>
              </a:ext>
            </a:extLst>
          </p:cNvPr>
          <p:cNvSpPr/>
          <p:nvPr/>
        </p:nvSpPr>
        <p:spPr>
          <a:xfrm>
            <a:off x="342900" y="4114280"/>
            <a:ext cx="6200775" cy="1970405"/>
          </a:xfrm>
          <a:custGeom>
            <a:avLst/>
            <a:gdLst/>
            <a:ahLst/>
            <a:cxnLst/>
            <a:rect l="l" t="t" r="r" b="b"/>
            <a:pathLst>
              <a:path w="6200775" h="1970405">
                <a:moveTo>
                  <a:pt x="35560" y="0"/>
                </a:moveTo>
                <a:lnTo>
                  <a:pt x="6165215" y="0"/>
                </a:lnTo>
                <a:cubicBezTo>
                  <a:pt x="6184854" y="0"/>
                  <a:pt x="6200775" y="15921"/>
                  <a:pt x="6200775" y="35560"/>
                </a:cubicBezTo>
                <a:lnTo>
                  <a:pt x="6200775" y="1894209"/>
                </a:lnTo>
                <a:cubicBezTo>
                  <a:pt x="6200775" y="1936291"/>
                  <a:pt x="6166661" y="1970405"/>
                  <a:pt x="6124579" y="1970405"/>
                </a:cubicBezTo>
                <a:lnTo>
                  <a:pt x="76196" y="1970405"/>
                </a:lnTo>
                <a:cubicBezTo>
                  <a:pt x="34114" y="1970405"/>
                  <a:pt x="0" y="1936291"/>
                  <a:pt x="0" y="1894209"/>
                </a:cubicBezTo>
                <a:lnTo>
                  <a:pt x="0" y="35560"/>
                </a:lnTo>
                <a:cubicBezTo>
                  <a:pt x="0" y="15921"/>
                  <a:pt x="15921"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30" name="Shape 26">
            <a:extLst>
              <a:ext uri="{FF2B5EF4-FFF2-40B4-BE49-F238E27FC236}">
                <a16:creationId xmlns:a16="http://schemas.microsoft.com/office/drawing/2014/main" id="{D4B23C36-AF6F-4D0C-86D7-F79785997BB8}"/>
              </a:ext>
            </a:extLst>
          </p:cNvPr>
          <p:cNvSpPr/>
          <p:nvPr/>
        </p:nvSpPr>
        <p:spPr>
          <a:xfrm>
            <a:off x="342900" y="4114280"/>
            <a:ext cx="6200775" cy="35560"/>
          </a:xfrm>
          <a:custGeom>
            <a:avLst/>
            <a:gdLst/>
            <a:ahLst/>
            <a:cxnLst/>
            <a:rect l="l" t="t" r="r" b="b"/>
            <a:pathLst>
              <a:path w="6200775" h="35560">
                <a:moveTo>
                  <a:pt x="35560" y="0"/>
                </a:moveTo>
                <a:lnTo>
                  <a:pt x="6165215" y="0"/>
                </a:lnTo>
                <a:cubicBezTo>
                  <a:pt x="6184854" y="0"/>
                  <a:pt x="6200775" y="15921"/>
                  <a:pt x="6200775" y="35560"/>
                </a:cubicBezTo>
                <a:lnTo>
                  <a:pt x="6200775" y="35560"/>
                </a:lnTo>
                <a:lnTo>
                  <a:pt x="0" y="35560"/>
                </a:lnTo>
                <a:lnTo>
                  <a:pt x="0" y="35560"/>
                </a:lnTo>
                <a:cubicBezTo>
                  <a:pt x="0" y="15934"/>
                  <a:pt x="15934" y="0"/>
                  <a:pt x="35560" y="0"/>
                </a:cubicBezTo>
                <a:close/>
              </a:path>
            </a:pathLst>
          </a:custGeom>
          <a:solidFill>
            <a:srgbClr val="5B7A8C"/>
          </a:solidFill>
          <a:ln/>
        </p:spPr>
      </p:sp>
      <p:sp>
        <p:nvSpPr>
          <p:cNvPr id="31" name="Shape 27">
            <a:extLst>
              <a:ext uri="{FF2B5EF4-FFF2-40B4-BE49-F238E27FC236}">
                <a16:creationId xmlns:a16="http://schemas.microsoft.com/office/drawing/2014/main" id="{09512999-63A2-4150-8415-62241A4D4D0E}"/>
              </a:ext>
            </a:extLst>
          </p:cNvPr>
          <p:cNvSpPr/>
          <p:nvPr/>
        </p:nvSpPr>
        <p:spPr>
          <a:xfrm>
            <a:off x="507206" y="4322561"/>
            <a:ext cx="214313" cy="190500"/>
          </a:xfrm>
          <a:custGeom>
            <a:avLst/>
            <a:gdLst/>
            <a:ahLst/>
            <a:cxnLst/>
            <a:rect l="l" t="t" r="r" b="b"/>
            <a:pathLst>
              <a:path w="214313" h="190500">
                <a:moveTo>
                  <a:pt x="142875" y="53578"/>
                </a:moveTo>
                <a:cubicBezTo>
                  <a:pt x="142875" y="89743"/>
                  <a:pt x="110877" y="119063"/>
                  <a:pt x="71438" y="119063"/>
                </a:cubicBezTo>
                <a:cubicBezTo>
                  <a:pt x="61503" y="119063"/>
                  <a:pt x="52053" y="117202"/>
                  <a:pt x="43458" y="113854"/>
                </a:cubicBezTo>
                <a:lnTo>
                  <a:pt x="13097" y="129927"/>
                </a:lnTo>
                <a:cubicBezTo>
                  <a:pt x="9637" y="131750"/>
                  <a:pt x="5395" y="131118"/>
                  <a:pt x="2604" y="128364"/>
                </a:cubicBezTo>
                <a:cubicBezTo>
                  <a:pt x="-186" y="125611"/>
                  <a:pt x="-819" y="121332"/>
                  <a:pt x="1042" y="117872"/>
                </a:cubicBezTo>
                <a:lnTo>
                  <a:pt x="14288" y="92869"/>
                </a:lnTo>
                <a:cubicBezTo>
                  <a:pt x="5321" y="81930"/>
                  <a:pt x="0" y="68312"/>
                  <a:pt x="0" y="53578"/>
                </a:cubicBezTo>
                <a:cubicBezTo>
                  <a:pt x="0" y="17413"/>
                  <a:pt x="31998" y="-11906"/>
                  <a:pt x="71438" y="-11906"/>
                </a:cubicBezTo>
                <a:cubicBezTo>
                  <a:pt x="110877" y="-11906"/>
                  <a:pt x="142875" y="17413"/>
                  <a:pt x="142875" y="53578"/>
                </a:cubicBezTo>
                <a:close/>
                <a:moveTo>
                  <a:pt x="142875" y="190500"/>
                </a:moveTo>
                <a:cubicBezTo>
                  <a:pt x="107863" y="190500"/>
                  <a:pt x="78730" y="167394"/>
                  <a:pt x="72628" y="136922"/>
                </a:cubicBezTo>
                <a:cubicBezTo>
                  <a:pt x="117277" y="136364"/>
                  <a:pt x="156083" y="104589"/>
                  <a:pt x="160362" y="61503"/>
                </a:cubicBezTo>
                <a:cubicBezTo>
                  <a:pt x="191356" y="68647"/>
                  <a:pt x="214313" y="94357"/>
                  <a:pt x="214313" y="125016"/>
                </a:cubicBezTo>
                <a:cubicBezTo>
                  <a:pt x="214313" y="139750"/>
                  <a:pt x="208992" y="153367"/>
                  <a:pt x="200025" y="164306"/>
                </a:cubicBezTo>
                <a:lnTo>
                  <a:pt x="213271" y="189309"/>
                </a:lnTo>
                <a:cubicBezTo>
                  <a:pt x="215094" y="192770"/>
                  <a:pt x="214461" y="197011"/>
                  <a:pt x="211708" y="199802"/>
                </a:cubicBezTo>
                <a:cubicBezTo>
                  <a:pt x="208955" y="202592"/>
                  <a:pt x="204676" y="203225"/>
                  <a:pt x="201216" y="201364"/>
                </a:cubicBezTo>
                <a:lnTo>
                  <a:pt x="170855" y="185291"/>
                </a:lnTo>
                <a:cubicBezTo>
                  <a:pt x="162260" y="188640"/>
                  <a:pt x="152809" y="190500"/>
                  <a:pt x="142875" y="190500"/>
                </a:cubicBezTo>
                <a:close/>
              </a:path>
            </a:pathLst>
          </a:custGeom>
          <a:solidFill>
            <a:srgbClr val="5B7A8C"/>
          </a:solidFill>
          <a:ln/>
        </p:spPr>
      </p:sp>
      <p:sp>
        <p:nvSpPr>
          <p:cNvPr id="32" name="Text 28">
            <a:extLst>
              <a:ext uri="{FF2B5EF4-FFF2-40B4-BE49-F238E27FC236}">
                <a16:creationId xmlns:a16="http://schemas.microsoft.com/office/drawing/2014/main" id="{B398E58A-C1A7-4F66-8981-AACBB1956A86}"/>
              </a:ext>
            </a:extLst>
          </p:cNvPr>
          <p:cNvSpPr/>
          <p:nvPr/>
        </p:nvSpPr>
        <p:spPr>
          <a:xfrm>
            <a:off x="733425" y="4284461"/>
            <a:ext cx="5753100" cy="266700"/>
          </a:xfrm>
          <a:prstGeom prst="rect">
            <a:avLst/>
          </a:prstGeom>
          <a:noFill/>
          <a:ln/>
        </p:spPr>
        <p:txBody>
          <a:bodyPr wrap="square" lIns="0" tIns="0" rIns="0" bIns="0" rtlCol="0" anchor="ctr"/>
          <a:lstStyle/>
          <a:p>
            <a:pPr>
              <a:lnSpc>
                <a:spcPct val="120000"/>
              </a:lnSpc>
            </a:pPr>
            <a:r>
              <a:rPr lang="en-US" sz="1500" b="1" dirty="0">
                <a:solidFill>
                  <a:srgbClr val="1A3A5C"/>
                </a:solidFill>
                <a:latin typeface="Liter" pitchFamily="34" charset="0"/>
                <a:ea typeface="Liter" pitchFamily="34" charset="-122"/>
                <a:cs typeface="Liter" pitchFamily="34" charset="-120"/>
              </a:rPr>
              <a:t> Review </a:t>
            </a:r>
            <a:r>
              <a:rPr lang="en-US" sz="1600" b="1" dirty="0">
                <a:solidFill>
                  <a:srgbClr val="1A3A5C"/>
                </a:solidFill>
                <a:latin typeface="Oranienbaum" pitchFamily="34" charset="0"/>
                <a:ea typeface="Oranienbaum" pitchFamily="34" charset="-122"/>
                <a:cs typeface="Oranienbaum" pitchFamily="34" charset="-120"/>
              </a:rPr>
              <a:t>&amp;</a:t>
            </a:r>
            <a:r>
              <a:rPr lang="en-US" sz="1500" b="1" dirty="0">
                <a:solidFill>
                  <a:srgbClr val="1A3A5C"/>
                </a:solidFill>
                <a:latin typeface="Liter" pitchFamily="34" charset="0"/>
                <a:ea typeface="Liter" pitchFamily="34" charset="-122"/>
                <a:cs typeface="Liter" pitchFamily="34" charset="-120"/>
              </a:rPr>
              <a:t> Consultations</a:t>
            </a:r>
            <a:endParaRPr lang="en-US" sz="1600" dirty="0"/>
          </a:p>
        </p:txBody>
      </p:sp>
      <p:sp>
        <p:nvSpPr>
          <p:cNvPr id="33" name="Text 29">
            <a:extLst>
              <a:ext uri="{FF2B5EF4-FFF2-40B4-BE49-F238E27FC236}">
                <a16:creationId xmlns:a16="http://schemas.microsoft.com/office/drawing/2014/main" id="{C998AEC9-8E97-4A05-8F40-F424B658589C}"/>
              </a:ext>
            </a:extLst>
          </p:cNvPr>
          <p:cNvSpPr/>
          <p:nvPr/>
        </p:nvSpPr>
        <p:spPr>
          <a:xfrm>
            <a:off x="495300" y="4665461"/>
            <a:ext cx="5972175" cy="457200"/>
          </a:xfrm>
          <a:prstGeom prst="rect">
            <a:avLst/>
          </a:prstGeom>
          <a:noFill/>
          <a:ln/>
        </p:spPr>
        <p:txBody>
          <a:bodyPr wrap="square" lIns="0" tIns="0" rIns="0" bIns="0" rtlCol="0" anchor="ctr"/>
          <a:lstStyle/>
          <a:p>
            <a:pPr>
              <a:lnSpc>
                <a:spcPct val="130000"/>
              </a:lnSpc>
            </a:pPr>
            <a:r>
              <a:rPr lang="en-US" sz="1200" dirty="0">
                <a:solidFill>
                  <a:srgbClr val="212529"/>
                </a:solidFill>
                <a:latin typeface="Quattrocento Sans" pitchFamily="34" charset="0"/>
                <a:ea typeface="Quattrocento Sans" pitchFamily="34" charset="-122"/>
                <a:cs typeface="Quattrocento Sans" pitchFamily="34" charset="-120"/>
              </a:rPr>
              <a:t>Comprehensive review process engaged </a:t>
            </a:r>
            <a:r>
              <a:rPr lang="en-US" sz="1200" b="1" dirty="0">
                <a:solidFill>
                  <a:srgbClr val="1A3A5C"/>
                </a:solidFill>
                <a:latin typeface="Quattrocento Sans" pitchFamily="34" charset="0"/>
                <a:ea typeface="Quattrocento Sans" pitchFamily="34" charset="-122"/>
                <a:cs typeface="Quattrocento Sans" pitchFamily="34" charset="-120"/>
              </a:rPr>
              <a:t>multiple UEMS medical sections</a:t>
            </a:r>
            <a:r>
              <a:rPr lang="en-US" sz="1200" dirty="0">
                <a:solidFill>
                  <a:srgbClr val="212529"/>
                </a:solidFill>
                <a:latin typeface="Quattrocento Sans" pitchFamily="34" charset="0"/>
                <a:ea typeface="Quattrocento Sans" pitchFamily="34" charset="-122"/>
                <a:cs typeface="Quattrocento Sans" pitchFamily="34" charset="-120"/>
              </a:rPr>
              <a:t> to ensure broad specialty input.</a:t>
            </a:r>
            <a:endParaRPr lang="en-US" sz="1600" dirty="0"/>
          </a:p>
        </p:txBody>
      </p:sp>
      <p:sp>
        <p:nvSpPr>
          <p:cNvPr id="34" name="Shape 30">
            <a:extLst>
              <a:ext uri="{FF2B5EF4-FFF2-40B4-BE49-F238E27FC236}">
                <a16:creationId xmlns:a16="http://schemas.microsoft.com/office/drawing/2014/main" id="{9DB1D4BA-1D6E-4456-AE73-709F15CAE82E}"/>
              </a:ext>
            </a:extLst>
          </p:cNvPr>
          <p:cNvSpPr/>
          <p:nvPr/>
        </p:nvSpPr>
        <p:spPr>
          <a:xfrm>
            <a:off x="495300" y="5236961"/>
            <a:ext cx="2914650" cy="571500"/>
          </a:xfrm>
          <a:custGeom>
            <a:avLst/>
            <a:gdLst/>
            <a:ahLst/>
            <a:cxnLst/>
            <a:rect l="l" t="t" r="r" b="b"/>
            <a:pathLst>
              <a:path w="2914650" h="571500">
                <a:moveTo>
                  <a:pt x="38102" y="0"/>
                </a:moveTo>
                <a:lnTo>
                  <a:pt x="2876548" y="0"/>
                </a:lnTo>
                <a:cubicBezTo>
                  <a:pt x="2897591" y="0"/>
                  <a:pt x="2914650" y="17059"/>
                  <a:pt x="2914650" y="38102"/>
                </a:cubicBezTo>
                <a:lnTo>
                  <a:pt x="2914650" y="533398"/>
                </a:lnTo>
                <a:cubicBezTo>
                  <a:pt x="2914650" y="554441"/>
                  <a:pt x="2897591" y="571500"/>
                  <a:pt x="2876548" y="571500"/>
                </a:cubicBezTo>
                <a:lnTo>
                  <a:pt x="38102" y="571500"/>
                </a:lnTo>
                <a:cubicBezTo>
                  <a:pt x="17059" y="571500"/>
                  <a:pt x="0" y="554441"/>
                  <a:pt x="0" y="533398"/>
                </a:cubicBezTo>
                <a:lnTo>
                  <a:pt x="0" y="38102"/>
                </a:lnTo>
                <a:cubicBezTo>
                  <a:pt x="0" y="17073"/>
                  <a:pt x="17073" y="0"/>
                  <a:pt x="38102" y="0"/>
                </a:cubicBezTo>
                <a:close/>
              </a:path>
            </a:pathLst>
          </a:custGeom>
          <a:solidFill>
            <a:srgbClr val="1A3A5C">
              <a:alpha val="5098"/>
            </a:srgbClr>
          </a:solidFill>
          <a:ln/>
        </p:spPr>
      </p:sp>
      <p:sp>
        <p:nvSpPr>
          <p:cNvPr id="35" name="Text 31">
            <a:extLst>
              <a:ext uri="{FF2B5EF4-FFF2-40B4-BE49-F238E27FC236}">
                <a16:creationId xmlns:a16="http://schemas.microsoft.com/office/drawing/2014/main" id="{57A8CED8-07BD-4F00-8B16-D8808C6EF3D4}"/>
              </a:ext>
            </a:extLst>
          </p:cNvPr>
          <p:cNvSpPr/>
          <p:nvPr/>
        </p:nvSpPr>
        <p:spPr>
          <a:xfrm>
            <a:off x="523875" y="5313161"/>
            <a:ext cx="2857500" cy="266700"/>
          </a:xfrm>
          <a:prstGeom prst="rect">
            <a:avLst/>
          </a:prstGeom>
          <a:noFill/>
          <a:ln/>
        </p:spPr>
        <p:txBody>
          <a:bodyPr wrap="square" lIns="0" tIns="0" rIns="0" bIns="0" rtlCol="0" anchor="ctr"/>
          <a:lstStyle/>
          <a:p>
            <a:pPr algn="ctr">
              <a:lnSpc>
                <a:spcPct val="120000"/>
              </a:lnSpc>
            </a:pPr>
            <a:r>
              <a:rPr lang="en-US" sz="1500" b="1" dirty="0">
                <a:solidFill>
                  <a:srgbClr val="1A3A5C"/>
                </a:solidFill>
                <a:latin typeface="Liter" pitchFamily="34" charset="0"/>
                <a:ea typeface="Liter" pitchFamily="34" charset="-122"/>
                <a:cs typeface="Liter" pitchFamily="34" charset="-120"/>
              </a:rPr>
              <a:t>8+</a:t>
            </a:r>
            <a:endParaRPr lang="en-US" sz="1600" dirty="0"/>
          </a:p>
        </p:txBody>
      </p:sp>
      <p:sp>
        <p:nvSpPr>
          <p:cNvPr id="36" name="Text 32">
            <a:extLst>
              <a:ext uri="{FF2B5EF4-FFF2-40B4-BE49-F238E27FC236}">
                <a16:creationId xmlns:a16="http://schemas.microsoft.com/office/drawing/2014/main" id="{AFB7B267-21BC-4ADA-8698-AF65F9BF4E88}"/>
              </a:ext>
            </a:extLst>
          </p:cNvPr>
          <p:cNvSpPr/>
          <p:nvPr/>
        </p:nvSpPr>
        <p:spPr>
          <a:xfrm>
            <a:off x="542925" y="5579861"/>
            <a:ext cx="2819400" cy="152400"/>
          </a:xfrm>
          <a:prstGeom prst="rect">
            <a:avLst/>
          </a:prstGeom>
          <a:noFill/>
          <a:ln/>
        </p:spPr>
        <p:txBody>
          <a:bodyPr wrap="square" lIns="0" tIns="0" rIns="0" bIns="0" rtlCol="0" anchor="ctr"/>
          <a:lstStyle/>
          <a:p>
            <a:pPr algn="ctr">
              <a:lnSpc>
                <a:spcPct val="110000"/>
              </a:lnSpc>
            </a:pPr>
            <a:r>
              <a:rPr lang="en-US" sz="900" dirty="0">
                <a:solidFill>
                  <a:srgbClr val="212529"/>
                </a:solidFill>
                <a:latin typeface="Quattrocento Sans" pitchFamily="34" charset="0"/>
                <a:ea typeface="Quattrocento Sans" pitchFamily="34" charset="-122"/>
                <a:cs typeface="Quattrocento Sans" pitchFamily="34" charset="-120"/>
              </a:rPr>
              <a:t>Specialty Sections</a:t>
            </a:r>
            <a:endParaRPr lang="en-US" sz="1600" dirty="0"/>
          </a:p>
        </p:txBody>
      </p:sp>
      <p:sp>
        <p:nvSpPr>
          <p:cNvPr id="37" name="Shape 33">
            <a:extLst>
              <a:ext uri="{FF2B5EF4-FFF2-40B4-BE49-F238E27FC236}">
                <a16:creationId xmlns:a16="http://schemas.microsoft.com/office/drawing/2014/main" id="{E970D899-652F-4787-86A6-035E14B59B7C}"/>
              </a:ext>
            </a:extLst>
          </p:cNvPr>
          <p:cNvSpPr/>
          <p:nvPr/>
        </p:nvSpPr>
        <p:spPr>
          <a:xfrm>
            <a:off x="3482340" y="5236961"/>
            <a:ext cx="2914650" cy="571500"/>
          </a:xfrm>
          <a:custGeom>
            <a:avLst/>
            <a:gdLst/>
            <a:ahLst/>
            <a:cxnLst/>
            <a:rect l="l" t="t" r="r" b="b"/>
            <a:pathLst>
              <a:path w="2914650" h="571500">
                <a:moveTo>
                  <a:pt x="38102" y="0"/>
                </a:moveTo>
                <a:lnTo>
                  <a:pt x="2876548" y="0"/>
                </a:lnTo>
                <a:cubicBezTo>
                  <a:pt x="2897591" y="0"/>
                  <a:pt x="2914650" y="17059"/>
                  <a:pt x="2914650" y="38102"/>
                </a:cubicBezTo>
                <a:lnTo>
                  <a:pt x="2914650" y="533398"/>
                </a:lnTo>
                <a:cubicBezTo>
                  <a:pt x="2914650" y="554441"/>
                  <a:pt x="2897591" y="571500"/>
                  <a:pt x="2876548" y="571500"/>
                </a:cubicBezTo>
                <a:lnTo>
                  <a:pt x="38102" y="571500"/>
                </a:lnTo>
                <a:cubicBezTo>
                  <a:pt x="17059" y="571500"/>
                  <a:pt x="0" y="554441"/>
                  <a:pt x="0" y="533398"/>
                </a:cubicBezTo>
                <a:lnTo>
                  <a:pt x="0" y="38102"/>
                </a:lnTo>
                <a:cubicBezTo>
                  <a:pt x="0" y="17073"/>
                  <a:pt x="17073" y="0"/>
                  <a:pt x="38102" y="0"/>
                </a:cubicBezTo>
                <a:close/>
              </a:path>
            </a:pathLst>
          </a:custGeom>
          <a:solidFill>
            <a:srgbClr val="5B7A8C">
              <a:alpha val="5098"/>
            </a:srgbClr>
          </a:solidFill>
          <a:ln/>
        </p:spPr>
      </p:sp>
      <p:sp>
        <p:nvSpPr>
          <p:cNvPr id="38" name="Text 34">
            <a:extLst>
              <a:ext uri="{FF2B5EF4-FFF2-40B4-BE49-F238E27FC236}">
                <a16:creationId xmlns:a16="http://schemas.microsoft.com/office/drawing/2014/main" id="{04D0C2BB-1016-4532-ADE7-1F68E0A417B9}"/>
              </a:ext>
            </a:extLst>
          </p:cNvPr>
          <p:cNvSpPr/>
          <p:nvPr/>
        </p:nvSpPr>
        <p:spPr>
          <a:xfrm>
            <a:off x="3510915" y="5313161"/>
            <a:ext cx="2857500" cy="266700"/>
          </a:xfrm>
          <a:prstGeom prst="rect">
            <a:avLst/>
          </a:prstGeom>
          <a:noFill/>
          <a:ln/>
        </p:spPr>
        <p:txBody>
          <a:bodyPr wrap="square" lIns="0" tIns="0" rIns="0" bIns="0" rtlCol="0" anchor="ctr"/>
          <a:lstStyle/>
          <a:p>
            <a:pPr algn="ctr">
              <a:lnSpc>
                <a:spcPct val="120000"/>
              </a:lnSpc>
            </a:pPr>
            <a:r>
              <a:rPr lang="en-US" sz="1500" b="1" dirty="0">
                <a:solidFill>
                  <a:srgbClr val="1A3A5C"/>
                </a:solidFill>
                <a:latin typeface="Liter" pitchFamily="34" charset="0"/>
                <a:ea typeface="Liter" pitchFamily="34" charset="-122"/>
                <a:cs typeface="Liter" pitchFamily="34" charset="-120"/>
              </a:rPr>
              <a:t>100%</a:t>
            </a:r>
            <a:endParaRPr lang="en-US" sz="1600" dirty="0"/>
          </a:p>
        </p:txBody>
      </p:sp>
      <p:sp>
        <p:nvSpPr>
          <p:cNvPr id="39" name="Text 35">
            <a:extLst>
              <a:ext uri="{FF2B5EF4-FFF2-40B4-BE49-F238E27FC236}">
                <a16:creationId xmlns:a16="http://schemas.microsoft.com/office/drawing/2014/main" id="{FDD0D2C3-1C47-4720-8FBD-A7D11EFB14D7}"/>
              </a:ext>
            </a:extLst>
          </p:cNvPr>
          <p:cNvSpPr/>
          <p:nvPr/>
        </p:nvSpPr>
        <p:spPr>
          <a:xfrm>
            <a:off x="3529965" y="5579861"/>
            <a:ext cx="2819400" cy="152400"/>
          </a:xfrm>
          <a:prstGeom prst="rect">
            <a:avLst/>
          </a:prstGeom>
          <a:noFill/>
          <a:ln/>
        </p:spPr>
        <p:txBody>
          <a:bodyPr wrap="square" lIns="0" tIns="0" rIns="0" bIns="0" rtlCol="0" anchor="ctr"/>
          <a:lstStyle/>
          <a:p>
            <a:pPr algn="ctr">
              <a:lnSpc>
                <a:spcPct val="110000"/>
              </a:lnSpc>
            </a:pPr>
            <a:r>
              <a:rPr lang="en-US" sz="900" dirty="0">
                <a:solidFill>
                  <a:srgbClr val="212529"/>
                </a:solidFill>
                <a:latin typeface="Quattrocento Sans" pitchFamily="34" charset="0"/>
                <a:ea typeface="Quattrocento Sans" pitchFamily="34" charset="-122"/>
                <a:cs typeface="Quattrocento Sans" pitchFamily="34" charset="-120"/>
              </a:rPr>
              <a:t>Feedback Addressed</a:t>
            </a:r>
            <a:endParaRPr lang="en-US" sz="1600" dirty="0"/>
          </a:p>
        </p:txBody>
      </p:sp>
      <p:sp>
        <p:nvSpPr>
          <p:cNvPr id="40" name="Shape 36">
            <a:extLst>
              <a:ext uri="{FF2B5EF4-FFF2-40B4-BE49-F238E27FC236}">
                <a16:creationId xmlns:a16="http://schemas.microsoft.com/office/drawing/2014/main" id="{FE759C36-9301-47AE-A3E1-D241A229F054}"/>
              </a:ext>
            </a:extLst>
          </p:cNvPr>
          <p:cNvSpPr/>
          <p:nvPr/>
        </p:nvSpPr>
        <p:spPr>
          <a:xfrm>
            <a:off x="6697980" y="898641"/>
            <a:ext cx="5076825" cy="2762250"/>
          </a:xfrm>
          <a:custGeom>
            <a:avLst/>
            <a:gdLst/>
            <a:ahLst/>
            <a:cxnLst/>
            <a:rect l="l" t="t" r="r" b="b"/>
            <a:pathLst>
              <a:path w="5076825" h="2762250">
                <a:moveTo>
                  <a:pt x="76210" y="0"/>
                </a:moveTo>
                <a:lnTo>
                  <a:pt x="5000615" y="0"/>
                </a:lnTo>
                <a:cubicBezTo>
                  <a:pt x="5042704" y="0"/>
                  <a:pt x="5076825" y="34121"/>
                  <a:pt x="5076825" y="76210"/>
                </a:cubicBezTo>
                <a:lnTo>
                  <a:pt x="5076825" y="2686040"/>
                </a:lnTo>
                <a:cubicBezTo>
                  <a:pt x="5076825" y="2728129"/>
                  <a:pt x="5042704" y="2762250"/>
                  <a:pt x="5000615" y="2762250"/>
                </a:cubicBezTo>
                <a:lnTo>
                  <a:pt x="76210" y="2762250"/>
                </a:lnTo>
                <a:cubicBezTo>
                  <a:pt x="34121" y="2762250"/>
                  <a:pt x="0" y="2728129"/>
                  <a:pt x="0" y="2686040"/>
                </a:cubicBezTo>
                <a:lnTo>
                  <a:pt x="0" y="76210"/>
                </a:lnTo>
                <a:cubicBezTo>
                  <a:pt x="0" y="34121"/>
                  <a:pt x="34121" y="0"/>
                  <a:pt x="76210" y="0"/>
                </a:cubicBezTo>
                <a:close/>
              </a:path>
            </a:pathLst>
          </a:custGeom>
          <a:gradFill flip="none" rotWithShape="1">
            <a:gsLst>
              <a:gs pos="0">
                <a:srgbClr val="1A3A5C"/>
              </a:gs>
              <a:gs pos="100000">
                <a:srgbClr val="5B7A8C"/>
              </a:gs>
            </a:gsLst>
            <a:lin ang="2700000" scaled="1"/>
          </a:gradFill>
          <a:ln/>
          <a:effectLst>
            <a:outerShdw blurRad="57150" dist="38100" dir="5400000" algn="bl" rotWithShape="0">
              <a:srgbClr val="000000">
                <a:alpha val="10196"/>
              </a:srgbClr>
            </a:outerShdw>
          </a:effectLst>
        </p:spPr>
      </p:sp>
      <p:sp>
        <p:nvSpPr>
          <p:cNvPr id="41" name="Shape 37">
            <a:extLst>
              <a:ext uri="{FF2B5EF4-FFF2-40B4-BE49-F238E27FC236}">
                <a16:creationId xmlns:a16="http://schemas.microsoft.com/office/drawing/2014/main" id="{661A16CF-0C22-4563-A912-DBEB1EBB6411}"/>
              </a:ext>
            </a:extLst>
          </p:cNvPr>
          <p:cNvSpPr/>
          <p:nvPr/>
        </p:nvSpPr>
        <p:spPr>
          <a:xfrm>
            <a:off x="6886099" y="1089141"/>
            <a:ext cx="166688" cy="190500"/>
          </a:xfrm>
          <a:custGeom>
            <a:avLst/>
            <a:gdLst/>
            <a:ahLst/>
            <a:cxnLst/>
            <a:rect l="l" t="t" r="r" b="b"/>
            <a:pathLst>
              <a:path w="166688" h="190500">
                <a:moveTo>
                  <a:pt x="47625" y="0"/>
                </a:moveTo>
                <a:cubicBezTo>
                  <a:pt x="54211" y="0"/>
                  <a:pt x="59531" y="5321"/>
                  <a:pt x="59531" y="11906"/>
                </a:cubicBezTo>
                <a:lnTo>
                  <a:pt x="59531" y="23812"/>
                </a:lnTo>
                <a:lnTo>
                  <a:pt x="107156" y="23812"/>
                </a:lnTo>
                <a:lnTo>
                  <a:pt x="107156" y="11906"/>
                </a:lnTo>
                <a:cubicBezTo>
                  <a:pt x="107156" y="5321"/>
                  <a:pt x="112477" y="0"/>
                  <a:pt x="119063" y="0"/>
                </a:cubicBezTo>
                <a:cubicBezTo>
                  <a:pt x="125648" y="0"/>
                  <a:pt x="130969" y="5321"/>
                  <a:pt x="130969" y="11906"/>
                </a:cubicBezTo>
                <a:lnTo>
                  <a:pt x="130969" y="23812"/>
                </a:lnTo>
                <a:lnTo>
                  <a:pt x="142875" y="23812"/>
                </a:lnTo>
                <a:cubicBezTo>
                  <a:pt x="156009" y="23812"/>
                  <a:pt x="166688" y="34491"/>
                  <a:pt x="166688" y="47625"/>
                </a:cubicBezTo>
                <a:lnTo>
                  <a:pt x="166688" y="154781"/>
                </a:lnTo>
                <a:cubicBezTo>
                  <a:pt x="166688" y="167915"/>
                  <a:pt x="156009" y="178594"/>
                  <a:pt x="142875" y="178594"/>
                </a:cubicBezTo>
                <a:lnTo>
                  <a:pt x="23812" y="178594"/>
                </a:lnTo>
                <a:cubicBezTo>
                  <a:pt x="10678" y="178594"/>
                  <a:pt x="0" y="167915"/>
                  <a:pt x="0" y="154781"/>
                </a:cubicBezTo>
                <a:lnTo>
                  <a:pt x="0" y="47625"/>
                </a:lnTo>
                <a:cubicBezTo>
                  <a:pt x="0" y="34491"/>
                  <a:pt x="10678" y="23812"/>
                  <a:pt x="23812" y="23812"/>
                </a:cubicBezTo>
                <a:lnTo>
                  <a:pt x="35719" y="23812"/>
                </a:lnTo>
                <a:lnTo>
                  <a:pt x="35719" y="11906"/>
                </a:lnTo>
                <a:cubicBezTo>
                  <a:pt x="35719" y="5321"/>
                  <a:pt x="41039" y="0"/>
                  <a:pt x="47625" y="0"/>
                </a:cubicBezTo>
                <a:close/>
                <a:moveTo>
                  <a:pt x="23812" y="89297"/>
                </a:moveTo>
                <a:lnTo>
                  <a:pt x="23812" y="101203"/>
                </a:lnTo>
                <a:cubicBezTo>
                  <a:pt x="23812" y="104477"/>
                  <a:pt x="26491" y="107156"/>
                  <a:pt x="29766" y="107156"/>
                </a:cubicBezTo>
                <a:lnTo>
                  <a:pt x="41672" y="107156"/>
                </a:lnTo>
                <a:cubicBezTo>
                  <a:pt x="44946" y="107156"/>
                  <a:pt x="47625" y="104477"/>
                  <a:pt x="47625" y="101203"/>
                </a:cubicBezTo>
                <a:lnTo>
                  <a:pt x="47625" y="89297"/>
                </a:lnTo>
                <a:cubicBezTo>
                  <a:pt x="47625" y="86023"/>
                  <a:pt x="44946" y="83344"/>
                  <a:pt x="41672" y="83344"/>
                </a:cubicBezTo>
                <a:lnTo>
                  <a:pt x="29766" y="83344"/>
                </a:lnTo>
                <a:cubicBezTo>
                  <a:pt x="26491" y="83344"/>
                  <a:pt x="23812" y="86023"/>
                  <a:pt x="23812" y="89297"/>
                </a:cubicBezTo>
                <a:close/>
                <a:moveTo>
                  <a:pt x="71438" y="89297"/>
                </a:moveTo>
                <a:lnTo>
                  <a:pt x="71438" y="101203"/>
                </a:lnTo>
                <a:cubicBezTo>
                  <a:pt x="71438" y="104477"/>
                  <a:pt x="74116" y="107156"/>
                  <a:pt x="77391" y="107156"/>
                </a:cubicBezTo>
                <a:lnTo>
                  <a:pt x="89297" y="107156"/>
                </a:lnTo>
                <a:cubicBezTo>
                  <a:pt x="92571" y="107156"/>
                  <a:pt x="95250" y="104477"/>
                  <a:pt x="95250" y="101203"/>
                </a:cubicBezTo>
                <a:lnTo>
                  <a:pt x="95250" y="89297"/>
                </a:lnTo>
                <a:cubicBezTo>
                  <a:pt x="95250" y="86023"/>
                  <a:pt x="92571" y="83344"/>
                  <a:pt x="89297" y="83344"/>
                </a:cubicBezTo>
                <a:lnTo>
                  <a:pt x="77391" y="83344"/>
                </a:lnTo>
                <a:cubicBezTo>
                  <a:pt x="74116" y="83344"/>
                  <a:pt x="71438" y="86023"/>
                  <a:pt x="71438" y="89297"/>
                </a:cubicBezTo>
                <a:close/>
                <a:moveTo>
                  <a:pt x="125016" y="83344"/>
                </a:moveTo>
                <a:cubicBezTo>
                  <a:pt x="121741" y="83344"/>
                  <a:pt x="119063" y="86023"/>
                  <a:pt x="119063" y="89297"/>
                </a:cubicBezTo>
                <a:lnTo>
                  <a:pt x="119063" y="101203"/>
                </a:lnTo>
                <a:cubicBezTo>
                  <a:pt x="119063" y="104477"/>
                  <a:pt x="121741" y="107156"/>
                  <a:pt x="125016" y="107156"/>
                </a:cubicBezTo>
                <a:lnTo>
                  <a:pt x="136922" y="107156"/>
                </a:lnTo>
                <a:cubicBezTo>
                  <a:pt x="140196" y="107156"/>
                  <a:pt x="142875" y="104477"/>
                  <a:pt x="142875" y="101203"/>
                </a:cubicBezTo>
                <a:lnTo>
                  <a:pt x="142875" y="89297"/>
                </a:lnTo>
                <a:cubicBezTo>
                  <a:pt x="142875" y="86023"/>
                  <a:pt x="140196" y="83344"/>
                  <a:pt x="136922" y="83344"/>
                </a:cubicBezTo>
                <a:lnTo>
                  <a:pt x="125016" y="83344"/>
                </a:lnTo>
                <a:close/>
                <a:moveTo>
                  <a:pt x="23812" y="136922"/>
                </a:moveTo>
                <a:lnTo>
                  <a:pt x="23812" y="148828"/>
                </a:lnTo>
                <a:cubicBezTo>
                  <a:pt x="23812" y="152102"/>
                  <a:pt x="26491" y="154781"/>
                  <a:pt x="29766" y="154781"/>
                </a:cubicBezTo>
                <a:lnTo>
                  <a:pt x="41672" y="154781"/>
                </a:lnTo>
                <a:cubicBezTo>
                  <a:pt x="44946" y="154781"/>
                  <a:pt x="47625" y="152102"/>
                  <a:pt x="47625" y="148828"/>
                </a:cubicBezTo>
                <a:lnTo>
                  <a:pt x="47625" y="136922"/>
                </a:lnTo>
                <a:cubicBezTo>
                  <a:pt x="47625" y="133648"/>
                  <a:pt x="44946" y="130969"/>
                  <a:pt x="41672" y="130969"/>
                </a:cubicBezTo>
                <a:lnTo>
                  <a:pt x="29766" y="130969"/>
                </a:lnTo>
                <a:cubicBezTo>
                  <a:pt x="26491" y="130969"/>
                  <a:pt x="23812" y="133648"/>
                  <a:pt x="23812" y="136922"/>
                </a:cubicBezTo>
                <a:close/>
                <a:moveTo>
                  <a:pt x="77391" y="130969"/>
                </a:moveTo>
                <a:cubicBezTo>
                  <a:pt x="74116" y="130969"/>
                  <a:pt x="71438" y="133648"/>
                  <a:pt x="71438" y="136922"/>
                </a:cubicBezTo>
                <a:lnTo>
                  <a:pt x="71438" y="148828"/>
                </a:lnTo>
                <a:cubicBezTo>
                  <a:pt x="71438" y="152102"/>
                  <a:pt x="74116" y="154781"/>
                  <a:pt x="77391" y="154781"/>
                </a:cubicBezTo>
                <a:lnTo>
                  <a:pt x="89297" y="154781"/>
                </a:lnTo>
                <a:cubicBezTo>
                  <a:pt x="92571" y="154781"/>
                  <a:pt x="95250" y="152102"/>
                  <a:pt x="95250" y="148828"/>
                </a:cubicBezTo>
                <a:lnTo>
                  <a:pt x="95250" y="136922"/>
                </a:lnTo>
                <a:cubicBezTo>
                  <a:pt x="95250" y="133648"/>
                  <a:pt x="92571" y="130969"/>
                  <a:pt x="89297" y="130969"/>
                </a:cubicBezTo>
                <a:lnTo>
                  <a:pt x="77391" y="130969"/>
                </a:lnTo>
                <a:close/>
                <a:moveTo>
                  <a:pt x="119063" y="136922"/>
                </a:moveTo>
                <a:lnTo>
                  <a:pt x="119063" y="148828"/>
                </a:lnTo>
                <a:cubicBezTo>
                  <a:pt x="119063" y="152102"/>
                  <a:pt x="121741" y="154781"/>
                  <a:pt x="125016" y="154781"/>
                </a:cubicBezTo>
                <a:lnTo>
                  <a:pt x="136922" y="154781"/>
                </a:lnTo>
                <a:cubicBezTo>
                  <a:pt x="140196" y="154781"/>
                  <a:pt x="142875" y="152102"/>
                  <a:pt x="142875" y="148828"/>
                </a:cubicBezTo>
                <a:lnTo>
                  <a:pt x="142875" y="136922"/>
                </a:lnTo>
                <a:cubicBezTo>
                  <a:pt x="142875" y="133648"/>
                  <a:pt x="140196" y="130969"/>
                  <a:pt x="136922" y="130969"/>
                </a:cubicBezTo>
                <a:lnTo>
                  <a:pt x="125016" y="130969"/>
                </a:lnTo>
                <a:cubicBezTo>
                  <a:pt x="121741" y="130969"/>
                  <a:pt x="119063" y="133648"/>
                  <a:pt x="119063" y="136922"/>
                </a:cubicBezTo>
                <a:close/>
              </a:path>
            </a:pathLst>
          </a:custGeom>
          <a:solidFill>
            <a:srgbClr val="C5A56A"/>
          </a:solidFill>
          <a:ln/>
        </p:spPr>
      </p:sp>
      <p:sp>
        <p:nvSpPr>
          <p:cNvPr id="42" name="Text 38">
            <a:extLst>
              <a:ext uri="{FF2B5EF4-FFF2-40B4-BE49-F238E27FC236}">
                <a16:creationId xmlns:a16="http://schemas.microsoft.com/office/drawing/2014/main" id="{86F139C2-C2F4-4556-A2C2-27847484B97B}"/>
              </a:ext>
            </a:extLst>
          </p:cNvPr>
          <p:cNvSpPr/>
          <p:nvPr/>
        </p:nvSpPr>
        <p:spPr>
          <a:xfrm>
            <a:off x="7088505" y="1051041"/>
            <a:ext cx="4629150" cy="266700"/>
          </a:xfrm>
          <a:prstGeom prst="rect">
            <a:avLst/>
          </a:prstGeom>
          <a:noFill/>
          <a:ln/>
        </p:spPr>
        <p:txBody>
          <a:bodyPr wrap="square" lIns="0" tIns="0" rIns="0" bIns="0" rtlCol="0" anchor="ctr"/>
          <a:lstStyle/>
          <a:p>
            <a:pPr>
              <a:lnSpc>
                <a:spcPct val="120000"/>
              </a:lnSpc>
            </a:pPr>
            <a:r>
              <a:rPr lang="en-US" sz="1500" b="1" dirty="0">
                <a:solidFill>
                  <a:srgbClr val="F8F9FA"/>
                </a:solidFill>
                <a:latin typeface="Liter" pitchFamily="34" charset="0"/>
                <a:ea typeface="Liter" pitchFamily="34" charset="-122"/>
                <a:cs typeface="Liter" pitchFamily="34" charset="-120"/>
              </a:rPr>
              <a:t>Development Timeline</a:t>
            </a:r>
            <a:endParaRPr lang="en-US" sz="1600" dirty="0"/>
          </a:p>
        </p:txBody>
      </p:sp>
      <p:sp>
        <p:nvSpPr>
          <p:cNvPr id="43" name="Shape 39">
            <a:extLst>
              <a:ext uri="{FF2B5EF4-FFF2-40B4-BE49-F238E27FC236}">
                <a16:creationId xmlns:a16="http://schemas.microsoft.com/office/drawing/2014/main" id="{EFE22968-40BC-457A-9C9D-607597DC64FB}"/>
              </a:ext>
            </a:extLst>
          </p:cNvPr>
          <p:cNvSpPr/>
          <p:nvPr/>
        </p:nvSpPr>
        <p:spPr>
          <a:xfrm>
            <a:off x="6850380" y="1432041"/>
            <a:ext cx="609600" cy="381000"/>
          </a:xfrm>
          <a:custGeom>
            <a:avLst/>
            <a:gdLst/>
            <a:ahLst/>
            <a:cxnLst/>
            <a:rect l="l" t="t" r="r" b="b"/>
            <a:pathLst>
              <a:path w="609600" h="381000">
                <a:moveTo>
                  <a:pt x="38100" y="0"/>
                </a:moveTo>
                <a:lnTo>
                  <a:pt x="571500" y="0"/>
                </a:lnTo>
                <a:cubicBezTo>
                  <a:pt x="592528" y="0"/>
                  <a:pt x="609600" y="17072"/>
                  <a:pt x="609600" y="38100"/>
                </a:cubicBezTo>
                <a:lnTo>
                  <a:pt x="609600" y="342900"/>
                </a:lnTo>
                <a:cubicBezTo>
                  <a:pt x="609600" y="363928"/>
                  <a:pt x="592528" y="381000"/>
                  <a:pt x="571500" y="381000"/>
                </a:cubicBezTo>
                <a:lnTo>
                  <a:pt x="38100" y="381000"/>
                </a:lnTo>
                <a:cubicBezTo>
                  <a:pt x="17072" y="381000"/>
                  <a:pt x="0" y="363928"/>
                  <a:pt x="0" y="342900"/>
                </a:cubicBezTo>
                <a:lnTo>
                  <a:pt x="0" y="38100"/>
                </a:lnTo>
                <a:cubicBezTo>
                  <a:pt x="0" y="17072"/>
                  <a:pt x="17072" y="0"/>
                  <a:pt x="38100" y="0"/>
                </a:cubicBezTo>
                <a:close/>
              </a:path>
            </a:pathLst>
          </a:custGeom>
          <a:solidFill>
            <a:srgbClr val="C5A56A"/>
          </a:solidFill>
          <a:ln/>
        </p:spPr>
      </p:sp>
      <p:sp>
        <p:nvSpPr>
          <p:cNvPr id="44" name="Text 40">
            <a:extLst>
              <a:ext uri="{FF2B5EF4-FFF2-40B4-BE49-F238E27FC236}">
                <a16:creationId xmlns:a16="http://schemas.microsoft.com/office/drawing/2014/main" id="{207AD5D0-BE86-47A3-AB43-AC9095C09693}"/>
              </a:ext>
            </a:extLst>
          </p:cNvPr>
          <p:cNvSpPr/>
          <p:nvPr/>
        </p:nvSpPr>
        <p:spPr>
          <a:xfrm>
            <a:off x="6821805" y="1432041"/>
            <a:ext cx="666750" cy="381000"/>
          </a:xfrm>
          <a:prstGeom prst="rect">
            <a:avLst/>
          </a:prstGeom>
          <a:noFill/>
          <a:ln/>
        </p:spPr>
        <p:txBody>
          <a:bodyPr wrap="square" lIns="76200" tIns="38100" rIns="76200" bIns="38100" rtlCol="0" anchor="ctr"/>
          <a:lstStyle/>
          <a:p>
            <a:pPr algn="ctr">
              <a:lnSpc>
                <a:spcPct val="110000"/>
              </a:lnSpc>
            </a:pPr>
            <a:r>
              <a:rPr lang="en-US" sz="900" b="1" dirty="0">
                <a:solidFill>
                  <a:srgbClr val="1A3A5C"/>
                </a:solidFill>
                <a:latin typeface="Quattrocento Sans" pitchFamily="34" charset="0"/>
                <a:ea typeface="Quattrocento Sans" pitchFamily="34" charset="-122"/>
                <a:cs typeface="Quattrocento Sans" pitchFamily="34" charset="-120"/>
              </a:rPr>
              <a:t>MAY 2023</a:t>
            </a:r>
            <a:endParaRPr lang="en-US" sz="1600" dirty="0"/>
          </a:p>
        </p:txBody>
      </p:sp>
      <p:sp>
        <p:nvSpPr>
          <p:cNvPr id="45" name="Shape 41">
            <a:extLst>
              <a:ext uri="{FF2B5EF4-FFF2-40B4-BE49-F238E27FC236}">
                <a16:creationId xmlns:a16="http://schemas.microsoft.com/office/drawing/2014/main" id="{3649553A-5D3D-49C3-ACC5-051824E28A44}"/>
              </a:ext>
            </a:extLst>
          </p:cNvPr>
          <p:cNvSpPr/>
          <p:nvPr/>
        </p:nvSpPr>
        <p:spPr>
          <a:xfrm>
            <a:off x="7574280" y="1815581"/>
            <a:ext cx="4048125" cy="5080"/>
          </a:xfrm>
          <a:custGeom>
            <a:avLst/>
            <a:gdLst/>
            <a:ahLst/>
            <a:cxnLst/>
            <a:rect l="l" t="t" r="r" b="b"/>
            <a:pathLst>
              <a:path w="4048125" h="5080">
                <a:moveTo>
                  <a:pt x="0" y="0"/>
                </a:moveTo>
                <a:lnTo>
                  <a:pt x="4048125" y="0"/>
                </a:lnTo>
                <a:lnTo>
                  <a:pt x="4048125" y="5080"/>
                </a:lnTo>
                <a:lnTo>
                  <a:pt x="0" y="5080"/>
                </a:lnTo>
                <a:lnTo>
                  <a:pt x="0" y="0"/>
                </a:lnTo>
                <a:close/>
              </a:path>
            </a:pathLst>
          </a:custGeom>
          <a:solidFill>
            <a:srgbClr val="F8F9FA">
              <a:alpha val="20000"/>
            </a:srgbClr>
          </a:solidFill>
          <a:ln/>
        </p:spPr>
      </p:sp>
      <p:sp>
        <p:nvSpPr>
          <p:cNvPr id="46" name="Text 42">
            <a:extLst>
              <a:ext uri="{FF2B5EF4-FFF2-40B4-BE49-F238E27FC236}">
                <a16:creationId xmlns:a16="http://schemas.microsoft.com/office/drawing/2014/main" id="{7FB706E1-33A6-4607-938A-FD5AC7B159C8}"/>
              </a:ext>
            </a:extLst>
          </p:cNvPr>
          <p:cNvSpPr/>
          <p:nvPr/>
        </p:nvSpPr>
        <p:spPr>
          <a:xfrm>
            <a:off x="7574280" y="1432041"/>
            <a:ext cx="4114800" cy="190500"/>
          </a:xfrm>
          <a:prstGeom prst="rect">
            <a:avLst/>
          </a:prstGeom>
          <a:noFill/>
          <a:ln/>
        </p:spPr>
        <p:txBody>
          <a:bodyPr wrap="square" lIns="0" tIns="0" rIns="0" bIns="0" rtlCol="0" anchor="ctr"/>
          <a:lstStyle/>
          <a:p>
            <a:pPr>
              <a:lnSpc>
                <a:spcPct val="120000"/>
              </a:lnSpc>
            </a:pPr>
            <a:r>
              <a:rPr lang="en-US" sz="1050" b="1" dirty="0">
                <a:solidFill>
                  <a:srgbClr val="F8F9FA"/>
                </a:solidFill>
                <a:latin typeface="Quattrocento Sans" pitchFamily="34" charset="0"/>
                <a:ea typeface="Quattrocento Sans" pitchFamily="34" charset="-122"/>
                <a:cs typeface="Quattrocento Sans" pitchFamily="34" charset="-120"/>
              </a:rPr>
              <a:t>Original ETR Approved</a:t>
            </a:r>
            <a:endParaRPr lang="en-US" sz="1600" dirty="0"/>
          </a:p>
        </p:txBody>
      </p:sp>
      <p:sp>
        <p:nvSpPr>
          <p:cNvPr id="47" name="Text 43">
            <a:extLst>
              <a:ext uri="{FF2B5EF4-FFF2-40B4-BE49-F238E27FC236}">
                <a16:creationId xmlns:a16="http://schemas.microsoft.com/office/drawing/2014/main" id="{3673370F-C659-4FC9-9362-51E6BEF51957}"/>
              </a:ext>
            </a:extLst>
          </p:cNvPr>
          <p:cNvSpPr/>
          <p:nvPr/>
        </p:nvSpPr>
        <p:spPr>
          <a:xfrm>
            <a:off x="7574280" y="1622541"/>
            <a:ext cx="4105275" cy="152400"/>
          </a:xfrm>
          <a:prstGeom prst="rect">
            <a:avLst/>
          </a:prstGeom>
          <a:noFill/>
          <a:ln/>
        </p:spPr>
        <p:txBody>
          <a:bodyPr wrap="square" lIns="0" tIns="0" rIns="0" bIns="0" rtlCol="0" anchor="ctr"/>
          <a:lstStyle/>
          <a:p>
            <a:pPr>
              <a:lnSpc>
                <a:spcPct val="110000"/>
              </a:lnSpc>
            </a:pPr>
            <a:r>
              <a:rPr lang="en-US" sz="900" dirty="0">
                <a:solidFill>
                  <a:srgbClr val="F8F9FA">
                    <a:alpha val="90000"/>
                  </a:srgbClr>
                </a:solidFill>
                <a:latin typeface="Quattrocento Sans" pitchFamily="34" charset="0"/>
                <a:ea typeface="Quattrocento Sans" pitchFamily="34" charset="-122"/>
                <a:cs typeface="Quattrocento Sans" pitchFamily="34" charset="-120"/>
              </a:rPr>
              <a:t>UEMS General Assembly</a:t>
            </a:r>
            <a:endParaRPr lang="en-US" sz="1600" dirty="0"/>
          </a:p>
        </p:txBody>
      </p:sp>
      <p:sp>
        <p:nvSpPr>
          <p:cNvPr id="48" name="Shape 44">
            <a:extLst>
              <a:ext uri="{FF2B5EF4-FFF2-40B4-BE49-F238E27FC236}">
                <a16:creationId xmlns:a16="http://schemas.microsoft.com/office/drawing/2014/main" id="{5E9FD12E-D2A5-4798-97B4-BAB04CCE7121}"/>
              </a:ext>
            </a:extLst>
          </p:cNvPr>
          <p:cNvSpPr/>
          <p:nvPr/>
        </p:nvSpPr>
        <p:spPr>
          <a:xfrm>
            <a:off x="6850380" y="1856221"/>
            <a:ext cx="609600" cy="353060"/>
          </a:xfrm>
          <a:custGeom>
            <a:avLst/>
            <a:gdLst/>
            <a:ahLst/>
            <a:cxnLst/>
            <a:rect l="l" t="t" r="r" b="b"/>
            <a:pathLst>
              <a:path w="609600" h="228600">
                <a:moveTo>
                  <a:pt x="38101" y="0"/>
                </a:moveTo>
                <a:lnTo>
                  <a:pt x="571499" y="0"/>
                </a:lnTo>
                <a:cubicBezTo>
                  <a:pt x="592542" y="0"/>
                  <a:pt x="609600" y="17058"/>
                  <a:pt x="609600" y="38101"/>
                </a:cubicBezTo>
                <a:lnTo>
                  <a:pt x="609600" y="190499"/>
                </a:lnTo>
                <a:cubicBezTo>
                  <a:pt x="609600" y="211542"/>
                  <a:pt x="592542" y="228600"/>
                  <a:pt x="571499" y="228600"/>
                </a:cubicBezTo>
                <a:lnTo>
                  <a:pt x="38101" y="228600"/>
                </a:lnTo>
                <a:cubicBezTo>
                  <a:pt x="17072" y="228600"/>
                  <a:pt x="0" y="211528"/>
                  <a:pt x="0" y="190499"/>
                </a:cubicBezTo>
                <a:lnTo>
                  <a:pt x="0" y="38101"/>
                </a:lnTo>
                <a:cubicBezTo>
                  <a:pt x="0" y="17072"/>
                  <a:pt x="17072" y="0"/>
                  <a:pt x="38101" y="0"/>
                </a:cubicBezTo>
                <a:close/>
              </a:path>
            </a:pathLst>
          </a:custGeom>
          <a:solidFill>
            <a:srgbClr val="C5A56A"/>
          </a:solidFill>
          <a:ln/>
        </p:spPr>
      </p:sp>
      <p:sp>
        <p:nvSpPr>
          <p:cNvPr id="49" name="Text 45">
            <a:extLst>
              <a:ext uri="{FF2B5EF4-FFF2-40B4-BE49-F238E27FC236}">
                <a16:creationId xmlns:a16="http://schemas.microsoft.com/office/drawing/2014/main" id="{65F974E6-19E4-4D05-BE25-BC05B5559761}"/>
              </a:ext>
            </a:extLst>
          </p:cNvPr>
          <p:cNvSpPr/>
          <p:nvPr/>
        </p:nvSpPr>
        <p:spPr>
          <a:xfrm>
            <a:off x="6821805" y="1915911"/>
            <a:ext cx="666750" cy="228600"/>
          </a:xfrm>
          <a:prstGeom prst="rect">
            <a:avLst/>
          </a:prstGeom>
          <a:noFill/>
          <a:ln/>
        </p:spPr>
        <p:txBody>
          <a:bodyPr wrap="square" lIns="76200" tIns="38100" rIns="76200" bIns="38100" rtlCol="0" anchor="ctr"/>
          <a:lstStyle/>
          <a:p>
            <a:pPr algn="ctr">
              <a:lnSpc>
                <a:spcPct val="110000"/>
              </a:lnSpc>
            </a:pPr>
            <a:r>
              <a:rPr lang="en-US" sz="900" b="1" dirty="0">
                <a:solidFill>
                  <a:srgbClr val="1A3A5C"/>
                </a:solidFill>
                <a:latin typeface="Quattrocento Sans" pitchFamily="34" charset="0"/>
                <a:ea typeface="Quattrocento Sans" pitchFamily="34" charset="-122"/>
                <a:cs typeface="Quattrocento Sans" pitchFamily="34" charset="-120"/>
              </a:rPr>
              <a:t>2023-24</a:t>
            </a:r>
            <a:endParaRPr lang="en-US" sz="1600" dirty="0"/>
          </a:p>
        </p:txBody>
      </p:sp>
      <p:sp>
        <p:nvSpPr>
          <p:cNvPr id="50" name="Shape 46">
            <a:extLst>
              <a:ext uri="{FF2B5EF4-FFF2-40B4-BE49-F238E27FC236}">
                <a16:creationId xmlns:a16="http://schemas.microsoft.com/office/drawing/2014/main" id="{C58F579A-B798-4D0C-AA52-89B601AE182F}"/>
              </a:ext>
            </a:extLst>
          </p:cNvPr>
          <p:cNvSpPr/>
          <p:nvPr/>
        </p:nvSpPr>
        <p:spPr>
          <a:xfrm>
            <a:off x="7574280" y="2239761"/>
            <a:ext cx="4048125" cy="5080"/>
          </a:xfrm>
          <a:custGeom>
            <a:avLst/>
            <a:gdLst/>
            <a:ahLst/>
            <a:cxnLst/>
            <a:rect l="l" t="t" r="r" b="b"/>
            <a:pathLst>
              <a:path w="4048125" h="5080">
                <a:moveTo>
                  <a:pt x="0" y="0"/>
                </a:moveTo>
                <a:lnTo>
                  <a:pt x="4048125" y="0"/>
                </a:lnTo>
                <a:lnTo>
                  <a:pt x="4048125" y="5080"/>
                </a:lnTo>
                <a:lnTo>
                  <a:pt x="0" y="5080"/>
                </a:lnTo>
                <a:lnTo>
                  <a:pt x="0" y="0"/>
                </a:lnTo>
                <a:close/>
              </a:path>
            </a:pathLst>
          </a:custGeom>
          <a:solidFill>
            <a:srgbClr val="F8F9FA">
              <a:alpha val="20000"/>
            </a:srgbClr>
          </a:solidFill>
          <a:ln/>
        </p:spPr>
      </p:sp>
      <p:sp>
        <p:nvSpPr>
          <p:cNvPr id="51" name="Text 47">
            <a:extLst>
              <a:ext uri="{FF2B5EF4-FFF2-40B4-BE49-F238E27FC236}">
                <a16:creationId xmlns:a16="http://schemas.microsoft.com/office/drawing/2014/main" id="{20B48805-67ED-45EB-8621-70CAE3291CFE}"/>
              </a:ext>
            </a:extLst>
          </p:cNvPr>
          <p:cNvSpPr/>
          <p:nvPr/>
        </p:nvSpPr>
        <p:spPr>
          <a:xfrm>
            <a:off x="7574280" y="1856221"/>
            <a:ext cx="4114800" cy="190500"/>
          </a:xfrm>
          <a:prstGeom prst="rect">
            <a:avLst/>
          </a:prstGeom>
          <a:noFill/>
          <a:ln/>
        </p:spPr>
        <p:txBody>
          <a:bodyPr wrap="square" lIns="0" tIns="0" rIns="0" bIns="0" rtlCol="0" anchor="ctr"/>
          <a:lstStyle/>
          <a:p>
            <a:pPr>
              <a:lnSpc>
                <a:spcPct val="120000"/>
              </a:lnSpc>
            </a:pPr>
            <a:r>
              <a:rPr lang="en-US" sz="1050" b="1" dirty="0">
                <a:solidFill>
                  <a:srgbClr val="F8F9FA"/>
                </a:solidFill>
                <a:latin typeface="Quattrocento Sans" pitchFamily="34" charset="0"/>
                <a:ea typeface="Quattrocento Sans" pitchFamily="34" charset="-122"/>
                <a:cs typeface="Quattrocento Sans" pitchFamily="34" charset="-120"/>
              </a:rPr>
              <a:t>Feedback Collection</a:t>
            </a:r>
            <a:endParaRPr lang="en-US" sz="1600" dirty="0"/>
          </a:p>
        </p:txBody>
      </p:sp>
      <p:sp>
        <p:nvSpPr>
          <p:cNvPr id="52" name="Text 48">
            <a:extLst>
              <a:ext uri="{FF2B5EF4-FFF2-40B4-BE49-F238E27FC236}">
                <a16:creationId xmlns:a16="http://schemas.microsoft.com/office/drawing/2014/main" id="{78C61631-110A-45D2-8B18-4080FA7CC5DC}"/>
              </a:ext>
            </a:extLst>
          </p:cNvPr>
          <p:cNvSpPr/>
          <p:nvPr/>
        </p:nvSpPr>
        <p:spPr>
          <a:xfrm>
            <a:off x="7574280" y="2046721"/>
            <a:ext cx="4105275" cy="152400"/>
          </a:xfrm>
          <a:prstGeom prst="rect">
            <a:avLst/>
          </a:prstGeom>
          <a:noFill/>
          <a:ln/>
        </p:spPr>
        <p:txBody>
          <a:bodyPr wrap="square" lIns="0" tIns="0" rIns="0" bIns="0" rtlCol="0" anchor="ctr"/>
          <a:lstStyle/>
          <a:p>
            <a:pPr>
              <a:lnSpc>
                <a:spcPct val="110000"/>
              </a:lnSpc>
            </a:pPr>
            <a:r>
              <a:rPr lang="en-US" sz="900" dirty="0">
                <a:solidFill>
                  <a:srgbClr val="F8F9FA">
                    <a:alpha val="90000"/>
                  </a:srgbClr>
                </a:solidFill>
                <a:latin typeface="Quattrocento Sans" pitchFamily="34" charset="0"/>
                <a:ea typeface="Quattrocento Sans" pitchFamily="34" charset="-122"/>
                <a:cs typeface="Quattrocento Sans" pitchFamily="34" charset="-120"/>
              </a:rPr>
              <a:t>Multiple specialty reviews</a:t>
            </a:r>
            <a:endParaRPr lang="en-US" sz="1600" dirty="0"/>
          </a:p>
        </p:txBody>
      </p:sp>
      <p:sp>
        <p:nvSpPr>
          <p:cNvPr id="53" name="Shape 49">
            <a:extLst>
              <a:ext uri="{FF2B5EF4-FFF2-40B4-BE49-F238E27FC236}">
                <a16:creationId xmlns:a16="http://schemas.microsoft.com/office/drawing/2014/main" id="{65699EA2-D166-477F-87B8-AEF8CC93A127}"/>
              </a:ext>
            </a:extLst>
          </p:cNvPr>
          <p:cNvSpPr/>
          <p:nvPr/>
        </p:nvSpPr>
        <p:spPr>
          <a:xfrm>
            <a:off x="6850380" y="2280401"/>
            <a:ext cx="609600" cy="381000"/>
          </a:xfrm>
          <a:custGeom>
            <a:avLst/>
            <a:gdLst/>
            <a:ahLst/>
            <a:cxnLst/>
            <a:rect l="l" t="t" r="r" b="b"/>
            <a:pathLst>
              <a:path w="609600" h="381000">
                <a:moveTo>
                  <a:pt x="38100" y="0"/>
                </a:moveTo>
                <a:lnTo>
                  <a:pt x="571500" y="0"/>
                </a:lnTo>
                <a:cubicBezTo>
                  <a:pt x="592528" y="0"/>
                  <a:pt x="609600" y="17072"/>
                  <a:pt x="609600" y="38100"/>
                </a:cubicBezTo>
                <a:lnTo>
                  <a:pt x="609600" y="342900"/>
                </a:lnTo>
                <a:cubicBezTo>
                  <a:pt x="609600" y="363928"/>
                  <a:pt x="592528" y="381000"/>
                  <a:pt x="571500" y="381000"/>
                </a:cubicBezTo>
                <a:lnTo>
                  <a:pt x="38100" y="381000"/>
                </a:lnTo>
                <a:cubicBezTo>
                  <a:pt x="17072" y="381000"/>
                  <a:pt x="0" y="363928"/>
                  <a:pt x="0" y="342900"/>
                </a:cubicBezTo>
                <a:lnTo>
                  <a:pt x="0" y="38100"/>
                </a:lnTo>
                <a:cubicBezTo>
                  <a:pt x="0" y="17072"/>
                  <a:pt x="17072" y="0"/>
                  <a:pt x="38100" y="0"/>
                </a:cubicBezTo>
                <a:close/>
              </a:path>
            </a:pathLst>
          </a:custGeom>
          <a:solidFill>
            <a:srgbClr val="C5A56A"/>
          </a:solidFill>
          <a:ln/>
        </p:spPr>
      </p:sp>
      <p:sp>
        <p:nvSpPr>
          <p:cNvPr id="54" name="Text 50">
            <a:extLst>
              <a:ext uri="{FF2B5EF4-FFF2-40B4-BE49-F238E27FC236}">
                <a16:creationId xmlns:a16="http://schemas.microsoft.com/office/drawing/2014/main" id="{5872965D-6F76-4D6A-9882-EC6F7F8B8054}"/>
              </a:ext>
            </a:extLst>
          </p:cNvPr>
          <p:cNvSpPr/>
          <p:nvPr/>
        </p:nvSpPr>
        <p:spPr>
          <a:xfrm>
            <a:off x="6821805" y="2280401"/>
            <a:ext cx="666750" cy="381000"/>
          </a:xfrm>
          <a:prstGeom prst="rect">
            <a:avLst/>
          </a:prstGeom>
          <a:noFill/>
          <a:ln/>
        </p:spPr>
        <p:txBody>
          <a:bodyPr wrap="square" lIns="76200" tIns="38100" rIns="76200" bIns="38100" rtlCol="0" anchor="ctr"/>
          <a:lstStyle/>
          <a:p>
            <a:pPr algn="ctr">
              <a:lnSpc>
                <a:spcPct val="110000"/>
              </a:lnSpc>
            </a:pPr>
            <a:r>
              <a:rPr lang="en-US" sz="900" b="1" dirty="0">
                <a:solidFill>
                  <a:srgbClr val="1A3A5C"/>
                </a:solidFill>
                <a:latin typeface="Quattrocento Sans" pitchFamily="34" charset="0"/>
                <a:ea typeface="Quattrocento Sans" pitchFamily="34" charset="-122"/>
                <a:cs typeface="Quattrocento Sans" pitchFamily="34" charset="-120"/>
              </a:rPr>
              <a:t>OCT 2024</a:t>
            </a:r>
            <a:endParaRPr lang="en-US" sz="1600" dirty="0"/>
          </a:p>
        </p:txBody>
      </p:sp>
      <p:sp>
        <p:nvSpPr>
          <p:cNvPr id="55" name="Shape 51">
            <a:extLst>
              <a:ext uri="{FF2B5EF4-FFF2-40B4-BE49-F238E27FC236}">
                <a16:creationId xmlns:a16="http://schemas.microsoft.com/office/drawing/2014/main" id="{4743E7FC-3719-4CB0-B59B-7D0BEAA149DF}"/>
              </a:ext>
            </a:extLst>
          </p:cNvPr>
          <p:cNvSpPr/>
          <p:nvPr/>
        </p:nvSpPr>
        <p:spPr>
          <a:xfrm>
            <a:off x="7574280" y="2663941"/>
            <a:ext cx="4048125" cy="5080"/>
          </a:xfrm>
          <a:custGeom>
            <a:avLst/>
            <a:gdLst/>
            <a:ahLst/>
            <a:cxnLst/>
            <a:rect l="l" t="t" r="r" b="b"/>
            <a:pathLst>
              <a:path w="4048125" h="5080">
                <a:moveTo>
                  <a:pt x="0" y="0"/>
                </a:moveTo>
                <a:lnTo>
                  <a:pt x="4048125" y="0"/>
                </a:lnTo>
                <a:lnTo>
                  <a:pt x="4048125" y="5080"/>
                </a:lnTo>
                <a:lnTo>
                  <a:pt x="0" y="5080"/>
                </a:lnTo>
                <a:lnTo>
                  <a:pt x="0" y="0"/>
                </a:lnTo>
                <a:close/>
              </a:path>
            </a:pathLst>
          </a:custGeom>
          <a:solidFill>
            <a:srgbClr val="F8F9FA">
              <a:alpha val="20000"/>
            </a:srgbClr>
          </a:solidFill>
          <a:ln/>
        </p:spPr>
      </p:sp>
      <p:sp>
        <p:nvSpPr>
          <p:cNvPr id="56" name="Text 52">
            <a:extLst>
              <a:ext uri="{FF2B5EF4-FFF2-40B4-BE49-F238E27FC236}">
                <a16:creationId xmlns:a16="http://schemas.microsoft.com/office/drawing/2014/main" id="{F9F06F83-FDDA-42C1-864A-47F0907CEB63}"/>
              </a:ext>
            </a:extLst>
          </p:cNvPr>
          <p:cNvSpPr/>
          <p:nvPr/>
        </p:nvSpPr>
        <p:spPr>
          <a:xfrm>
            <a:off x="7574280" y="2280401"/>
            <a:ext cx="4114800" cy="190500"/>
          </a:xfrm>
          <a:prstGeom prst="rect">
            <a:avLst/>
          </a:prstGeom>
          <a:noFill/>
          <a:ln/>
        </p:spPr>
        <p:txBody>
          <a:bodyPr wrap="square" lIns="0" tIns="0" rIns="0" bIns="0" rtlCol="0" anchor="ctr"/>
          <a:lstStyle/>
          <a:p>
            <a:pPr>
              <a:lnSpc>
                <a:spcPct val="120000"/>
              </a:lnSpc>
            </a:pPr>
            <a:r>
              <a:rPr lang="en-US" sz="1050" b="1" dirty="0">
                <a:solidFill>
                  <a:srgbClr val="F8F9FA"/>
                </a:solidFill>
                <a:latin typeface="Quattrocento Sans" pitchFamily="34" charset="0"/>
                <a:ea typeface="Quattrocento Sans" pitchFamily="34" charset="-122"/>
                <a:cs typeface="Quattrocento Sans" pitchFamily="34" charset="-120"/>
              </a:rPr>
              <a:t>EBU Approval</a:t>
            </a:r>
            <a:endParaRPr lang="en-US" sz="1600" dirty="0"/>
          </a:p>
        </p:txBody>
      </p:sp>
      <p:sp>
        <p:nvSpPr>
          <p:cNvPr id="57" name="Text 53">
            <a:extLst>
              <a:ext uri="{FF2B5EF4-FFF2-40B4-BE49-F238E27FC236}">
                <a16:creationId xmlns:a16="http://schemas.microsoft.com/office/drawing/2014/main" id="{5E300E50-5AAD-48ED-8502-83218EAF971E}"/>
              </a:ext>
            </a:extLst>
          </p:cNvPr>
          <p:cNvSpPr/>
          <p:nvPr/>
        </p:nvSpPr>
        <p:spPr>
          <a:xfrm>
            <a:off x="7574280" y="2470901"/>
            <a:ext cx="4105275" cy="152400"/>
          </a:xfrm>
          <a:prstGeom prst="rect">
            <a:avLst/>
          </a:prstGeom>
          <a:noFill/>
          <a:ln/>
        </p:spPr>
        <p:txBody>
          <a:bodyPr wrap="square" lIns="0" tIns="0" rIns="0" bIns="0" rtlCol="0" anchor="ctr"/>
          <a:lstStyle/>
          <a:p>
            <a:pPr>
              <a:lnSpc>
                <a:spcPct val="110000"/>
              </a:lnSpc>
            </a:pPr>
            <a:r>
              <a:rPr lang="en-US" sz="900" dirty="0">
                <a:solidFill>
                  <a:srgbClr val="F8F9FA">
                    <a:alpha val="90000"/>
                  </a:srgbClr>
                </a:solidFill>
                <a:latin typeface="Quattrocento Sans" pitchFamily="34" charset="0"/>
                <a:ea typeface="Quattrocento Sans" pitchFamily="34" charset="-122"/>
                <a:cs typeface="Quattrocento Sans" pitchFamily="34" charset="-120"/>
              </a:rPr>
              <a:t>General Assembly endorsement</a:t>
            </a:r>
            <a:endParaRPr lang="en-US" sz="1600" dirty="0"/>
          </a:p>
        </p:txBody>
      </p:sp>
      <p:sp>
        <p:nvSpPr>
          <p:cNvPr id="58" name="Shape 54">
            <a:extLst>
              <a:ext uri="{FF2B5EF4-FFF2-40B4-BE49-F238E27FC236}">
                <a16:creationId xmlns:a16="http://schemas.microsoft.com/office/drawing/2014/main" id="{8712947C-790C-4B5C-9BB1-869984845D10}"/>
              </a:ext>
            </a:extLst>
          </p:cNvPr>
          <p:cNvSpPr/>
          <p:nvPr/>
        </p:nvSpPr>
        <p:spPr>
          <a:xfrm>
            <a:off x="6850380" y="2704581"/>
            <a:ext cx="628651" cy="381000"/>
          </a:xfrm>
          <a:custGeom>
            <a:avLst/>
            <a:gdLst/>
            <a:ahLst/>
            <a:cxnLst/>
            <a:rect l="l" t="t" r="r" b="b"/>
            <a:pathLst>
              <a:path w="609600" h="381000">
                <a:moveTo>
                  <a:pt x="38100" y="0"/>
                </a:moveTo>
                <a:lnTo>
                  <a:pt x="571500" y="0"/>
                </a:lnTo>
                <a:cubicBezTo>
                  <a:pt x="592528" y="0"/>
                  <a:pt x="609600" y="17072"/>
                  <a:pt x="609600" y="38100"/>
                </a:cubicBezTo>
                <a:lnTo>
                  <a:pt x="609600" y="342900"/>
                </a:lnTo>
                <a:cubicBezTo>
                  <a:pt x="609600" y="363928"/>
                  <a:pt x="592528" y="381000"/>
                  <a:pt x="571500" y="381000"/>
                </a:cubicBezTo>
                <a:lnTo>
                  <a:pt x="38100" y="381000"/>
                </a:lnTo>
                <a:cubicBezTo>
                  <a:pt x="17072" y="381000"/>
                  <a:pt x="0" y="363928"/>
                  <a:pt x="0" y="342900"/>
                </a:cubicBezTo>
                <a:lnTo>
                  <a:pt x="0" y="38100"/>
                </a:lnTo>
                <a:cubicBezTo>
                  <a:pt x="0" y="17072"/>
                  <a:pt x="17072" y="0"/>
                  <a:pt x="38100" y="0"/>
                </a:cubicBezTo>
                <a:close/>
              </a:path>
            </a:pathLst>
          </a:custGeom>
          <a:solidFill>
            <a:srgbClr val="C5A56A"/>
          </a:solidFill>
          <a:ln/>
        </p:spPr>
      </p:sp>
      <p:sp>
        <p:nvSpPr>
          <p:cNvPr id="59" name="Text 55">
            <a:extLst>
              <a:ext uri="{FF2B5EF4-FFF2-40B4-BE49-F238E27FC236}">
                <a16:creationId xmlns:a16="http://schemas.microsoft.com/office/drawing/2014/main" id="{C61D2C88-8878-470B-92E0-BF59AE8B7115}"/>
              </a:ext>
            </a:extLst>
          </p:cNvPr>
          <p:cNvSpPr/>
          <p:nvPr/>
        </p:nvSpPr>
        <p:spPr>
          <a:xfrm>
            <a:off x="6763081" y="2704581"/>
            <a:ext cx="801675" cy="381000"/>
          </a:xfrm>
          <a:prstGeom prst="rect">
            <a:avLst/>
          </a:prstGeom>
          <a:noFill/>
          <a:ln/>
        </p:spPr>
        <p:txBody>
          <a:bodyPr wrap="square" lIns="76200" tIns="38100" rIns="76200" bIns="38100" rtlCol="0" anchor="ctr"/>
          <a:lstStyle/>
          <a:p>
            <a:pPr algn="ctr">
              <a:lnSpc>
                <a:spcPct val="110000"/>
              </a:lnSpc>
            </a:pPr>
            <a:r>
              <a:rPr lang="en-US" sz="900" b="1" dirty="0">
                <a:solidFill>
                  <a:srgbClr val="1A3A5C"/>
                </a:solidFill>
                <a:latin typeface="Quattrocento Sans" pitchFamily="34" charset="0"/>
                <a:ea typeface="Quattrocento Sans" pitchFamily="34" charset="-122"/>
                <a:cs typeface="Quattrocento Sans" pitchFamily="34" charset="-120"/>
              </a:rPr>
              <a:t>Jan 2025</a:t>
            </a:r>
          </a:p>
          <a:p>
            <a:pPr algn="ctr">
              <a:lnSpc>
                <a:spcPct val="110000"/>
              </a:lnSpc>
            </a:pPr>
            <a:r>
              <a:rPr lang="en-US" sz="900" b="1" dirty="0">
                <a:solidFill>
                  <a:srgbClr val="1A3A5C"/>
                </a:solidFill>
                <a:latin typeface="Quattrocento Sans" pitchFamily="34" charset="0"/>
              </a:rPr>
              <a:t>01-04. 2026</a:t>
            </a:r>
            <a:endParaRPr lang="en-US" sz="1600" dirty="0"/>
          </a:p>
        </p:txBody>
      </p:sp>
      <p:sp>
        <p:nvSpPr>
          <p:cNvPr id="60" name="Shape 56">
            <a:extLst>
              <a:ext uri="{FF2B5EF4-FFF2-40B4-BE49-F238E27FC236}">
                <a16:creationId xmlns:a16="http://schemas.microsoft.com/office/drawing/2014/main" id="{A70E3CE8-B9CD-4B48-9669-71D40D7AF8A1}"/>
              </a:ext>
            </a:extLst>
          </p:cNvPr>
          <p:cNvSpPr/>
          <p:nvPr/>
        </p:nvSpPr>
        <p:spPr>
          <a:xfrm>
            <a:off x="7574280" y="3088121"/>
            <a:ext cx="4048125" cy="5080"/>
          </a:xfrm>
          <a:custGeom>
            <a:avLst/>
            <a:gdLst/>
            <a:ahLst/>
            <a:cxnLst/>
            <a:rect l="l" t="t" r="r" b="b"/>
            <a:pathLst>
              <a:path w="4048125" h="5080">
                <a:moveTo>
                  <a:pt x="0" y="0"/>
                </a:moveTo>
                <a:lnTo>
                  <a:pt x="4048125" y="0"/>
                </a:lnTo>
                <a:lnTo>
                  <a:pt x="4048125" y="5080"/>
                </a:lnTo>
                <a:lnTo>
                  <a:pt x="0" y="5080"/>
                </a:lnTo>
                <a:lnTo>
                  <a:pt x="0" y="0"/>
                </a:lnTo>
                <a:close/>
              </a:path>
            </a:pathLst>
          </a:custGeom>
          <a:solidFill>
            <a:srgbClr val="F8F9FA">
              <a:alpha val="20000"/>
            </a:srgbClr>
          </a:solidFill>
          <a:ln/>
        </p:spPr>
      </p:sp>
      <p:sp>
        <p:nvSpPr>
          <p:cNvPr id="61" name="Text 57">
            <a:extLst>
              <a:ext uri="{FF2B5EF4-FFF2-40B4-BE49-F238E27FC236}">
                <a16:creationId xmlns:a16="http://schemas.microsoft.com/office/drawing/2014/main" id="{6B9A23DA-21CB-4B3E-B8C9-039314099318}"/>
              </a:ext>
            </a:extLst>
          </p:cNvPr>
          <p:cNvSpPr/>
          <p:nvPr/>
        </p:nvSpPr>
        <p:spPr>
          <a:xfrm>
            <a:off x="7583805" y="2704581"/>
            <a:ext cx="4105275" cy="220980"/>
          </a:xfrm>
          <a:prstGeom prst="rect">
            <a:avLst/>
          </a:prstGeom>
          <a:noFill/>
          <a:ln/>
        </p:spPr>
        <p:txBody>
          <a:bodyPr wrap="square" lIns="0" tIns="0" rIns="0" bIns="0" rtlCol="0" anchor="ctr"/>
          <a:lstStyle/>
          <a:p>
            <a:pPr>
              <a:lnSpc>
                <a:spcPct val="120000"/>
              </a:lnSpc>
            </a:pPr>
            <a:r>
              <a:rPr lang="en-US" sz="1050" b="1" dirty="0">
                <a:solidFill>
                  <a:srgbClr val="F8F9FA"/>
                </a:solidFill>
                <a:latin typeface="Quattrocento Sans" pitchFamily="34" charset="0"/>
                <a:ea typeface="Quattrocento Sans" pitchFamily="34" charset="-122"/>
                <a:cs typeface="Quattrocento Sans" pitchFamily="34" charset="-120"/>
              </a:rPr>
              <a:t>UEMS ETR Committee Review</a:t>
            </a:r>
            <a:endParaRPr lang="en-US" sz="1600" dirty="0"/>
          </a:p>
        </p:txBody>
      </p:sp>
      <p:sp>
        <p:nvSpPr>
          <p:cNvPr id="62" name="Text 58">
            <a:extLst>
              <a:ext uri="{FF2B5EF4-FFF2-40B4-BE49-F238E27FC236}">
                <a16:creationId xmlns:a16="http://schemas.microsoft.com/office/drawing/2014/main" id="{032C88CD-5F94-4681-818C-D831D5160F13}"/>
              </a:ext>
            </a:extLst>
          </p:cNvPr>
          <p:cNvSpPr/>
          <p:nvPr/>
        </p:nvSpPr>
        <p:spPr>
          <a:xfrm>
            <a:off x="7604429" y="2895081"/>
            <a:ext cx="4075127" cy="190500"/>
          </a:xfrm>
          <a:prstGeom prst="rect">
            <a:avLst/>
          </a:prstGeom>
          <a:noFill/>
          <a:ln/>
        </p:spPr>
        <p:txBody>
          <a:bodyPr wrap="square" lIns="0" tIns="0" rIns="0" bIns="0" rtlCol="0" anchor="ctr"/>
          <a:lstStyle/>
          <a:p>
            <a:pPr>
              <a:lnSpc>
                <a:spcPct val="110000"/>
              </a:lnSpc>
            </a:pPr>
            <a:r>
              <a:rPr lang="en-US" sz="900" dirty="0">
                <a:solidFill>
                  <a:srgbClr val="F8F9FA">
                    <a:alpha val="90000"/>
                  </a:srgbClr>
                </a:solidFill>
                <a:latin typeface="Quattrocento Sans" pitchFamily="34" charset="0"/>
                <a:ea typeface="Quattrocento Sans" pitchFamily="34" charset="-122"/>
                <a:cs typeface="Quattrocento Sans" pitchFamily="34" charset="-120"/>
              </a:rPr>
              <a:t>Comments &amp; recommendations</a:t>
            </a:r>
            <a:endParaRPr lang="en-US" sz="1600" dirty="0"/>
          </a:p>
        </p:txBody>
      </p:sp>
      <p:sp>
        <p:nvSpPr>
          <p:cNvPr id="63" name="Shape 59">
            <a:extLst>
              <a:ext uri="{FF2B5EF4-FFF2-40B4-BE49-F238E27FC236}">
                <a16:creationId xmlns:a16="http://schemas.microsoft.com/office/drawing/2014/main" id="{E1AB5C26-822B-4692-BF5F-1C376B75E85F}"/>
              </a:ext>
            </a:extLst>
          </p:cNvPr>
          <p:cNvSpPr/>
          <p:nvPr/>
        </p:nvSpPr>
        <p:spPr>
          <a:xfrm>
            <a:off x="6850380" y="3128761"/>
            <a:ext cx="609600" cy="381000"/>
          </a:xfrm>
          <a:custGeom>
            <a:avLst/>
            <a:gdLst/>
            <a:ahLst/>
            <a:cxnLst/>
            <a:rect l="l" t="t" r="r" b="b"/>
            <a:pathLst>
              <a:path w="609600" h="381000">
                <a:moveTo>
                  <a:pt x="38100" y="0"/>
                </a:moveTo>
                <a:lnTo>
                  <a:pt x="571500" y="0"/>
                </a:lnTo>
                <a:cubicBezTo>
                  <a:pt x="592528" y="0"/>
                  <a:pt x="609600" y="17072"/>
                  <a:pt x="609600" y="38100"/>
                </a:cubicBezTo>
                <a:lnTo>
                  <a:pt x="609600" y="342900"/>
                </a:lnTo>
                <a:cubicBezTo>
                  <a:pt x="609600" y="363928"/>
                  <a:pt x="592528" y="381000"/>
                  <a:pt x="571500" y="381000"/>
                </a:cubicBezTo>
                <a:lnTo>
                  <a:pt x="38100" y="381000"/>
                </a:lnTo>
                <a:cubicBezTo>
                  <a:pt x="17072" y="381000"/>
                  <a:pt x="0" y="363928"/>
                  <a:pt x="0" y="342900"/>
                </a:cubicBezTo>
                <a:lnTo>
                  <a:pt x="0" y="38100"/>
                </a:lnTo>
                <a:cubicBezTo>
                  <a:pt x="0" y="17072"/>
                  <a:pt x="17072" y="0"/>
                  <a:pt x="38100" y="0"/>
                </a:cubicBezTo>
                <a:close/>
              </a:path>
            </a:pathLst>
          </a:custGeom>
          <a:solidFill>
            <a:srgbClr val="C5A56A"/>
          </a:solidFill>
          <a:ln/>
        </p:spPr>
      </p:sp>
      <p:sp>
        <p:nvSpPr>
          <p:cNvPr id="64" name="Text 60">
            <a:extLst>
              <a:ext uri="{FF2B5EF4-FFF2-40B4-BE49-F238E27FC236}">
                <a16:creationId xmlns:a16="http://schemas.microsoft.com/office/drawing/2014/main" id="{D092A380-2640-4BBC-916F-C8DDE8538094}"/>
              </a:ext>
            </a:extLst>
          </p:cNvPr>
          <p:cNvSpPr/>
          <p:nvPr/>
        </p:nvSpPr>
        <p:spPr>
          <a:xfrm>
            <a:off x="6821805" y="3128761"/>
            <a:ext cx="666750" cy="381000"/>
          </a:xfrm>
          <a:prstGeom prst="rect">
            <a:avLst/>
          </a:prstGeom>
          <a:noFill/>
          <a:ln/>
        </p:spPr>
        <p:txBody>
          <a:bodyPr wrap="square" lIns="76200" tIns="38100" rIns="76200" bIns="38100" rtlCol="0" anchor="ctr"/>
          <a:lstStyle/>
          <a:p>
            <a:pPr algn="ctr">
              <a:lnSpc>
                <a:spcPct val="110000"/>
              </a:lnSpc>
            </a:pPr>
            <a:r>
              <a:rPr lang="en-US" sz="900" b="1" dirty="0">
                <a:solidFill>
                  <a:srgbClr val="1A3A5C"/>
                </a:solidFill>
                <a:latin typeface="Quattrocento Sans" pitchFamily="34" charset="0"/>
                <a:ea typeface="Quattrocento Sans" pitchFamily="34" charset="-122"/>
                <a:cs typeface="Quattrocento Sans" pitchFamily="34" charset="-120"/>
              </a:rPr>
              <a:t>APR 2026</a:t>
            </a:r>
            <a:endParaRPr lang="en-US" sz="1600" dirty="0"/>
          </a:p>
        </p:txBody>
      </p:sp>
      <p:sp>
        <p:nvSpPr>
          <p:cNvPr id="65" name="Text 61">
            <a:extLst>
              <a:ext uri="{FF2B5EF4-FFF2-40B4-BE49-F238E27FC236}">
                <a16:creationId xmlns:a16="http://schemas.microsoft.com/office/drawing/2014/main" id="{36A98F25-FD3A-445E-8E75-81954A78807D}"/>
              </a:ext>
            </a:extLst>
          </p:cNvPr>
          <p:cNvSpPr/>
          <p:nvPr/>
        </p:nvSpPr>
        <p:spPr>
          <a:xfrm>
            <a:off x="7574280" y="3128761"/>
            <a:ext cx="4114800" cy="190500"/>
          </a:xfrm>
          <a:prstGeom prst="rect">
            <a:avLst/>
          </a:prstGeom>
          <a:noFill/>
          <a:ln/>
        </p:spPr>
        <p:txBody>
          <a:bodyPr wrap="square" lIns="0" tIns="0" rIns="0" bIns="0" rtlCol="0" anchor="ctr"/>
          <a:lstStyle/>
          <a:p>
            <a:pPr>
              <a:lnSpc>
                <a:spcPct val="120000"/>
              </a:lnSpc>
            </a:pPr>
            <a:r>
              <a:rPr lang="en-US" sz="1050" b="1" dirty="0">
                <a:solidFill>
                  <a:srgbClr val="F8F9FA"/>
                </a:solidFill>
                <a:latin typeface="Quattrocento Sans" pitchFamily="34" charset="0"/>
                <a:ea typeface="Quattrocento Sans" pitchFamily="34" charset="-122"/>
                <a:cs typeface="Quattrocento Sans" pitchFamily="34" charset="-120"/>
              </a:rPr>
              <a:t>Final Revisions Complete</a:t>
            </a:r>
            <a:endParaRPr lang="en-US" sz="1600" dirty="0"/>
          </a:p>
        </p:txBody>
      </p:sp>
      <p:sp>
        <p:nvSpPr>
          <p:cNvPr id="66" name="Text 62">
            <a:extLst>
              <a:ext uri="{FF2B5EF4-FFF2-40B4-BE49-F238E27FC236}">
                <a16:creationId xmlns:a16="http://schemas.microsoft.com/office/drawing/2014/main" id="{4C4F3DED-8E5C-414A-BA77-4BADEB86974A}"/>
              </a:ext>
            </a:extLst>
          </p:cNvPr>
          <p:cNvSpPr/>
          <p:nvPr/>
        </p:nvSpPr>
        <p:spPr>
          <a:xfrm>
            <a:off x="7574280" y="3319261"/>
            <a:ext cx="4105275" cy="152400"/>
          </a:xfrm>
          <a:prstGeom prst="rect">
            <a:avLst/>
          </a:prstGeom>
          <a:noFill/>
          <a:ln/>
        </p:spPr>
        <p:txBody>
          <a:bodyPr wrap="square" lIns="0" tIns="0" rIns="0" bIns="0" rtlCol="0" anchor="ctr"/>
          <a:lstStyle/>
          <a:p>
            <a:pPr>
              <a:lnSpc>
                <a:spcPct val="110000"/>
              </a:lnSpc>
            </a:pPr>
            <a:r>
              <a:rPr lang="en-US" sz="900" dirty="0">
                <a:solidFill>
                  <a:srgbClr val="F8F9FA">
                    <a:alpha val="90000"/>
                  </a:srgbClr>
                </a:solidFill>
                <a:latin typeface="Quattrocento Sans" pitchFamily="34" charset="0"/>
                <a:ea typeface="Quattrocento Sans" pitchFamily="34" charset="-122"/>
                <a:cs typeface="Quattrocento Sans" pitchFamily="34" charset="-120"/>
              </a:rPr>
              <a:t>Ready for UEMS Council Approval</a:t>
            </a:r>
            <a:endParaRPr lang="en-US" sz="1600" dirty="0"/>
          </a:p>
        </p:txBody>
      </p:sp>
      <p:sp>
        <p:nvSpPr>
          <p:cNvPr id="67" name="Shape 63">
            <a:extLst>
              <a:ext uri="{FF2B5EF4-FFF2-40B4-BE49-F238E27FC236}">
                <a16:creationId xmlns:a16="http://schemas.microsoft.com/office/drawing/2014/main" id="{551C1D6E-8BCE-4F06-BDE7-FB2BD4798C9D}"/>
              </a:ext>
            </a:extLst>
          </p:cNvPr>
          <p:cNvSpPr/>
          <p:nvPr/>
        </p:nvSpPr>
        <p:spPr>
          <a:xfrm>
            <a:off x="6715760" y="3814561"/>
            <a:ext cx="5056505" cy="2266950"/>
          </a:xfrm>
          <a:custGeom>
            <a:avLst/>
            <a:gdLst/>
            <a:ahLst/>
            <a:cxnLst/>
            <a:rect l="l" t="t" r="r" b="b"/>
            <a:pathLst>
              <a:path w="5056505" h="2266950">
                <a:moveTo>
                  <a:pt x="35560" y="0"/>
                </a:moveTo>
                <a:lnTo>
                  <a:pt x="4980313" y="0"/>
                </a:lnTo>
                <a:cubicBezTo>
                  <a:pt x="5022393" y="0"/>
                  <a:pt x="5056505" y="34112"/>
                  <a:pt x="5056505" y="76192"/>
                </a:cubicBezTo>
                <a:lnTo>
                  <a:pt x="5056505" y="2190758"/>
                </a:lnTo>
                <a:cubicBezTo>
                  <a:pt x="5056505" y="2232838"/>
                  <a:pt x="5022393" y="2266950"/>
                  <a:pt x="4980313" y="2266950"/>
                </a:cubicBezTo>
                <a:lnTo>
                  <a:pt x="35560" y="2266950"/>
                </a:lnTo>
                <a:cubicBezTo>
                  <a:pt x="15921" y="2266950"/>
                  <a:pt x="0" y="2251029"/>
                  <a:pt x="0" y="223139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68" name="Shape 64">
            <a:extLst>
              <a:ext uri="{FF2B5EF4-FFF2-40B4-BE49-F238E27FC236}">
                <a16:creationId xmlns:a16="http://schemas.microsoft.com/office/drawing/2014/main" id="{079D9A5D-A339-4E68-A0BF-C43481E6F352}"/>
              </a:ext>
            </a:extLst>
          </p:cNvPr>
          <p:cNvSpPr/>
          <p:nvPr/>
        </p:nvSpPr>
        <p:spPr>
          <a:xfrm>
            <a:off x="6715760" y="3814561"/>
            <a:ext cx="35560" cy="2266950"/>
          </a:xfrm>
          <a:custGeom>
            <a:avLst/>
            <a:gdLst/>
            <a:ahLst/>
            <a:cxnLst/>
            <a:rect l="l" t="t" r="r" b="b"/>
            <a:pathLst>
              <a:path w="35560" h="2266950">
                <a:moveTo>
                  <a:pt x="35560" y="0"/>
                </a:moveTo>
                <a:lnTo>
                  <a:pt x="35560" y="0"/>
                </a:lnTo>
                <a:lnTo>
                  <a:pt x="35560" y="2266950"/>
                </a:lnTo>
                <a:lnTo>
                  <a:pt x="35560" y="2266950"/>
                </a:lnTo>
                <a:cubicBezTo>
                  <a:pt x="15921" y="2266950"/>
                  <a:pt x="0" y="2251029"/>
                  <a:pt x="0" y="2231390"/>
                </a:cubicBezTo>
                <a:lnTo>
                  <a:pt x="0" y="35560"/>
                </a:lnTo>
                <a:cubicBezTo>
                  <a:pt x="0" y="15934"/>
                  <a:pt x="15934" y="0"/>
                  <a:pt x="35560" y="0"/>
                </a:cubicBezTo>
                <a:close/>
              </a:path>
            </a:pathLst>
          </a:custGeom>
          <a:solidFill>
            <a:srgbClr val="C5A56A"/>
          </a:solidFill>
          <a:ln/>
        </p:spPr>
      </p:sp>
      <p:sp>
        <p:nvSpPr>
          <p:cNvPr id="69" name="Shape 65">
            <a:extLst>
              <a:ext uri="{FF2B5EF4-FFF2-40B4-BE49-F238E27FC236}">
                <a16:creationId xmlns:a16="http://schemas.microsoft.com/office/drawing/2014/main" id="{AA9CA9BC-E311-4514-9D00-82167E5AFAC2}"/>
              </a:ext>
            </a:extLst>
          </p:cNvPr>
          <p:cNvSpPr/>
          <p:nvPr/>
        </p:nvSpPr>
        <p:spPr>
          <a:xfrm>
            <a:off x="6933565" y="4005061"/>
            <a:ext cx="142875" cy="190500"/>
          </a:xfrm>
          <a:custGeom>
            <a:avLst/>
            <a:gdLst/>
            <a:ahLst/>
            <a:cxnLst/>
            <a:rect l="l" t="t" r="r" b="b"/>
            <a:pathLst>
              <a:path w="142875" h="190500">
                <a:moveTo>
                  <a:pt x="92980" y="24854"/>
                </a:moveTo>
                <a:cubicBezTo>
                  <a:pt x="96850" y="19534"/>
                  <a:pt x="95659" y="12092"/>
                  <a:pt x="90339" y="8223"/>
                </a:cubicBezTo>
                <a:cubicBezTo>
                  <a:pt x="85018" y="4353"/>
                  <a:pt x="77577" y="5544"/>
                  <a:pt x="73707" y="10864"/>
                </a:cubicBezTo>
                <a:lnTo>
                  <a:pt x="34268" y="65075"/>
                </a:lnTo>
                <a:lnTo>
                  <a:pt x="20315" y="51122"/>
                </a:lnTo>
                <a:cubicBezTo>
                  <a:pt x="15664" y="46472"/>
                  <a:pt x="8111" y="46472"/>
                  <a:pt x="3460" y="51122"/>
                </a:cubicBezTo>
                <a:cubicBezTo>
                  <a:pt x="-1191" y="55773"/>
                  <a:pt x="-1191" y="63326"/>
                  <a:pt x="3460" y="67977"/>
                </a:cubicBezTo>
                <a:lnTo>
                  <a:pt x="27273" y="91790"/>
                </a:lnTo>
                <a:cubicBezTo>
                  <a:pt x="29728" y="94245"/>
                  <a:pt x="33151" y="95510"/>
                  <a:pt x="36612" y="95250"/>
                </a:cubicBezTo>
                <a:cubicBezTo>
                  <a:pt x="40072" y="94990"/>
                  <a:pt x="43272" y="93204"/>
                  <a:pt x="45318" y="90376"/>
                </a:cubicBezTo>
                <a:lnTo>
                  <a:pt x="92943" y="24892"/>
                </a:lnTo>
                <a:close/>
                <a:moveTo>
                  <a:pt x="140605" y="75456"/>
                </a:moveTo>
                <a:cubicBezTo>
                  <a:pt x="144475" y="70135"/>
                  <a:pt x="143284" y="62694"/>
                  <a:pt x="137964" y="58824"/>
                </a:cubicBezTo>
                <a:cubicBezTo>
                  <a:pt x="132643" y="54955"/>
                  <a:pt x="125202" y="56145"/>
                  <a:pt x="121332" y="61466"/>
                </a:cubicBezTo>
                <a:lnTo>
                  <a:pt x="58080" y="148419"/>
                </a:lnTo>
                <a:lnTo>
                  <a:pt x="32221" y="122560"/>
                </a:lnTo>
                <a:cubicBezTo>
                  <a:pt x="27570" y="117909"/>
                  <a:pt x="20017" y="117909"/>
                  <a:pt x="15367" y="122560"/>
                </a:cubicBezTo>
                <a:cubicBezTo>
                  <a:pt x="10716" y="127211"/>
                  <a:pt x="10716" y="134764"/>
                  <a:pt x="15367" y="139415"/>
                </a:cubicBezTo>
                <a:lnTo>
                  <a:pt x="51085" y="175133"/>
                </a:lnTo>
                <a:cubicBezTo>
                  <a:pt x="53541" y="177589"/>
                  <a:pt x="56964" y="178854"/>
                  <a:pt x="60424" y="178594"/>
                </a:cubicBezTo>
                <a:cubicBezTo>
                  <a:pt x="63884" y="178333"/>
                  <a:pt x="67084" y="176547"/>
                  <a:pt x="69131" y="173720"/>
                </a:cubicBezTo>
                <a:lnTo>
                  <a:pt x="140568" y="75493"/>
                </a:lnTo>
                <a:close/>
              </a:path>
            </a:pathLst>
          </a:custGeom>
          <a:solidFill>
            <a:srgbClr val="C5A56A"/>
          </a:solidFill>
          <a:ln/>
        </p:spPr>
      </p:sp>
      <p:sp>
        <p:nvSpPr>
          <p:cNvPr id="70" name="Text 66">
            <a:extLst>
              <a:ext uri="{FF2B5EF4-FFF2-40B4-BE49-F238E27FC236}">
                <a16:creationId xmlns:a16="http://schemas.microsoft.com/office/drawing/2014/main" id="{8F991BA5-A6B3-4715-99B3-21CE870F43BC}"/>
              </a:ext>
            </a:extLst>
          </p:cNvPr>
          <p:cNvSpPr/>
          <p:nvPr/>
        </p:nvSpPr>
        <p:spPr>
          <a:xfrm>
            <a:off x="7124065" y="3966961"/>
            <a:ext cx="4591050" cy="266700"/>
          </a:xfrm>
          <a:prstGeom prst="rect">
            <a:avLst/>
          </a:prstGeom>
          <a:noFill/>
          <a:ln/>
        </p:spPr>
        <p:txBody>
          <a:bodyPr wrap="square" lIns="0" tIns="0" rIns="0" bIns="0" rtlCol="0" anchor="ctr"/>
          <a:lstStyle/>
          <a:p>
            <a:pPr>
              <a:lnSpc>
                <a:spcPct val="120000"/>
              </a:lnSpc>
            </a:pPr>
            <a:r>
              <a:rPr lang="en-US" sz="1500" b="1" dirty="0">
                <a:solidFill>
                  <a:srgbClr val="1A3A5C"/>
                </a:solidFill>
                <a:latin typeface="Liter" pitchFamily="34" charset="0"/>
                <a:ea typeface="Liter" pitchFamily="34" charset="-122"/>
                <a:cs typeface="Liter" pitchFamily="34" charset="-120"/>
              </a:rPr>
              <a:t>Approval Chain</a:t>
            </a:r>
            <a:endParaRPr lang="en-US" sz="1600" dirty="0"/>
          </a:p>
        </p:txBody>
      </p:sp>
      <p:sp>
        <p:nvSpPr>
          <p:cNvPr id="71" name="Shape 67">
            <a:extLst>
              <a:ext uri="{FF2B5EF4-FFF2-40B4-BE49-F238E27FC236}">
                <a16:creationId xmlns:a16="http://schemas.microsoft.com/office/drawing/2014/main" id="{3D8A93AD-116F-43FE-86A5-85B4ED0DA729}"/>
              </a:ext>
            </a:extLst>
          </p:cNvPr>
          <p:cNvSpPr/>
          <p:nvPr/>
        </p:nvSpPr>
        <p:spPr>
          <a:xfrm>
            <a:off x="6885940" y="4347962"/>
            <a:ext cx="228600" cy="228600"/>
          </a:xfrm>
          <a:custGeom>
            <a:avLst/>
            <a:gdLst/>
            <a:ahLst/>
            <a:cxnLst/>
            <a:rect l="l" t="t" r="r" b="b"/>
            <a:pathLst>
              <a:path w="228600" h="228600">
                <a:moveTo>
                  <a:pt x="114300" y="0"/>
                </a:moveTo>
                <a:lnTo>
                  <a:pt x="114300" y="0"/>
                </a:lnTo>
                <a:cubicBezTo>
                  <a:pt x="177384" y="0"/>
                  <a:pt x="228600" y="51216"/>
                  <a:pt x="228600" y="114300"/>
                </a:cubicBezTo>
                <a:lnTo>
                  <a:pt x="228600" y="114300"/>
                </a:lnTo>
                <a:cubicBezTo>
                  <a:pt x="228600" y="177384"/>
                  <a:pt x="177384" y="228600"/>
                  <a:pt x="114300" y="228600"/>
                </a:cubicBezTo>
                <a:lnTo>
                  <a:pt x="114300" y="228600"/>
                </a:lnTo>
                <a:cubicBezTo>
                  <a:pt x="51216" y="228600"/>
                  <a:pt x="0" y="177384"/>
                  <a:pt x="0" y="114300"/>
                </a:cubicBezTo>
                <a:lnTo>
                  <a:pt x="0" y="114300"/>
                </a:lnTo>
                <a:cubicBezTo>
                  <a:pt x="0" y="51216"/>
                  <a:pt x="51216" y="0"/>
                  <a:pt x="114300" y="0"/>
                </a:cubicBezTo>
                <a:close/>
              </a:path>
            </a:pathLst>
          </a:custGeom>
          <a:solidFill>
            <a:srgbClr val="1A3A5C"/>
          </a:solidFill>
          <a:ln/>
        </p:spPr>
      </p:sp>
      <p:sp>
        <p:nvSpPr>
          <p:cNvPr id="72" name="Text 68">
            <a:extLst>
              <a:ext uri="{FF2B5EF4-FFF2-40B4-BE49-F238E27FC236}">
                <a16:creationId xmlns:a16="http://schemas.microsoft.com/office/drawing/2014/main" id="{C3D4D9A4-F2BB-46A0-ACCD-E28276E992B9}"/>
              </a:ext>
            </a:extLst>
          </p:cNvPr>
          <p:cNvSpPr/>
          <p:nvPr/>
        </p:nvSpPr>
        <p:spPr>
          <a:xfrm>
            <a:off x="6857365" y="4347962"/>
            <a:ext cx="285750" cy="228600"/>
          </a:xfrm>
          <a:prstGeom prst="rect">
            <a:avLst/>
          </a:prstGeom>
          <a:noFill/>
          <a:ln/>
        </p:spPr>
        <p:txBody>
          <a:bodyPr wrap="square" lIns="0" tIns="0" rIns="0" bIns="0" rtlCol="0" anchor="ctr"/>
          <a:lstStyle/>
          <a:p>
            <a:pPr algn="ctr">
              <a:lnSpc>
                <a:spcPct val="110000"/>
              </a:lnSpc>
            </a:pPr>
            <a:r>
              <a:rPr lang="en-US" sz="900" b="1" dirty="0">
                <a:solidFill>
                  <a:srgbClr val="F8F9FA"/>
                </a:solidFill>
                <a:latin typeface="Quattrocento Sans" pitchFamily="34" charset="0"/>
                <a:ea typeface="Quattrocento Sans" pitchFamily="34" charset="-122"/>
                <a:cs typeface="Quattrocento Sans" pitchFamily="34" charset="-120"/>
              </a:rPr>
              <a:t>1</a:t>
            </a:r>
            <a:endParaRPr lang="en-US" sz="1600" dirty="0"/>
          </a:p>
        </p:txBody>
      </p:sp>
      <p:sp>
        <p:nvSpPr>
          <p:cNvPr id="73" name="Text 69">
            <a:extLst>
              <a:ext uri="{FF2B5EF4-FFF2-40B4-BE49-F238E27FC236}">
                <a16:creationId xmlns:a16="http://schemas.microsoft.com/office/drawing/2014/main" id="{124C7CA2-BA37-4AE4-94F1-A455658D9CC0}"/>
              </a:ext>
            </a:extLst>
          </p:cNvPr>
          <p:cNvSpPr/>
          <p:nvPr/>
        </p:nvSpPr>
        <p:spPr>
          <a:xfrm>
            <a:off x="7190740" y="4349256"/>
            <a:ext cx="3438525"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EBU Executive Committee</a:t>
            </a:r>
            <a:endParaRPr lang="en-US" sz="1600" dirty="0"/>
          </a:p>
        </p:txBody>
      </p:sp>
      <p:sp>
        <p:nvSpPr>
          <p:cNvPr id="74" name="Shape 70">
            <a:extLst>
              <a:ext uri="{FF2B5EF4-FFF2-40B4-BE49-F238E27FC236}">
                <a16:creationId xmlns:a16="http://schemas.microsoft.com/office/drawing/2014/main" id="{2AB3ED68-6F0B-4981-AE16-7C351FFAC478}"/>
              </a:ext>
            </a:extLst>
          </p:cNvPr>
          <p:cNvSpPr/>
          <p:nvPr/>
        </p:nvSpPr>
        <p:spPr>
          <a:xfrm>
            <a:off x="6885940" y="4652762"/>
            <a:ext cx="228600" cy="228600"/>
          </a:xfrm>
          <a:custGeom>
            <a:avLst/>
            <a:gdLst/>
            <a:ahLst/>
            <a:cxnLst/>
            <a:rect l="l" t="t" r="r" b="b"/>
            <a:pathLst>
              <a:path w="228600" h="228600">
                <a:moveTo>
                  <a:pt x="114300" y="0"/>
                </a:moveTo>
                <a:lnTo>
                  <a:pt x="114300" y="0"/>
                </a:lnTo>
                <a:cubicBezTo>
                  <a:pt x="177384" y="0"/>
                  <a:pt x="228600" y="51216"/>
                  <a:pt x="228600" y="114300"/>
                </a:cubicBezTo>
                <a:lnTo>
                  <a:pt x="228600" y="114300"/>
                </a:lnTo>
                <a:cubicBezTo>
                  <a:pt x="228600" y="177384"/>
                  <a:pt x="177384" y="228600"/>
                  <a:pt x="114300" y="228600"/>
                </a:cubicBezTo>
                <a:lnTo>
                  <a:pt x="114300" y="228600"/>
                </a:lnTo>
                <a:cubicBezTo>
                  <a:pt x="51216" y="228600"/>
                  <a:pt x="0" y="177384"/>
                  <a:pt x="0" y="114300"/>
                </a:cubicBezTo>
                <a:lnTo>
                  <a:pt x="0" y="114300"/>
                </a:lnTo>
                <a:cubicBezTo>
                  <a:pt x="0" y="51216"/>
                  <a:pt x="51216" y="0"/>
                  <a:pt x="114300" y="0"/>
                </a:cubicBezTo>
                <a:close/>
              </a:path>
            </a:pathLst>
          </a:custGeom>
          <a:solidFill>
            <a:srgbClr val="5B7A8C"/>
          </a:solidFill>
          <a:ln/>
        </p:spPr>
      </p:sp>
      <p:sp>
        <p:nvSpPr>
          <p:cNvPr id="75" name="Text 71">
            <a:extLst>
              <a:ext uri="{FF2B5EF4-FFF2-40B4-BE49-F238E27FC236}">
                <a16:creationId xmlns:a16="http://schemas.microsoft.com/office/drawing/2014/main" id="{7A4D83CD-97F3-424A-9065-D876EE2987B5}"/>
              </a:ext>
            </a:extLst>
          </p:cNvPr>
          <p:cNvSpPr/>
          <p:nvPr/>
        </p:nvSpPr>
        <p:spPr>
          <a:xfrm>
            <a:off x="6857365" y="4652762"/>
            <a:ext cx="285750" cy="228600"/>
          </a:xfrm>
          <a:prstGeom prst="rect">
            <a:avLst/>
          </a:prstGeom>
          <a:noFill/>
          <a:ln/>
        </p:spPr>
        <p:txBody>
          <a:bodyPr wrap="square" lIns="0" tIns="0" rIns="0" bIns="0" rtlCol="0" anchor="ctr"/>
          <a:lstStyle/>
          <a:p>
            <a:pPr algn="ctr">
              <a:lnSpc>
                <a:spcPct val="110000"/>
              </a:lnSpc>
            </a:pPr>
            <a:r>
              <a:rPr lang="en-US" sz="900" b="1" dirty="0">
                <a:solidFill>
                  <a:srgbClr val="F8F9FA"/>
                </a:solidFill>
                <a:latin typeface="Quattrocento Sans" pitchFamily="34" charset="0"/>
                <a:ea typeface="Quattrocento Sans" pitchFamily="34" charset="-122"/>
                <a:cs typeface="Quattrocento Sans" pitchFamily="34" charset="-120"/>
              </a:rPr>
              <a:t>2</a:t>
            </a:r>
            <a:endParaRPr lang="en-US" sz="1600" dirty="0"/>
          </a:p>
        </p:txBody>
      </p:sp>
      <p:sp>
        <p:nvSpPr>
          <p:cNvPr id="76" name="Text 72">
            <a:extLst>
              <a:ext uri="{FF2B5EF4-FFF2-40B4-BE49-F238E27FC236}">
                <a16:creationId xmlns:a16="http://schemas.microsoft.com/office/drawing/2014/main" id="{948B2FF5-75C3-42A8-8853-FCC2692596C1}"/>
              </a:ext>
            </a:extLst>
          </p:cNvPr>
          <p:cNvSpPr/>
          <p:nvPr/>
        </p:nvSpPr>
        <p:spPr>
          <a:xfrm>
            <a:off x="7190740" y="4627422"/>
            <a:ext cx="3045213" cy="20955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EBU General Assembly</a:t>
            </a:r>
            <a:endParaRPr lang="en-US" sz="1600" dirty="0"/>
          </a:p>
        </p:txBody>
      </p:sp>
      <p:sp>
        <p:nvSpPr>
          <p:cNvPr id="77" name="Shape 73">
            <a:extLst>
              <a:ext uri="{FF2B5EF4-FFF2-40B4-BE49-F238E27FC236}">
                <a16:creationId xmlns:a16="http://schemas.microsoft.com/office/drawing/2014/main" id="{8D5641EA-C9C9-49C3-AABB-3946575D9C98}"/>
              </a:ext>
            </a:extLst>
          </p:cNvPr>
          <p:cNvSpPr/>
          <p:nvPr/>
        </p:nvSpPr>
        <p:spPr>
          <a:xfrm>
            <a:off x="6885940" y="4957562"/>
            <a:ext cx="228600" cy="228600"/>
          </a:xfrm>
          <a:custGeom>
            <a:avLst/>
            <a:gdLst/>
            <a:ahLst/>
            <a:cxnLst/>
            <a:rect l="l" t="t" r="r" b="b"/>
            <a:pathLst>
              <a:path w="228600" h="228600">
                <a:moveTo>
                  <a:pt x="114300" y="0"/>
                </a:moveTo>
                <a:lnTo>
                  <a:pt x="114300" y="0"/>
                </a:lnTo>
                <a:cubicBezTo>
                  <a:pt x="177384" y="0"/>
                  <a:pt x="228600" y="51216"/>
                  <a:pt x="228600" y="114300"/>
                </a:cubicBezTo>
                <a:lnTo>
                  <a:pt x="228600" y="114300"/>
                </a:lnTo>
                <a:cubicBezTo>
                  <a:pt x="228600" y="177384"/>
                  <a:pt x="177384" y="228600"/>
                  <a:pt x="114300" y="228600"/>
                </a:cubicBezTo>
                <a:lnTo>
                  <a:pt x="114300" y="228600"/>
                </a:lnTo>
                <a:cubicBezTo>
                  <a:pt x="51216" y="228600"/>
                  <a:pt x="0" y="177384"/>
                  <a:pt x="0" y="114300"/>
                </a:cubicBezTo>
                <a:lnTo>
                  <a:pt x="0" y="114300"/>
                </a:lnTo>
                <a:cubicBezTo>
                  <a:pt x="0" y="51216"/>
                  <a:pt x="51216" y="0"/>
                  <a:pt x="114300" y="0"/>
                </a:cubicBezTo>
                <a:close/>
              </a:path>
            </a:pathLst>
          </a:custGeom>
          <a:solidFill>
            <a:srgbClr val="C5A56A"/>
          </a:solidFill>
          <a:ln/>
        </p:spPr>
      </p:sp>
      <p:sp>
        <p:nvSpPr>
          <p:cNvPr id="78" name="Text 74">
            <a:extLst>
              <a:ext uri="{FF2B5EF4-FFF2-40B4-BE49-F238E27FC236}">
                <a16:creationId xmlns:a16="http://schemas.microsoft.com/office/drawing/2014/main" id="{66942685-A850-4481-9879-8FADCB18CDC0}"/>
              </a:ext>
            </a:extLst>
          </p:cNvPr>
          <p:cNvSpPr/>
          <p:nvPr/>
        </p:nvSpPr>
        <p:spPr>
          <a:xfrm>
            <a:off x="6857365" y="4957562"/>
            <a:ext cx="285750" cy="228600"/>
          </a:xfrm>
          <a:prstGeom prst="rect">
            <a:avLst/>
          </a:prstGeom>
          <a:noFill/>
          <a:ln/>
        </p:spPr>
        <p:txBody>
          <a:bodyPr wrap="square" lIns="0" tIns="0" rIns="0" bIns="0" rtlCol="0" anchor="ctr"/>
          <a:lstStyle/>
          <a:p>
            <a:pPr algn="ctr">
              <a:lnSpc>
                <a:spcPct val="110000"/>
              </a:lnSpc>
            </a:pPr>
            <a:r>
              <a:rPr lang="en-US" sz="900" b="1" dirty="0">
                <a:solidFill>
                  <a:srgbClr val="1A3A5C"/>
                </a:solidFill>
                <a:latin typeface="Quattrocento Sans" pitchFamily="34" charset="0"/>
                <a:ea typeface="Quattrocento Sans" pitchFamily="34" charset="-122"/>
                <a:cs typeface="Quattrocento Sans" pitchFamily="34" charset="-120"/>
              </a:rPr>
              <a:t>3</a:t>
            </a:r>
            <a:endParaRPr lang="en-US" sz="1600" dirty="0"/>
          </a:p>
        </p:txBody>
      </p:sp>
      <p:sp>
        <p:nvSpPr>
          <p:cNvPr id="79" name="Text 75">
            <a:extLst>
              <a:ext uri="{FF2B5EF4-FFF2-40B4-BE49-F238E27FC236}">
                <a16:creationId xmlns:a16="http://schemas.microsoft.com/office/drawing/2014/main" id="{C6F1E2DA-DF49-467B-AD21-CDF55490A242}"/>
              </a:ext>
            </a:extLst>
          </p:cNvPr>
          <p:cNvSpPr/>
          <p:nvPr/>
        </p:nvSpPr>
        <p:spPr>
          <a:xfrm>
            <a:off x="7190740" y="4932222"/>
            <a:ext cx="2743322" cy="2286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UEMS ETR Committee review</a:t>
            </a:r>
            <a:endParaRPr lang="en-US" sz="1600" dirty="0"/>
          </a:p>
        </p:txBody>
      </p:sp>
      <p:sp>
        <p:nvSpPr>
          <p:cNvPr id="80" name="Shape 76">
            <a:extLst>
              <a:ext uri="{FF2B5EF4-FFF2-40B4-BE49-F238E27FC236}">
                <a16:creationId xmlns:a16="http://schemas.microsoft.com/office/drawing/2014/main" id="{2F42795C-F771-41B7-9FF8-2B0032AF59A6}"/>
              </a:ext>
            </a:extLst>
          </p:cNvPr>
          <p:cNvSpPr/>
          <p:nvPr/>
        </p:nvSpPr>
        <p:spPr>
          <a:xfrm>
            <a:off x="6885940" y="5262362"/>
            <a:ext cx="228600" cy="228600"/>
          </a:xfrm>
          <a:custGeom>
            <a:avLst/>
            <a:gdLst/>
            <a:ahLst/>
            <a:cxnLst/>
            <a:rect l="l" t="t" r="r" b="b"/>
            <a:pathLst>
              <a:path w="228600" h="228600">
                <a:moveTo>
                  <a:pt x="114300" y="0"/>
                </a:moveTo>
                <a:lnTo>
                  <a:pt x="114300" y="0"/>
                </a:lnTo>
                <a:cubicBezTo>
                  <a:pt x="177384" y="0"/>
                  <a:pt x="228600" y="51216"/>
                  <a:pt x="228600" y="114300"/>
                </a:cubicBezTo>
                <a:lnTo>
                  <a:pt x="228600" y="114300"/>
                </a:lnTo>
                <a:cubicBezTo>
                  <a:pt x="228600" y="177384"/>
                  <a:pt x="177384" y="228600"/>
                  <a:pt x="114300" y="228600"/>
                </a:cubicBezTo>
                <a:lnTo>
                  <a:pt x="114300" y="228600"/>
                </a:lnTo>
                <a:cubicBezTo>
                  <a:pt x="51216" y="228600"/>
                  <a:pt x="0" y="177384"/>
                  <a:pt x="0" y="114300"/>
                </a:cubicBezTo>
                <a:lnTo>
                  <a:pt x="0" y="114300"/>
                </a:lnTo>
                <a:cubicBezTo>
                  <a:pt x="0" y="51216"/>
                  <a:pt x="51216" y="0"/>
                  <a:pt x="114300" y="0"/>
                </a:cubicBezTo>
                <a:close/>
              </a:path>
            </a:pathLst>
          </a:custGeom>
          <a:solidFill>
            <a:srgbClr val="1A3A5C"/>
          </a:solidFill>
          <a:ln/>
        </p:spPr>
      </p:sp>
      <p:sp>
        <p:nvSpPr>
          <p:cNvPr id="81" name="Text 77">
            <a:extLst>
              <a:ext uri="{FF2B5EF4-FFF2-40B4-BE49-F238E27FC236}">
                <a16:creationId xmlns:a16="http://schemas.microsoft.com/office/drawing/2014/main" id="{08B719F3-B914-4CF1-B29D-1BC4BA1D0FBB}"/>
              </a:ext>
            </a:extLst>
          </p:cNvPr>
          <p:cNvSpPr/>
          <p:nvPr/>
        </p:nvSpPr>
        <p:spPr>
          <a:xfrm>
            <a:off x="6857365" y="5262362"/>
            <a:ext cx="285750" cy="228600"/>
          </a:xfrm>
          <a:prstGeom prst="rect">
            <a:avLst/>
          </a:prstGeom>
          <a:noFill/>
          <a:ln/>
        </p:spPr>
        <p:txBody>
          <a:bodyPr wrap="square" lIns="0" tIns="0" rIns="0" bIns="0" rtlCol="0" anchor="ctr"/>
          <a:lstStyle/>
          <a:p>
            <a:pPr algn="ctr">
              <a:lnSpc>
                <a:spcPct val="110000"/>
              </a:lnSpc>
            </a:pPr>
            <a:r>
              <a:rPr lang="en-US" sz="900" b="1" dirty="0">
                <a:solidFill>
                  <a:srgbClr val="F8F9FA"/>
                </a:solidFill>
                <a:latin typeface="Quattrocento Sans" pitchFamily="34" charset="0"/>
                <a:ea typeface="Quattrocento Sans" pitchFamily="34" charset="-122"/>
                <a:cs typeface="Quattrocento Sans" pitchFamily="34" charset="-120"/>
              </a:rPr>
              <a:t>4</a:t>
            </a:r>
            <a:endParaRPr lang="en-US" sz="1600" dirty="0"/>
          </a:p>
        </p:txBody>
      </p:sp>
      <p:sp>
        <p:nvSpPr>
          <p:cNvPr id="82" name="Text 78">
            <a:extLst>
              <a:ext uri="{FF2B5EF4-FFF2-40B4-BE49-F238E27FC236}">
                <a16:creationId xmlns:a16="http://schemas.microsoft.com/office/drawing/2014/main" id="{2D051D5C-358A-4B9A-939E-ABFA88497A80}"/>
              </a:ext>
            </a:extLst>
          </p:cNvPr>
          <p:cNvSpPr/>
          <p:nvPr/>
        </p:nvSpPr>
        <p:spPr>
          <a:xfrm>
            <a:off x="7190739" y="5281412"/>
            <a:ext cx="2627963" cy="167758"/>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UEMS Council (April 2026)</a:t>
            </a:r>
            <a:endParaRPr lang="en-US" sz="1600" dirty="0"/>
          </a:p>
        </p:txBody>
      </p:sp>
      <p:sp>
        <p:nvSpPr>
          <p:cNvPr id="83" name="Text 1">
            <a:extLst>
              <a:ext uri="{FF2B5EF4-FFF2-40B4-BE49-F238E27FC236}">
                <a16:creationId xmlns:a16="http://schemas.microsoft.com/office/drawing/2014/main" id="{26EF9784-5954-403E-8E27-CBFF6D912667}"/>
              </a:ext>
            </a:extLst>
          </p:cNvPr>
          <p:cNvSpPr/>
          <p:nvPr/>
        </p:nvSpPr>
        <p:spPr>
          <a:xfrm>
            <a:off x="342900" y="250941"/>
            <a:ext cx="11601450" cy="381000"/>
          </a:xfrm>
          <a:prstGeom prst="rect">
            <a:avLst/>
          </a:prstGeom>
          <a:noFill/>
          <a:ln/>
        </p:spPr>
        <p:txBody>
          <a:bodyPr wrap="square" lIns="0" tIns="0" rIns="0" bIns="0" rtlCol="0" anchor="ctr"/>
          <a:lstStyle/>
          <a:p>
            <a:pPr>
              <a:lnSpc>
                <a:spcPct val="90000"/>
              </a:lnSpc>
            </a:pPr>
            <a:r>
              <a:rPr lang="en-US" sz="2700" b="1" dirty="0">
                <a:solidFill>
                  <a:srgbClr val="1A3A5C"/>
                </a:solidFill>
                <a:latin typeface="Oranienbaum" pitchFamily="34" charset="0"/>
                <a:ea typeface="Oranienbaum" pitchFamily="34" charset="-122"/>
                <a:cs typeface="Oranienbaum" pitchFamily="34" charset="-120"/>
              </a:rPr>
              <a:t>How This ETR Was Created</a:t>
            </a:r>
            <a:endParaRPr lang="en-US" sz="1600" dirty="0"/>
          </a:p>
        </p:txBody>
      </p:sp>
    </p:spTree>
    <p:extLst>
      <p:ext uri="{BB962C8B-B14F-4D97-AF65-F5344CB8AC3E}">
        <p14:creationId xmlns:p14="http://schemas.microsoft.com/office/powerpoint/2010/main" val="146516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B1B42-37F8-48BB-AF2A-8528F631A6F0}"/>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814AD6D0-8D55-4378-A2D8-83BC077E7506}"/>
              </a:ext>
            </a:extLst>
          </p:cNvPr>
          <p:cNvPicPr>
            <a:picLocks noChangeAspect="1"/>
          </p:cNvPicPr>
          <p:nvPr/>
        </p:nvPicPr>
        <p:blipFill>
          <a:blip r:embed="rId2"/>
          <a:stretch>
            <a:fillRect/>
          </a:stretch>
        </p:blipFill>
        <p:spPr>
          <a:xfrm>
            <a:off x="9048329" y="6277833"/>
            <a:ext cx="1298561" cy="481626"/>
          </a:xfrm>
          <a:prstGeom prst="rect">
            <a:avLst/>
          </a:prstGeom>
        </p:spPr>
      </p:pic>
      <p:sp>
        <p:nvSpPr>
          <p:cNvPr id="8" name="Text 0">
            <a:extLst>
              <a:ext uri="{FF2B5EF4-FFF2-40B4-BE49-F238E27FC236}">
                <a16:creationId xmlns:a16="http://schemas.microsoft.com/office/drawing/2014/main" id="{6162D8F2-F000-4A0E-9833-B09E984BAA48}"/>
              </a:ext>
            </a:extLst>
          </p:cNvPr>
          <p:cNvSpPr/>
          <p:nvPr/>
        </p:nvSpPr>
        <p:spPr>
          <a:xfrm>
            <a:off x="342900" y="-15759"/>
            <a:ext cx="11506200" cy="228600"/>
          </a:xfrm>
          <a:prstGeom prst="rect">
            <a:avLst/>
          </a:prstGeom>
          <a:noFill/>
          <a:ln/>
        </p:spPr>
        <p:txBody>
          <a:bodyPr wrap="square" lIns="0" tIns="0" rIns="0" bIns="0" rtlCol="0" anchor="ctr"/>
          <a:lstStyle/>
          <a:p>
            <a:pPr>
              <a:lnSpc>
                <a:spcPct val="130000"/>
              </a:lnSpc>
            </a:pPr>
            <a:r>
              <a:rPr lang="en-US" sz="1200" b="1" kern="0" spc="60" dirty="0">
                <a:solidFill>
                  <a:srgbClr val="C5A56A"/>
                </a:solidFill>
                <a:latin typeface="Liter" pitchFamily="34" charset="0"/>
                <a:ea typeface="Liter" pitchFamily="34" charset="-122"/>
                <a:cs typeface="Liter" pitchFamily="34" charset="-120"/>
              </a:rPr>
              <a:t>UPDATES 2025-2026</a:t>
            </a:r>
            <a:endParaRPr lang="en-US" sz="1600" dirty="0"/>
          </a:p>
        </p:txBody>
      </p:sp>
      <p:sp>
        <p:nvSpPr>
          <p:cNvPr id="9" name="Text 1">
            <a:extLst>
              <a:ext uri="{FF2B5EF4-FFF2-40B4-BE49-F238E27FC236}">
                <a16:creationId xmlns:a16="http://schemas.microsoft.com/office/drawing/2014/main" id="{45FAC2C4-F5A1-4871-8A91-7A085DBABD73}"/>
              </a:ext>
            </a:extLst>
          </p:cNvPr>
          <p:cNvSpPr/>
          <p:nvPr/>
        </p:nvSpPr>
        <p:spPr>
          <a:xfrm>
            <a:off x="342900" y="250941"/>
            <a:ext cx="11601450" cy="381000"/>
          </a:xfrm>
          <a:prstGeom prst="rect">
            <a:avLst/>
          </a:prstGeom>
          <a:noFill/>
          <a:ln/>
        </p:spPr>
        <p:txBody>
          <a:bodyPr wrap="square" lIns="0" tIns="0" rIns="0" bIns="0" rtlCol="0" anchor="ctr"/>
          <a:lstStyle/>
          <a:p>
            <a:pPr>
              <a:lnSpc>
                <a:spcPct val="90000"/>
              </a:lnSpc>
            </a:pPr>
            <a:r>
              <a:rPr lang="en-US" sz="2700" b="1" dirty="0">
                <a:solidFill>
                  <a:srgbClr val="1A3A5C"/>
                </a:solidFill>
                <a:latin typeface="Oranienbaum" pitchFamily="34" charset="0"/>
                <a:ea typeface="Oranienbaum" pitchFamily="34" charset="-122"/>
                <a:cs typeface="Oranienbaum" pitchFamily="34" charset="-120"/>
              </a:rPr>
              <a:t>Key Updates &amp; Enhancements</a:t>
            </a:r>
            <a:endParaRPr lang="en-US" sz="1600" dirty="0"/>
          </a:p>
        </p:txBody>
      </p:sp>
      <p:sp>
        <p:nvSpPr>
          <p:cNvPr id="10" name="Shape 2">
            <a:extLst>
              <a:ext uri="{FF2B5EF4-FFF2-40B4-BE49-F238E27FC236}">
                <a16:creationId xmlns:a16="http://schemas.microsoft.com/office/drawing/2014/main" id="{4E147D56-6011-4C29-809D-4A842C55B9F6}"/>
              </a:ext>
            </a:extLst>
          </p:cNvPr>
          <p:cNvSpPr/>
          <p:nvPr/>
        </p:nvSpPr>
        <p:spPr>
          <a:xfrm>
            <a:off x="342900" y="708141"/>
            <a:ext cx="762000" cy="38100"/>
          </a:xfrm>
          <a:custGeom>
            <a:avLst/>
            <a:gdLst/>
            <a:ahLst/>
            <a:cxnLst/>
            <a:rect l="l" t="t" r="r" b="b"/>
            <a:pathLst>
              <a:path w="762000" h="38100">
                <a:moveTo>
                  <a:pt x="0" y="0"/>
                </a:moveTo>
                <a:lnTo>
                  <a:pt x="762000" y="0"/>
                </a:lnTo>
                <a:lnTo>
                  <a:pt x="762000" y="38100"/>
                </a:lnTo>
                <a:lnTo>
                  <a:pt x="0" y="38100"/>
                </a:lnTo>
                <a:lnTo>
                  <a:pt x="0" y="0"/>
                </a:lnTo>
                <a:close/>
              </a:path>
            </a:pathLst>
          </a:custGeom>
          <a:solidFill>
            <a:srgbClr val="C5A56A"/>
          </a:solidFill>
          <a:ln/>
        </p:spPr>
      </p:sp>
      <p:sp>
        <p:nvSpPr>
          <p:cNvPr id="11" name="Shape 3">
            <a:extLst>
              <a:ext uri="{FF2B5EF4-FFF2-40B4-BE49-F238E27FC236}">
                <a16:creationId xmlns:a16="http://schemas.microsoft.com/office/drawing/2014/main" id="{EF9B2247-0BF9-4608-8245-9C1BE68DBDC3}"/>
              </a:ext>
            </a:extLst>
          </p:cNvPr>
          <p:cNvSpPr/>
          <p:nvPr/>
        </p:nvSpPr>
        <p:spPr>
          <a:xfrm>
            <a:off x="342900" y="916421"/>
            <a:ext cx="3705225" cy="1160780"/>
          </a:xfrm>
          <a:custGeom>
            <a:avLst/>
            <a:gdLst/>
            <a:ahLst/>
            <a:cxnLst/>
            <a:rect l="l" t="t" r="r" b="b"/>
            <a:pathLst>
              <a:path w="3705225" h="1160780">
                <a:moveTo>
                  <a:pt x="35560" y="0"/>
                </a:moveTo>
                <a:lnTo>
                  <a:pt x="3669665" y="0"/>
                </a:lnTo>
                <a:cubicBezTo>
                  <a:pt x="3689304" y="0"/>
                  <a:pt x="3705225" y="15921"/>
                  <a:pt x="3705225" y="35560"/>
                </a:cubicBezTo>
                <a:lnTo>
                  <a:pt x="3705225" y="1084575"/>
                </a:lnTo>
                <a:cubicBezTo>
                  <a:pt x="3705225" y="1126662"/>
                  <a:pt x="3671107" y="1160780"/>
                  <a:pt x="3629020" y="1160780"/>
                </a:cubicBezTo>
                <a:lnTo>
                  <a:pt x="76205" y="1160780"/>
                </a:lnTo>
                <a:cubicBezTo>
                  <a:pt x="34118" y="1160780"/>
                  <a:pt x="0" y="1126662"/>
                  <a:pt x="0" y="1084575"/>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12" name="Shape 4">
            <a:extLst>
              <a:ext uri="{FF2B5EF4-FFF2-40B4-BE49-F238E27FC236}">
                <a16:creationId xmlns:a16="http://schemas.microsoft.com/office/drawing/2014/main" id="{51335E2C-C3C3-4C83-8876-9A98897F32F4}"/>
              </a:ext>
            </a:extLst>
          </p:cNvPr>
          <p:cNvSpPr/>
          <p:nvPr/>
        </p:nvSpPr>
        <p:spPr>
          <a:xfrm>
            <a:off x="342900" y="916421"/>
            <a:ext cx="3705225" cy="35560"/>
          </a:xfrm>
          <a:custGeom>
            <a:avLst/>
            <a:gdLst/>
            <a:ahLst/>
            <a:cxnLst/>
            <a:rect l="l" t="t" r="r" b="b"/>
            <a:pathLst>
              <a:path w="3705225" h="35560">
                <a:moveTo>
                  <a:pt x="35560" y="0"/>
                </a:moveTo>
                <a:lnTo>
                  <a:pt x="3669665" y="0"/>
                </a:lnTo>
                <a:cubicBezTo>
                  <a:pt x="3689304" y="0"/>
                  <a:pt x="3705225" y="15921"/>
                  <a:pt x="3705225" y="35560"/>
                </a:cubicBezTo>
                <a:lnTo>
                  <a:pt x="3705225" y="35560"/>
                </a:lnTo>
                <a:lnTo>
                  <a:pt x="0" y="35560"/>
                </a:lnTo>
                <a:lnTo>
                  <a:pt x="0" y="35560"/>
                </a:lnTo>
                <a:cubicBezTo>
                  <a:pt x="0" y="15934"/>
                  <a:pt x="15934" y="0"/>
                  <a:pt x="35560" y="0"/>
                </a:cubicBezTo>
                <a:close/>
              </a:path>
            </a:pathLst>
          </a:custGeom>
          <a:solidFill>
            <a:srgbClr val="1A3A5C"/>
          </a:solidFill>
          <a:ln/>
        </p:spPr>
      </p:sp>
      <p:sp>
        <p:nvSpPr>
          <p:cNvPr id="13" name="Shape 5">
            <a:extLst>
              <a:ext uri="{FF2B5EF4-FFF2-40B4-BE49-F238E27FC236}">
                <a16:creationId xmlns:a16="http://schemas.microsoft.com/office/drawing/2014/main" id="{0CC3B583-89A4-463C-A2C7-88C1B945FD81}"/>
              </a:ext>
            </a:extLst>
          </p:cNvPr>
          <p:cNvSpPr/>
          <p:nvPr/>
        </p:nvSpPr>
        <p:spPr>
          <a:xfrm>
            <a:off x="495300" y="1086602"/>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1A3A5C"/>
          </a:solidFill>
          <a:ln/>
        </p:spPr>
      </p:sp>
      <p:sp>
        <p:nvSpPr>
          <p:cNvPr id="14" name="Shape 6">
            <a:extLst>
              <a:ext uri="{FF2B5EF4-FFF2-40B4-BE49-F238E27FC236}">
                <a16:creationId xmlns:a16="http://schemas.microsoft.com/office/drawing/2014/main" id="{A8076C6F-4738-4A46-8A84-33AEF8448D18}"/>
              </a:ext>
            </a:extLst>
          </p:cNvPr>
          <p:cNvSpPr/>
          <p:nvPr/>
        </p:nvSpPr>
        <p:spPr>
          <a:xfrm>
            <a:off x="602456" y="1191377"/>
            <a:ext cx="171450" cy="171450"/>
          </a:xfrm>
          <a:custGeom>
            <a:avLst/>
            <a:gdLst/>
            <a:ahLst/>
            <a:cxnLst/>
            <a:rect l="l" t="t" r="r" b="b"/>
            <a:pathLst>
              <a:path w="171450" h="171450">
                <a:moveTo>
                  <a:pt x="77856" y="1741"/>
                </a:moveTo>
                <a:cubicBezTo>
                  <a:pt x="82845" y="-569"/>
                  <a:pt x="88605" y="-569"/>
                  <a:pt x="93594" y="1741"/>
                </a:cubicBezTo>
                <a:lnTo>
                  <a:pt x="166795" y="35562"/>
                </a:lnTo>
                <a:cubicBezTo>
                  <a:pt x="169642" y="36868"/>
                  <a:pt x="171450" y="39715"/>
                  <a:pt x="171450" y="42863"/>
                </a:cubicBezTo>
                <a:cubicBezTo>
                  <a:pt x="171450" y="46010"/>
                  <a:pt x="169642" y="48857"/>
                  <a:pt x="166795" y="50163"/>
                </a:cubicBezTo>
                <a:lnTo>
                  <a:pt x="93594" y="83984"/>
                </a:lnTo>
                <a:cubicBezTo>
                  <a:pt x="88605" y="86294"/>
                  <a:pt x="82845" y="86294"/>
                  <a:pt x="77856" y="83984"/>
                </a:cubicBezTo>
                <a:lnTo>
                  <a:pt x="4655" y="50163"/>
                </a:lnTo>
                <a:cubicBezTo>
                  <a:pt x="1808" y="48823"/>
                  <a:pt x="0" y="45977"/>
                  <a:pt x="0" y="42863"/>
                </a:cubicBezTo>
                <a:cubicBezTo>
                  <a:pt x="0" y="39748"/>
                  <a:pt x="1808" y="36868"/>
                  <a:pt x="4655" y="35562"/>
                </a:cubicBezTo>
                <a:lnTo>
                  <a:pt x="77856" y="1741"/>
                </a:lnTo>
                <a:close/>
                <a:moveTo>
                  <a:pt x="16107" y="73134"/>
                </a:moveTo>
                <a:lnTo>
                  <a:pt x="71125" y="98550"/>
                </a:lnTo>
                <a:cubicBezTo>
                  <a:pt x="80401" y="102837"/>
                  <a:pt x="91083" y="102837"/>
                  <a:pt x="100359" y="98550"/>
                </a:cubicBezTo>
                <a:lnTo>
                  <a:pt x="155377" y="73134"/>
                </a:lnTo>
                <a:lnTo>
                  <a:pt x="166795" y="78425"/>
                </a:lnTo>
                <a:cubicBezTo>
                  <a:pt x="169642" y="79731"/>
                  <a:pt x="171450" y="82577"/>
                  <a:pt x="171450" y="85725"/>
                </a:cubicBezTo>
                <a:cubicBezTo>
                  <a:pt x="171450" y="88873"/>
                  <a:pt x="169642" y="91719"/>
                  <a:pt x="166795" y="93025"/>
                </a:cubicBezTo>
                <a:lnTo>
                  <a:pt x="93594" y="126846"/>
                </a:lnTo>
                <a:cubicBezTo>
                  <a:pt x="88605" y="129157"/>
                  <a:pt x="82845" y="129157"/>
                  <a:pt x="77856" y="126846"/>
                </a:cubicBezTo>
                <a:lnTo>
                  <a:pt x="4655" y="93025"/>
                </a:lnTo>
                <a:cubicBezTo>
                  <a:pt x="1808" y="91686"/>
                  <a:pt x="0" y="88839"/>
                  <a:pt x="0" y="85725"/>
                </a:cubicBezTo>
                <a:cubicBezTo>
                  <a:pt x="0" y="82611"/>
                  <a:pt x="1808" y="79731"/>
                  <a:pt x="4655" y="78425"/>
                </a:cubicBezTo>
                <a:lnTo>
                  <a:pt x="16073" y="73134"/>
                </a:lnTo>
                <a:close/>
                <a:moveTo>
                  <a:pt x="4655" y="121287"/>
                </a:moveTo>
                <a:lnTo>
                  <a:pt x="16073" y="115997"/>
                </a:lnTo>
                <a:lnTo>
                  <a:pt x="71091" y="141413"/>
                </a:lnTo>
                <a:cubicBezTo>
                  <a:pt x="80367" y="145699"/>
                  <a:pt x="91049" y="145699"/>
                  <a:pt x="100325" y="141413"/>
                </a:cubicBezTo>
                <a:lnTo>
                  <a:pt x="155343" y="115997"/>
                </a:lnTo>
                <a:lnTo>
                  <a:pt x="166762" y="121287"/>
                </a:lnTo>
                <a:cubicBezTo>
                  <a:pt x="169608" y="122593"/>
                  <a:pt x="171417" y="125440"/>
                  <a:pt x="171417" y="128588"/>
                </a:cubicBezTo>
                <a:cubicBezTo>
                  <a:pt x="171417" y="131735"/>
                  <a:pt x="169608" y="134582"/>
                  <a:pt x="166762" y="135888"/>
                </a:cubicBezTo>
                <a:lnTo>
                  <a:pt x="93561" y="169709"/>
                </a:lnTo>
                <a:cubicBezTo>
                  <a:pt x="88571" y="172019"/>
                  <a:pt x="82812" y="172019"/>
                  <a:pt x="77822" y="169709"/>
                </a:cubicBezTo>
                <a:lnTo>
                  <a:pt x="4655" y="135888"/>
                </a:lnTo>
                <a:cubicBezTo>
                  <a:pt x="1808" y="134548"/>
                  <a:pt x="0" y="131702"/>
                  <a:pt x="0" y="128588"/>
                </a:cubicBezTo>
                <a:cubicBezTo>
                  <a:pt x="0" y="125473"/>
                  <a:pt x="1808" y="122593"/>
                  <a:pt x="4655" y="121287"/>
                </a:cubicBezTo>
                <a:close/>
              </a:path>
            </a:pathLst>
          </a:custGeom>
          <a:solidFill>
            <a:srgbClr val="C5A56A"/>
          </a:solidFill>
          <a:ln/>
        </p:spPr>
      </p:sp>
      <p:sp>
        <p:nvSpPr>
          <p:cNvPr id="15" name="Text 7">
            <a:extLst>
              <a:ext uri="{FF2B5EF4-FFF2-40B4-BE49-F238E27FC236}">
                <a16:creationId xmlns:a16="http://schemas.microsoft.com/office/drawing/2014/main" id="{AE4131D8-5448-4185-988F-CF2801A2BD7D}"/>
              </a:ext>
            </a:extLst>
          </p:cNvPr>
          <p:cNvSpPr/>
          <p:nvPr/>
        </p:nvSpPr>
        <p:spPr>
          <a:xfrm>
            <a:off x="990600" y="1143752"/>
            <a:ext cx="1752600" cy="266700"/>
          </a:xfrm>
          <a:prstGeom prst="rect">
            <a:avLst/>
          </a:prstGeom>
          <a:noFill/>
          <a:ln/>
        </p:spPr>
        <p:txBody>
          <a:bodyPr wrap="square" lIns="0" tIns="0" rIns="0" bIns="0" rtlCol="0" anchor="ctr"/>
          <a:lstStyle/>
          <a:p>
            <a:pPr>
              <a:lnSpc>
                <a:spcPct val="130000"/>
              </a:lnSpc>
            </a:pPr>
            <a:r>
              <a:rPr lang="en-US" sz="1350" b="1" dirty="0">
                <a:solidFill>
                  <a:srgbClr val="1A3A5C"/>
                </a:solidFill>
                <a:latin typeface="Liter" pitchFamily="34" charset="0"/>
                <a:ea typeface="Liter" pitchFamily="34" charset="-122"/>
                <a:cs typeface="Liter" pitchFamily="34" charset="-120"/>
              </a:rPr>
              <a:t>CanMEDS Framework</a:t>
            </a:r>
            <a:endParaRPr lang="en-US" sz="1600" dirty="0"/>
          </a:p>
        </p:txBody>
      </p:sp>
      <p:sp>
        <p:nvSpPr>
          <p:cNvPr id="16" name="Text 8">
            <a:extLst>
              <a:ext uri="{FF2B5EF4-FFF2-40B4-BE49-F238E27FC236}">
                <a16:creationId xmlns:a16="http://schemas.microsoft.com/office/drawing/2014/main" id="{9F73914D-1D17-4485-8D26-61AC218EFE7D}"/>
              </a:ext>
            </a:extLst>
          </p:cNvPr>
          <p:cNvSpPr/>
          <p:nvPr/>
        </p:nvSpPr>
        <p:spPr>
          <a:xfrm>
            <a:off x="495300" y="1543802"/>
            <a:ext cx="3467100" cy="3810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Full integration of all </a:t>
            </a:r>
            <a:r>
              <a:rPr lang="en-US" sz="1050" b="1" dirty="0">
                <a:solidFill>
                  <a:srgbClr val="1A3A5C"/>
                </a:solidFill>
                <a:latin typeface="Quattrocento Sans" pitchFamily="34" charset="0"/>
                <a:ea typeface="Quattrocento Sans" pitchFamily="34" charset="-122"/>
                <a:cs typeface="Quattrocento Sans" pitchFamily="34" charset="-120"/>
              </a:rPr>
              <a:t>7 CanMEDS roles</a:t>
            </a:r>
            <a:r>
              <a:rPr lang="en-US" sz="1050" dirty="0">
                <a:solidFill>
                  <a:srgbClr val="212529"/>
                </a:solidFill>
                <a:latin typeface="Quattrocento Sans" pitchFamily="34" charset="0"/>
                <a:ea typeface="Quattrocento Sans" pitchFamily="34" charset="-122"/>
                <a:cs typeface="Quattrocento Sans" pitchFamily="34" charset="-120"/>
              </a:rPr>
              <a:t> with alignment to urology competencies</a:t>
            </a:r>
            <a:endParaRPr lang="en-US" sz="1600" dirty="0"/>
          </a:p>
        </p:txBody>
      </p:sp>
      <p:sp>
        <p:nvSpPr>
          <p:cNvPr id="17" name="Shape 9">
            <a:extLst>
              <a:ext uri="{FF2B5EF4-FFF2-40B4-BE49-F238E27FC236}">
                <a16:creationId xmlns:a16="http://schemas.microsoft.com/office/drawing/2014/main" id="{DF7F4A09-F929-4501-A082-3C1DD761683C}"/>
              </a:ext>
            </a:extLst>
          </p:cNvPr>
          <p:cNvSpPr/>
          <p:nvPr/>
        </p:nvSpPr>
        <p:spPr>
          <a:xfrm>
            <a:off x="342900" y="2247382"/>
            <a:ext cx="3705225" cy="1160780"/>
          </a:xfrm>
          <a:custGeom>
            <a:avLst/>
            <a:gdLst/>
            <a:ahLst/>
            <a:cxnLst/>
            <a:rect l="l" t="t" r="r" b="b"/>
            <a:pathLst>
              <a:path w="3705225" h="1160780">
                <a:moveTo>
                  <a:pt x="35560" y="0"/>
                </a:moveTo>
                <a:lnTo>
                  <a:pt x="3669665" y="0"/>
                </a:lnTo>
                <a:cubicBezTo>
                  <a:pt x="3689304" y="0"/>
                  <a:pt x="3705225" y="15921"/>
                  <a:pt x="3705225" y="35560"/>
                </a:cubicBezTo>
                <a:lnTo>
                  <a:pt x="3705225" y="1084575"/>
                </a:lnTo>
                <a:cubicBezTo>
                  <a:pt x="3705225" y="1126662"/>
                  <a:pt x="3671107" y="1160780"/>
                  <a:pt x="3629020" y="1160780"/>
                </a:cubicBezTo>
                <a:lnTo>
                  <a:pt x="76205" y="1160780"/>
                </a:lnTo>
                <a:cubicBezTo>
                  <a:pt x="34118" y="1160780"/>
                  <a:pt x="0" y="1126662"/>
                  <a:pt x="0" y="1084575"/>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18" name="Shape 10">
            <a:extLst>
              <a:ext uri="{FF2B5EF4-FFF2-40B4-BE49-F238E27FC236}">
                <a16:creationId xmlns:a16="http://schemas.microsoft.com/office/drawing/2014/main" id="{7037EC8F-CE70-475F-BBB2-72132276E6F2}"/>
              </a:ext>
            </a:extLst>
          </p:cNvPr>
          <p:cNvSpPr/>
          <p:nvPr/>
        </p:nvSpPr>
        <p:spPr>
          <a:xfrm>
            <a:off x="342900" y="2247382"/>
            <a:ext cx="3705225" cy="35560"/>
          </a:xfrm>
          <a:custGeom>
            <a:avLst/>
            <a:gdLst/>
            <a:ahLst/>
            <a:cxnLst/>
            <a:rect l="l" t="t" r="r" b="b"/>
            <a:pathLst>
              <a:path w="3705225" h="35560">
                <a:moveTo>
                  <a:pt x="35560" y="0"/>
                </a:moveTo>
                <a:lnTo>
                  <a:pt x="3669665" y="0"/>
                </a:lnTo>
                <a:cubicBezTo>
                  <a:pt x="3689304" y="0"/>
                  <a:pt x="3705225" y="15921"/>
                  <a:pt x="3705225" y="35560"/>
                </a:cubicBezTo>
                <a:lnTo>
                  <a:pt x="3705225" y="35560"/>
                </a:lnTo>
                <a:lnTo>
                  <a:pt x="0" y="35560"/>
                </a:lnTo>
                <a:lnTo>
                  <a:pt x="0" y="35560"/>
                </a:lnTo>
                <a:cubicBezTo>
                  <a:pt x="0" y="15934"/>
                  <a:pt x="15934" y="0"/>
                  <a:pt x="35560" y="0"/>
                </a:cubicBezTo>
                <a:close/>
              </a:path>
            </a:pathLst>
          </a:custGeom>
          <a:solidFill>
            <a:srgbClr val="5B7A8C"/>
          </a:solidFill>
          <a:ln/>
        </p:spPr>
      </p:sp>
      <p:sp>
        <p:nvSpPr>
          <p:cNvPr id="19" name="Shape 11">
            <a:extLst>
              <a:ext uri="{FF2B5EF4-FFF2-40B4-BE49-F238E27FC236}">
                <a16:creationId xmlns:a16="http://schemas.microsoft.com/office/drawing/2014/main" id="{88F50DA9-D006-4D4A-9F1E-7C7525086C3C}"/>
              </a:ext>
            </a:extLst>
          </p:cNvPr>
          <p:cNvSpPr/>
          <p:nvPr/>
        </p:nvSpPr>
        <p:spPr>
          <a:xfrm>
            <a:off x="495300" y="2417558"/>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5B7A8C"/>
          </a:solidFill>
          <a:ln/>
        </p:spPr>
      </p:sp>
      <p:sp>
        <p:nvSpPr>
          <p:cNvPr id="20" name="Shape 12">
            <a:extLst>
              <a:ext uri="{FF2B5EF4-FFF2-40B4-BE49-F238E27FC236}">
                <a16:creationId xmlns:a16="http://schemas.microsoft.com/office/drawing/2014/main" id="{2B07E888-D9A9-4772-9A7D-3818C058F371}"/>
              </a:ext>
            </a:extLst>
          </p:cNvPr>
          <p:cNvSpPr/>
          <p:nvPr/>
        </p:nvSpPr>
        <p:spPr>
          <a:xfrm>
            <a:off x="613172" y="2522333"/>
            <a:ext cx="150019" cy="171450"/>
          </a:xfrm>
          <a:custGeom>
            <a:avLst/>
            <a:gdLst/>
            <a:ahLst/>
            <a:cxnLst/>
            <a:rect l="l" t="t" r="r" b="b"/>
            <a:pathLst>
              <a:path w="150019" h="171450">
                <a:moveTo>
                  <a:pt x="82343" y="-8673"/>
                </a:moveTo>
                <a:cubicBezTo>
                  <a:pt x="77856" y="-11419"/>
                  <a:pt x="72197" y="-11419"/>
                  <a:pt x="67709" y="-8673"/>
                </a:cubicBezTo>
                <a:cubicBezTo>
                  <a:pt x="59539" y="-3683"/>
                  <a:pt x="54482" y="-2344"/>
                  <a:pt x="44905" y="-2545"/>
                </a:cubicBezTo>
                <a:cubicBezTo>
                  <a:pt x="39648" y="-2679"/>
                  <a:pt x="34759" y="167"/>
                  <a:pt x="32214" y="4789"/>
                </a:cubicBezTo>
                <a:cubicBezTo>
                  <a:pt x="27626" y="13194"/>
                  <a:pt x="23909" y="16911"/>
                  <a:pt x="15504" y="21498"/>
                </a:cubicBezTo>
                <a:cubicBezTo>
                  <a:pt x="10883" y="24010"/>
                  <a:pt x="8070" y="28932"/>
                  <a:pt x="8171" y="34190"/>
                </a:cubicBezTo>
                <a:cubicBezTo>
                  <a:pt x="8405" y="43767"/>
                  <a:pt x="7032" y="48823"/>
                  <a:pt x="2043" y="56994"/>
                </a:cubicBezTo>
                <a:cubicBezTo>
                  <a:pt x="-703" y="61481"/>
                  <a:pt x="-703" y="67140"/>
                  <a:pt x="2043" y="71627"/>
                </a:cubicBezTo>
                <a:cubicBezTo>
                  <a:pt x="7032" y="79798"/>
                  <a:pt x="8372" y="84854"/>
                  <a:pt x="8171" y="94431"/>
                </a:cubicBezTo>
                <a:cubicBezTo>
                  <a:pt x="8037" y="99689"/>
                  <a:pt x="10883" y="104578"/>
                  <a:pt x="15504" y="107123"/>
                </a:cubicBezTo>
                <a:cubicBezTo>
                  <a:pt x="22905" y="111175"/>
                  <a:pt x="26655" y="114523"/>
                  <a:pt x="30607" y="121020"/>
                </a:cubicBezTo>
                <a:lnTo>
                  <a:pt x="14299" y="153535"/>
                </a:lnTo>
                <a:cubicBezTo>
                  <a:pt x="12323" y="157520"/>
                  <a:pt x="13930" y="162342"/>
                  <a:pt x="17882" y="164317"/>
                </a:cubicBezTo>
                <a:lnTo>
                  <a:pt x="46680" y="178717"/>
                </a:lnTo>
                <a:cubicBezTo>
                  <a:pt x="50531" y="180625"/>
                  <a:pt x="55219" y="179185"/>
                  <a:pt x="57295" y="175435"/>
                </a:cubicBezTo>
                <a:lnTo>
                  <a:pt x="74976" y="143589"/>
                </a:lnTo>
                <a:lnTo>
                  <a:pt x="92657" y="175435"/>
                </a:lnTo>
                <a:cubicBezTo>
                  <a:pt x="94733" y="179185"/>
                  <a:pt x="99421" y="180659"/>
                  <a:pt x="103272" y="178717"/>
                </a:cubicBezTo>
                <a:lnTo>
                  <a:pt x="132070" y="164317"/>
                </a:lnTo>
                <a:cubicBezTo>
                  <a:pt x="136055" y="162342"/>
                  <a:pt x="137662" y="157520"/>
                  <a:pt x="135653" y="153535"/>
                </a:cubicBezTo>
                <a:lnTo>
                  <a:pt x="119379" y="120986"/>
                </a:lnTo>
                <a:cubicBezTo>
                  <a:pt x="123297" y="114490"/>
                  <a:pt x="127081" y="111141"/>
                  <a:pt x="134481" y="107089"/>
                </a:cubicBezTo>
                <a:cubicBezTo>
                  <a:pt x="139102" y="104578"/>
                  <a:pt x="141915" y="99655"/>
                  <a:pt x="141815" y="94398"/>
                </a:cubicBezTo>
                <a:cubicBezTo>
                  <a:pt x="141580" y="84821"/>
                  <a:pt x="142953" y="79764"/>
                  <a:pt x="147943" y="71594"/>
                </a:cubicBezTo>
                <a:cubicBezTo>
                  <a:pt x="150688" y="67107"/>
                  <a:pt x="150688" y="61447"/>
                  <a:pt x="147943" y="56960"/>
                </a:cubicBezTo>
                <a:cubicBezTo>
                  <a:pt x="142953" y="48790"/>
                  <a:pt x="141614" y="43733"/>
                  <a:pt x="141815" y="34156"/>
                </a:cubicBezTo>
                <a:cubicBezTo>
                  <a:pt x="141949" y="28899"/>
                  <a:pt x="139102" y="24010"/>
                  <a:pt x="134481" y="21465"/>
                </a:cubicBezTo>
                <a:cubicBezTo>
                  <a:pt x="126076" y="16877"/>
                  <a:pt x="122359" y="13160"/>
                  <a:pt x="117771" y="4755"/>
                </a:cubicBezTo>
                <a:cubicBezTo>
                  <a:pt x="115260" y="134"/>
                  <a:pt x="110337" y="-2679"/>
                  <a:pt x="105080" y="-2578"/>
                </a:cubicBezTo>
                <a:cubicBezTo>
                  <a:pt x="95503" y="-2344"/>
                  <a:pt x="90447" y="-3717"/>
                  <a:pt x="82276" y="-8706"/>
                </a:cubicBezTo>
                <a:close/>
                <a:moveTo>
                  <a:pt x="75009" y="32147"/>
                </a:moveTo>
                <a:cubicBezTo>
                  <a:pt x="92752" y="32147"/>
                  <a:pt x="107156" y="46551"/>
                  <a:pt x="107156" y="64294"/>
                </a:cubicBezTo>
                <a:cubicBezTo>
                  <a:pt x="107156" y="82036"/>
                  <a:pt x="92752" y="96441"/>
                  <a:pt x="75009" y="96441"/>
                </a:cubicBezTo>
                <a:cubicBezTo>
                  <a:pt x="57267" y="96441"/>
                  <a:pt x="42863" y="82036"/>
                  <a:pt x="42863" y="64294"/>
                </a:cubicBezTo>
                <a:cubicBezTo>
                  <a:pt x="42863" y="46551"/>
                  <a:pt x="57267" y="32147"/>
                  <a:pt x="75009" y="32147"/>
                </a:cubicBezTo>
                <a:close/>
              </a:path>
            </a:pathLst>
          </a:custGeom>
          <a:solidFill>
            <a:srgbClr val="F8F9FA"/>
          </a:solidFill>
          <a:ln/>
        </p:spPr>
      </p:sp>
      <p:sp>
        <p:nvSpPr>
          <p:cNvPr id="21" name="Text 13">
            <a:extLst>
              <a:ext uri="{FF2B5EF4-FFF2-40B4-BE49-F238E27FC236}">
                <a16:creationId xmlns:a16="http://schemas.microsoft.com/office/drawing/2014/main" id="{F4ACC559-2997-48D7-BB81-125C0A71BB25}"/>
              </a:ext>
            </a:extLst>
          </p:cNvPr>
          <p:cNvSpPr/>
          <p:nvPr/>
        </p:nvSpPr>
        <p:spPr>
          <a:xfrm>
            <a:off x="990600" y="2474708"/>
            <a:ext cx="1352550" cy="266700"/>
          </a:xfrm>
          <a:prstGeom prst="rect">
            <a:avLst/>
          </a:prstGeom>
          <a:noFill/>
          <a:ln/>
        </p:spPr>
        <p:txBody>
          <a:bodyPr wrap="square" lIns="0" tIns="0" rIns="0" bIns="0" rtlCol="0" anchor="ctr"/>
          <a:lstStyle/>
          <a:p>
            <a:pPr>
              <a:lnSpc>
                <a:spcPct val="130000"/>
              </a:lnSpc>
            </a:pPr>
            <a:r>
              <a:rPr lang="en-US" sz="1350" b="1" dirty="0">
                <a:solidFill>
                  <a:srgbClr val="1A3A5C"/>
                </a:solidFill>
                <a:latin typeface="Liter" pitchFamily="34" charset="0"/>
                <a:ea typeface="Liter" pitchFamily="34" charset="-122"/>
                <a:cs typeface="Liter" pitchFamily="34" charset="-120"/>
              </a:rPr>
              <a:t>EPAs Introduced</a:t>
            </a:r>
            <a:endParaRPr lang="en-US" sz="1600" dirty="0"/>
          </a:p>
        </p:txBody>
      </p:sp>
      <p:sp>
        <p:nvSpPr>
          <p:cNvPr id="22" name="Text 14">
            <a:extLst>
              <a:ext uri="{FF2B5EF4-FFF2-40B4-BE49-F238E27FC236}">
                <a16:creationId xmlns:a16="http://schemas.microsoft.com/office/drawing/2014/main" id="{D7FD1DBA-9875-48BD-B43E-A1C38BBC93F8}"/>
              </a:ext>
            </a:extLst>
          </p:cNvPr>
          <p:cNvSpPr/>
          <p:nvPr/>
        </p:nvSpPr>
        <p:spPr>
          <a:xfrm>
            <a:off x="495300" y="2874758"/>
            <a:ext cx="3467100" cy="381000"/>
          </a:xfrm>
          <a:prstGeom prst="rect">
            <a:avLst/>
          </a:prstGeom>
          <a:noFill/>
          <a:ln/>
        </p:spPr>
        <p:txBody>
          <a:bodyPr wrap="square" lIns="0" tIns="0" rIns="0" bIns="0" rtlCol="0" anchor="ctr"/>
          <a:lstStyle/>
          <a:p>
            <a:pPr>
              <a:lnSpc>
                <a:spcPct val="120000"/>
              </a:lnSpc>
            </a:pPr>
            <a:r>
              <a:rPr lang="en-US" sz="1050" b="1" dirty="0">
                <a:solidFill>
                  <a:srgbClr val="1A3A5C"/>
                </a:solidFill>
                <a:latin typeface="Quattrocento Sans" pitchFamily="34" charset="0"/>
                <a:ea typeface="Quattrocento Sans" pitchFamily="34" charset="-122"/>
                <a:cs typeface="Quattrocento Sans" pitchFamily="34" charset="-120"/>
              </a:rPr>
              <a:t>6 Essential Entrustable Professional Activities</a:t>
            </a:r>
            <a:r>
              <a:rPr lang="en-US" sz="1050" dirty="0">
                <a:solidFill>
                  <a:srgbClr val="212529"/>
                </a:solidFill>
                <a:latin typeface="Quattrocento Sans" pitchFamily="34" charset="0"/>
                <a:ea typeface="Quattrocento Sans" pitchFamily="34" charset="-122"/>
                <a:cs typeface="Quattrocento Sans" pitchFamily="34" charset="-120"/>
              </a:rPr>
              <a:t> for holistic assessment at Level 5</a:t>
            </a:r>
            <a:endParaRPr lang="en-US" sz="1600" dirty="0"/>
          </a:p>
        </p:txBody>
      </p:sp>
      <p:sp>
        <p:nvSpPr>
          <p:cNvPr id="23" name="Shape 15">
            <a:extLst>
              <a:ext uri="{FF2B5EF4-FFF2-40B4-BE49-F238E27FC236}">
                <a16:creationId xmlns:a16="http://schemas.microsoft.com/office/drawing/2014/main" id="{C879A7E7-83AA-469B-A33F-C0F93CEC8D04}"/>
              </a:ext>
            </a:extLst>
          </p:cNvPr>
          <p:cNvSpPr/>
          <p:nvPr/>
        </p:nvSpPr>
        <p:spPr>
          <a:xfrm>
            <a:off x="342900" y="3578338"/>
            <a:ext cx="3705225" cy="2503805"/>
          </a:xfrm>
          <a:custGeom>
            <a:avLst/>
            <a:gdLst/>
            <a:ahLst/>
            <a:cxnLst/>
            <a:rect l="l" t="t" r="r" b="b"/>
            <a:pathLst>
              <a:path w="3705225" h="2503805">
                <a:moveTo>
                  <a:pt x="35560" y="0"/>
                </a:moveTo>
                <a:lnTo>
                  <a:pt x="3669665" y="0"/>
                </a:lnTo>
                <a:cubicBezTo>
                  <a:pt x="3689304" y="0"/>
                  <a:pt x="3705225" y="15921"/>
                  <a:pt x="3705225" y="35560"/>
                </a:cubicBezTo>
                <a:lnTo>
                  <a:pt x="3705225" y="2427614"/>
                </a:lnTo>
                <a:cubicBezTo>
                  <a:pt x="3705225" y="2469693"/>
                  <a:pt x="3671113" y="2503805"/>
                  <a:pt x="3629034" y="2503805"/>
                </a:cubicBezTo>
                <a:lnTo>
                  <a:pt x="76191" y="2503805"/>
                </a:lnTo>
                <a:cubicBezTo>
                  <a:pt x="34112" y="2503805"/>
                  <a:pt x="0" y="2469693"/>
                  <a:pt x="0" y="2427614"/>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24" name="Shape 16">
            <a:extLst>
              <a:ext uri="{FF2B5EF4-FFF2-40B4-BE49-F238E27FC236}">
                <a16:creationId xmlns:a16="http://schemas.microsoft.com/office/drawing/2014/main" id="{4E0F4343-2917-4E9B-BC8E-114E8641AFF4}"/>
              </a:ext>
            </a:extLst>
          </p:cNvPr>
          <p:cNvSpPr/>
          <p:nvPr/>
        </p:nvSpPr>
        <p:spPr>
          <a:xfrm>
            <a:off x="342900" y="3578338"/>
            <a:ext cx="3705225" cy="35560"/>
          </a:xfrm>
          <a:custGeom>
            <a:avLst/>
            <a:gdLst/>
            <a:ahLst/>
            <a:cxnLst/>
            <a:rect l="l" t="t" r="r" b="b"/>
            <a:pathLst>
              <a:path w="3705225" h="35560">
                <a:moveTo>
                  <a:pt x="35560" y="0"/>
                </a:moveTo>
                <a:lnTo>
                  <a:pt x="3669665" y="0"/>
                </a:lnTo>
                <a:cubicBezTo>
                  <a:pt x="3689304" y="0"/>
                  <a:pt x="3705225" y="15921"/>
                  <a:pt x="3705225" y="35560"/>
                </a:cubicBezTo>
                <a:lnTo>
                  <a:pt x="3705225" y="35560"/>
                </a:lnTo>
                <a:lnTo>
                  <a:pt x="0" y="35560"/>
                </a:lnTo>
                <a:lnTo>
                  <a:pt x="0" y="35560"/>
                </a:lnTo>
                <a:cubicBezTo>
                  <a:pt x="0" y="15934"/>
                  <a:pt x="15934" y="0"/>
                  <a:pt x="35560" y="0"/>
                </a:cubicBezTo>
                <a:close/>
              </a:path>
            </a:pathLst>
          </a:custGeom>
          <a:solidFill>
            <a:srgbClr val="C5A56A"/>
          </a:solidFill>
          <a:ln/>
        </p:spPr>
      </p:sp>
      <p:sp>
        <p:nvSpPr>
          <p:cNvPr id="25" name="Shape 17">
            <a:extLst>
              <a:ext uri="{FF2B5EF4-FFF2-40B4-BE49-F238E27FC236}">
                <a16:creationId xmlns:a16="http://schemas.microsoft.com/office/drawing/2014/main" id="{48D2EC7B-19E4-476B-AC0B-34F04FCE7708}"/>
              </a:ext>
            </a:extLst>
          </p:cNvPr>
          <p:cNvSpPr/>
          <p:nvPr/>
        </p:nvSpPr>
        <p:spPr>
          <a:xfrm>
            <a:off x="495300" y="3748518"/>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C5A56A"/>
          </a:solidFill>
          <a:ln/>
        </p:spPr>
      </p:sp>
      <p:sp>
        <p:nvSpPr>
          <p:cNvPr id="26" name="Shape 18">
            <a:extLst>
              <a:ext uri="{FF2B5EF4-FFF2-40B4-BE49-F238E27FC236}">
                <a16:creationId xmlns:a16="http://schemas.microsoft.com/office/drawing/2014/main" id="{42B5DEBF-F376-441D-855A-FDD2424E4ED5}"/>
              </a:ext>
            </a:extLst>
          </p:cNvPr>
          <p:cNvSpPr/>
          <p:nvPr/>
        </p:nvSpPr>
        <p:spPr>
          <a:xfrm>
            <a:off x="591741" y="3853293"/>
            <a:ext cx="192881" cy="171450"/>
          </a:xfrm>
          <a:custGeom>
            <a:avLst/>
            <a:gdLst/>
            <a:ahLst/>
            <a:cxnLst/>
            <a:rect l="l" t="t" r="r" b="b"/>
            <a:pathLst>
              <a:path w="192881" h="171450">
                <a:moveTo>
                  <a:pt x="96474" y="118408"/>
                </a:moveTo>
                <a:cubicBezTo>
                  <a:pt x="99823" y="118408"/>
                  <a:pt x="103138" y="119178"/>
                  <a:pt x="106185" y="120752"/>
                </a:cubicBezTo>
                <a:lnTo>
                  <a:pt x="131099" y="133443"/>
                </a:lnTo>
                <a:lnTo>
                  <a:pt x="126746" y="105817"/>
                </a:lnTo>
                <a:cubicBezTo>
                  <a:pt x="125674" y="99053"/>
                  <a:pt x="127918" y="92188"/>
                  <a:pt x="132740" y="87332"/>
                </a:cubicBezTo>
                <a:lnTo>
                  <a:pt x="152497" y="67542"/>
                </a:lnTo>
                <a:lnTo>
                  <a:pt x="124871" y="63155"/>
                </a:lnTo>
                <a:cubicBezTo>
                  <a:pt x="118106" y="62084"/>
                  <a:pt x="112246" y="57831"/>
                  <a:pt x="109132" y="51736"/>
                </a:cubicBezTo>
                <a:lnTo>
                  <a:pt x="96407" y="26823"/>
                </a:lnTo>
                <a:lnTo>
                  <a:pt x="96407" y="118441"/>
                </a:lnTo>
                <a:close/>
                <a:moveTo>
                  <a:pt x="153166" y="163748"/>
                </a:moveTo>
                <a:cubicBezTo>
                  <a:pt x="150722" y="165523"/>
                  <a:pt x="147474" y="165791"/>
                  <a:pt x="144795" y="164418"/>
                </a:cubicBezTo>
                <a:lnTo>
                  <a:pt x="96474" y="139839"/>
                </a:lnTo>
                <a:lnTo>
                  <a:pt x="48153" y="164418"/>
                </a:lnTo>
                <a:cubicBezTo>
                  <a:pt x="45474" y="165791"/>
                  <a:pt x="42226" y="165523"/>
                  <a:pt x="39782" y="163748"/>
                </a:cubicBezTo>
                <a:cubicBezTo>
                  <a:pt x="37337" y="161973"/>
                  <a:pt x="36098" y="158993"/>
                  <a:pt x="36567" y="155979"/>
                </a:cubicBezTo>
                <a:lnTo>
                  <a:pt x="45006" y="102435"/>
                </a:lnTo>
                <a:lnTo>
                  <a:pt x="6697" y="64093"/>
                </a:lnTo>
                <a:cubicBezTo>
                  <a:pt x="4554" y="61950"/>
                  <a:pt x="3817" y="58802"/>
                  <a:pt x="4755" y="55922"/>
                </a:cubicBezTo>
                <a:cubicBezTo>
                  <a:pt x="5693" y="53042"/>
                  <a:pt x="8137" y="50933"/>
                  <a:pt x="11151" y="50464"/>
                </a:cubicBezTo>
                <a:lnTo>
                  <a:pt x="64696" y="41958"/>
                </a:lnTo>
                <a:lnTo>
                  <a:pt x="89342" y="-6329"/>
                </a:lnTo>
                <a:cubicBezTo>
                  <a:pt x="90714" y="-9008"/>
                  <a:pt x="93494" y="-10716"/>
                  <a:pt x="96508" y="-10716"/>
                </a:cubicBezTo>
                <a:cubicBezTo>
                  <a:pt x="99521" y="-10716"/>
                  <a:pt x="102301" y="-9008"/>
                  <a:pt x="103674" y="-6329"/>
                </a:cubicBezTo>
                <a:lnTo>
                  <a:pt x="128253" y="41958"/>
                </a:lnTo>
                <a:lnTo>
                  <a:pt x="181797" y="50464"/>
                </a:lnTo>
                <a:cubicBezTo>
                  <a:pt x="184778" y="50933"/>
                  <a:pt x="187256" y="53042"/>
                  <a:pt x="188193" y="55922"/>
                </a:cubicBezTo>
                <a:cubicBezTo>
                  <a:pt x="189131" y="58802"/>
                  <a:pt x="188361" y="61950"/>
                  <a:pt x="186251" y="64093"/>
                </a:cubicBezTo>
                <a:lnTo>
                  <a:pt x="147909" y="102435"/>
                </a:lnTo>
                <a:lnTo>
                  <a:pt x="156381" y="155979"/>
                </a:lnTo>
                <a:cubicBezTo>
                  <a:pt x="156850" y="158960"/>
                  <a:pt x="155611" y="161973"/>
                  <a:pt x="153166" y="163748"/>
                </a:cubicBezTo>
                <a:close/>
              </a:path>
            </a:pathLst>
          </a:custGeom>
          <a:solidFill>
            <a:srgbClr val="1A3A5C"/>
          </a:solidFill>
          <a:ln/>
        </p:spPr>
      </p:sp>
      <p:sp>
        <p:nvSpPr>
          <p:cNvPr id="27" name="Text 19">
            <a:extLst>
              <a:ext uri="{FF2B5EF4-FFF2-40B4-BE49-F238E27FC236}">
                <a16:creationId xmlns:a16="http://schemas.microsoft.com/office/drawing/2014/main" id="{C0EEC49B-E7ED-474F-BB36-372332695E56}"/>
              </a:ext>
            </a:extLst>
          </p:cNvPr>
          <p:cNvSpPr/>
          <p:nvPr/>
        </p:nvSpPr>
        <p:spPr>
          <a:xfrm>
            <a:off x="990600" y="3805668"/>
            <a:ext cx="1562100" cy="266700"/>
          </a:xfrm>
          <a:prstGeom prst="rect">
            <a:avLst/>
          </a:prstGeom>
          <a:noFill/>
          <a:ln/>
        </p:spPr>
        <p:txBody>
          <a:bodyPr wrap="square" lIns="0" tIns="0" rIns="0" bIns="0" rtlCol="0" anchor="ctr"/>
          <a:lstStyle/>
          <a:p>
            <a:pPr>
              <a:lnSpc>
                <a:spcPct val="130000"/>
              </a:lnSpc>
            </a:pPr>
            <a:r>
              <a:rPr lang="en-US" sz="1350" b="1" dirty="0">
                <a:solidFill>
                  <a:srgbClr val="1A3A5C"/>
                </a:solidFill>
                <a:latin typeface="Liter" pitchFamily="34" charset="0"/>
                <a:ea typeface="Liter" pitchFamily="34" charset="-122"/>
                <a:cs typeface="Liter" pitchFamily="34" charset="-120"/>
              </a:rPr>
              <a:t>Knowledge Grading</a:t>
            </a:r>
            <a:endParaRPr lang="en-US" sz="1600" dirty="0"/>
          </a:p>
        </p:txBody>
      </p:sp>
      <p:sp>
        <p:nvSpPr>
          <p:cNvPr id="28" name="Text 20">
            <a:extLst>
              <a:ext uri="{FF2B5EF4-FFF2-40B4-BE49-F238E27FC236}">
                <a16:creationId xmlns:a16="http://schemas.microsoft.com/office/drawing/2014/main" id="{2B8AB5C8-06AC-4DBD-B777-89EDD37B7934}"/>
              </a:ext>
            </a:extLst>
          </p:cNvPr>
          <p:cNvSpPr/>
          <p:nvPr/>
        </p:nvSpPr>
        <p:spPr>
          <a:xfrm>
            <a:off x="495300" y="4205718"/>
            <a:ext cx="3467100" cy="1905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New </a:t>
            </a:r>
            <a:r>
              <a:rPr lang="en-US" sz="1050" b="1" dirty="0">
                <a:solidFill>
                  <a:srgbClr val="1A3A5C"/>
                </a:solidFill>
                <a:latin typeface="Quattrocento Sans" pitchFamily="34" charset="0"/>
                <a:ea typeface="Quattrocento Sans" pitchFamily="34" charset="-122"/>
                <a:cs typeface="Quattrocento Sans" pitchFamily="34" charset="-120"/>
              </a:rPr>
              <a:t>3-level grading system</a:t>
            </a:r>
            <a:r>
              <a:rPr lang="en-US" sz="1050" dirty="0">
                <a:solidFill>
                  <a:srgbClr val="212529"/>
                </a:solidFill>
                <a:latin typeface="Quattrocento Sans" pitchFamily="34" charset="0"/>
                <a:ea typeface="Quattrocento Sans" pitchFamily="34" charset="-122"/>
                <a:cs typeface="Quattrocento Sans" pitchFamily="34" charset="-120"/>
              </a:rPr>
              <a:t> for all knowledge domains:</a:t>
            </a:r>
            <a:endParaRPr lang="en-US" sz="1600" dirty="0"/>
          </a:p>
        </p:txBody>
      </p:sp>
      <p:sp>
        <p:nvSpPr>
          <p:cNvPr id="29" name="Shape 21">
            <a:extLst>
              <a:ext uri="{FF2B5EF4-FFF2-40B4-BE49-F238E27FC236}">
                <a16:creationId xmlns:a16="http://schemas.microsoft.com/office/drawing/2014/main" id="{37F96C13-43E8-400E-9C7F-73575103FA78}"/>
              </a:ext>
            </a:extLst>
          </p:cNvPr>
          <p:cNvSpPr/>
          <p:nvPr/>
        </p:nvSpPr>
        <p:spPr>
          <a:xfrm>
            <a:off x="495300" y="4472418"/>
            <a:ext cx="3400425" cy="266700"/>
          </a:xfrm>
          <a:custGeom>
            <a:avLst/>
            <a:gdLst/>
            <a:ahLst/>
            <a:cxnLst/>
            <a:rect l="l" t="t" r="r" b="b"/>
            <a:pathLst>
              <a:path w="3400425" h="266700">
                <a:moveTo>
                  <a:pt x="38101" y="0"/>
                </a:moveTo>
                <a:lnTo>
                  <a:pt x="3362324" y="0"/>
                </a:lnTo>
                <a:cubicBezTo>
                  <a:pt x="3383367" y="0"/>
                  <a:pt x="3400425" y="17058"/>
                  <a:pt x="3400425" y="38101"/>
                </a:cubicBezTo>
                <a:lnTo>
                  <a:pt x="3400425" y="228599"/>
                </a:lnTo>
                <a:cubicBezTo>
                  <a:pt x="3400425" y="249642"/>
                  <a:pt x="3383367" y="266700"/>
                  <a:pt x="3362324" y="266700"/>
                </a:cubicBezTo>
                <a:lnTo>
                  <a:pt x="38101" y="266700"/>
                </a:lnTo>
                <a:cubicBezTo>
                  <a:pt x="17058" y="266700"/>
                  <a:pt x="0" y="249642"/>
                  <a:pt x="0" y="228599"/>
                </a:cubicBezTo>
                <a:lnTo>
                  <a:pt x="0" y="38101"/>
                </a:lnTo>
                <a:cubicBezTo>
                  <a:pt x="0" y="17072"/>
                  <a:pt x="17072" y="0"/>
                  <a:pt x="38101" y="0"/>
                </a:cubicBezTo>
                <a:close/>
              </a:path>
            </a:pathLst>
          </a:custGeom>
          <a:solidFill>
            <a:srgbClr val="1A3A5C">
              <a:alpha val="5098"/>
            </a:srgbClr>
          </a:solidFill>
          <a:ln/>
        </p:spPr>
      </p:sp>
      <p:sp>
        <p:nvSpPr>
          <p:cNvPr id="30" name="Shape 22">
            <a:extLst>
              <a:ext uri="{FF2B5EF4-FFF2-40B4-BE49-F238E27FC236}">
                <a16:creationId xmlns:a16="http://schemas.microsoft.com/office/drawing/2014/main" id="{E51712B5-2C87-410A-8F99-B31B5B504B86}"/>
              </a:ext>
            </a:extLst>
          </p:cNvPr>
          <p:cNvSpPr/>
          <p:nvPr/>
        </p:nvSpPr>
        <p:spPr>
          <a:xfrm>
            <a:off x="533400" y="4510518"/>
            <a:ext cx="190500" cy="190500"/>
          </a:xfrm>
          <a:custGeom>
            <a:avLst/>
            <a:gdLst/>
            <a:ahLst/>
            <a:cxnLst/>
            <a:rect l="l" t="t" r="r" b="b"/>
            <a:pathLst>
              <a:path w="190500" h="190500">
                <a:moveTo>
                  <a:pt x="95250" y="0"/>
                </a:moveTo>
                <a:lnTo>
                  <a:pt x="95250" y="0"/>
                </a:lnTo>
                <a:cubicBezTo>
                  <a:pt x="147820" y="0"/>
                  <a:pt x="190500" y="42680"/>
                  <a:pt x="190500" y="95250"/>
                </a:cubicBezTo>
                <a:lnTo>
                  <a:pt x="190500" y="95250"/>
                </a:lnTo>
                <a:cubicBezTo>
                  <a:pt x="190500" y="147820"/>
                  <a:pt x="147820" y="190500"/>
                  <a:pt x="95250" y="190500"/>
                </a:cubicBezTo>
                <a:lnTo>
                  <a:pt x="95250" y="190500"/>
                </a:lnTo>
                <a:cubicBezTo>
                  <a:pt x="42680" y="190500"/>
                  <a:pt x="0" y="147820"/>
                  <a:pt x="0" y="95250"/>
                </a:cubicBezTo>
                <a:lnTo>
                  <a:pt x="0" y="95250"/>
                </a:lnTo>
                <a:cubicBezTo>
                  <a:pt x="0" y="42680"/>
                  <a:pt x="42680" y="0"/>
                  <a:pt x="95250" y="0"/>
                </a:cubicBezTo>
                <a:close/>
              </a:path>
            </a:pathLst>
          </a:custGeom>
          <a:solidFill>
            <a:srgbClr val="1A3A5C"/>
          </a:solidFill>
          <a:ln/>
        </p:spPr>
      </p:sp>
      <p:sp>
        <p:nvSpPr>
          <p:cNvPr id="31" name="Text 23">
            <a:extLst>
              <a:ext uri="{FF2B5EF4-FFF2-40B4-BE49-F238E27FC236}">
                <a16:creationId xmlns:a16="http://schemas.microsoft.com/office/drawing/2014/main" id="{23ADA1EC-B02A-4AD3-9F11-26AF01AA826D}"/>
              </a:ext>
            </a:extLst>
          </p:cNvPr>
          <p:cNvSpPr/>
          <p:nvPr/>
        </p:nvSpPr>
        <p:spPr>
          <a:xfrm>
            <a:off x="504825" y="4510518"/>
            <a:ext cx="247650" cy="190500"/>
          </a:xfrm>
          <a:prstGeom prst="rect">
            <a:avLst/>
          </a:prstGeom>
          <a:noFill/>
          <a:ln/>
        </p:spPr>
        <p:txBody>
          <a:bodyPr wrap="square" lIns="0" tIns="0" rIns="0" bIns="0" rtlCol="0" anchor="ctr"/>
          <a:lstStyle/>
          <a:p>
            <a:pPr algn="ctr">
              <a:lnSpc>
                <a:spcPct val="110000"/>
              </a:lnSpc>
            </a:pPr>
            <a:r>
              <a:rPr lang="en-US" sz="900" b="1" dirty="0">
                <a:solidFill>
                  <a:srgbClr val="F8F9FA"/>
                </a:solidFill>
                <a:latin typeface="Quattrocento Sans" pitchFamily="34" charset="0"/>
                <a:ea typeface="Quattrocento Sans" pitchFamily="34" charset="-122"/>
                <a:cs typeface="Quattrocento Sans" pitchFamily="34" charset="-120"/>
              </a:rPr>
              <a:t>1</a:t>
            </a:r>
            <a:endParaRPr lang="en-US" sz="1600" dirty="0"/>
          </a:p>
        </p:txBody>
      </p:sp>
      <p:sp>
        <p:nvSpPr>
          <p:cNvPr id="32" name="Text 24">
            <a:extLst>
              <a:ext uri="{FF2B5EF4-FFF2-40B4-BE49-F238E27FC236}">
                <a16:creationId xmlns:a16="http://schemas.microsoft.com/office/drawing/2014/main" id="{47534C74-6C1F-436B-B58B-8C2119F274A6}"/>
              </a:ext>
            </a:extLst>
          </p:cNvPr>
          <p:cNvSpPr/>
          <p:nvPr/>
        </p:nvSpPr>
        <p:spPr>
          <a:xfrm>
            <a:off x="800099" y="4510518"/>
            <a:ext cx="1902143" cy="21082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Basic knowledge</a:t>
            </a:r>
            <a:endParaRPr lang="en-US" sz="1600" dirty="0"/>
          </a:p>
        </p:txBody>
      </p:sp>
      <p:sp>
        <p:nvSpPr>
          <p:cNvPr id="33" name="Shape 25">
            <a:extLst>
              <a:ext uri="{FF2B5EF4-FFF2-40B4-BE49-F238E27FC236}">
                <a16:creationId xmlns:a16="http://schemas.microsoft.com/office/drawing/2014/main" id="{BFFEA20B-BD1F-4A8F-8ACC-E0ACBFEB442D}"/>
              </a:ext>
            </a:extLst>
          </p:cNvPr>
          <p:cNvSpPr/>
          <p:nvPr/>
        </p:nvSpPr>
        <p:spPr>
          <a:xfrm>
            <a:off x="495300" y="4777218"/>
            <a:ext cx="3400425" cy="266700"/>
          </a:xfrm>
          <a:custGeom>
            <a:avLst/>
            <a:gdLst/>
            <a:ahLst/>
            <a:cxnLst/>
            <a:rect l="l" t="t" r="r" b="b"/>
            <a:pathLst>
              <a:path w="3400425" h="266700">
                <a:moveTo>
                  <a:pt x="38101" y="0"/>
                </a:moveTo>
                <a:lnTo>
                  <a:pt x="3362324" y="0"/>
                </a:lnTo>
                <a:cubicBezTo>
                  <a:pt x="3383367" y="0"/>
                  <a:pt x="3400425" y="17058"/>
                  <a:pt x="3400425" y="38101"/>
                </a:cubicBezTo>
                <a:lnTo>
                  <a:pt x="3400425" y="228599"/>
                </a:lnTo>
                <a:cubicBezTo>
                  <a:pt x="3400425" y="249642"/>
                  <a:pt x="3383367" y="266700"/>
                  <a:pt x="3362324" y="266700"/>
                </a:cubicBezTo>
                <a:lnTo>
                  <a:pt x="38101" y="266700"/>
                </a:lnTo>
                <a:cubicBezTo>
                  <a:pt x="17058" y="266700"/>
                  <a:pt x="0" y="249642"/>
                  <a:pt x="0" y="228599"/>
                </a:cubicBezTo>
                <a:lnTo>
                  <a:pt x="0" y="38101"/>
                </a:lnTo>
                <a:cubicBezTo>
                  <a:pt x="0" y="17072"/>
                  <a:pt x="17072" y="0"/>
                  <a:pt x="38101" y="0"/>
                </a:cubicBezTo>
                <a:close/>
              </a:path>
            </a:pathLst>
          </a:custGeom>
          <a:solidFill>
            <a:srgbClr val="5B7A8C">
              <a:alpha val="5098"/>
            </a:srgbClr>
          </a:solidFill>
          <a:ln/>
        </p:spPr>
      </p:sp>
      <p:sp>
        <p:nvSpPr>
          <p:cNvPr id="34" name="Shape 26">
            <a:extLst>
              <a:ext uri="{FF2B5EF4-FFF2-40B4-BE49-F238E27FC236}">
                <a16:creationId xmlns:a16="http://schemas.microsoft.com/office/drawing/2014/main" id="{89D64775-9900-4BDF-8DE2-269FDC98B425}"/>
              </a:ext>
            </a:extLst>
          </p:cNvPr>
          <p:cNvSpPr/>
          <p:nvPr/>
        </p:nvSpPr>
        <p:spPr>
          <a:xfrm>
            <a:off x="533400" y="4815318"/>
            <a:ext cx="190500" cy="190500"/>
          </a:xfrm>
          <a:custGeom>
            <a:avLst/>
            <a:gdLst/>
            <a:ahLst/>
            <a:cxnLst/>
            <a:rect l="l" t="t" r="r" b="b"/>
            <a:pathLst>
              <a:path w="190500" h="190500">
                <a:moveTo>
                  <a:pt x="95250" y="0"/>
                </a:moveTo>
                <a:lnTo>
                  <a:pt x="95250" y="0"/>
                </a:lnTo>
                <a:cubicBezTo>
                  <a:pt x="147820" y="0"/>
                  <a:pt x="190500" y="42680"/>
                  <a:pt x="190500" y="95250"/>
                </a:cubicBezTo>
                <a:lnTo>
                  <a:pt x="190500" y="95250"/>
                </a:lnTo>
                <a:cubicBezTo>
                  <a:pt x="190500" y="147820"/>
                  <a:pt x="147820" y="190500"/>
                  <a:pt x="95250" y="190500"/>
                </a:cubicBezTo>
                <a:lnTo>
                  <a:pt x="95250" y="190500"/>
                </a:lnTo>
                <a:cubicBezTo>
                  <a:pt x="42680" y="190500"/>
                  <a:pt x="0" y="147820"/>
                  <a:pt x="0" y="95250"/>
                </a:cubicBezTo>
                <a:lnTo>
                  <a:pt x="0" y="95250"/>
                </a:lnTo>
                <a:cubicBezTo>
                  <a:pt x="0" y="42680"/>
                  <a:pt x="42680" y="0"/>
                  <a:pt x="95250" y="0"/>
                </a:cubicBezTo>
                <a:close/>
              </a:path>
            </a:pathLst>
          </a:custGeom>
          <a:solidFill>
            <a:srgbClr val="5B7A8C"/>
          </a:solidFill>
          <a:ln/>
        </p:spPr>
      </p:sp>
      <p:sp>
        <p:nvSpPr>
          <p:cNvPr id="35" name="Text 27">
            <a:extLst>
              <a:ext uri="{FF2B5EF4-FFF2-40B4-BE49-F238E27FC236}">
                <a16:creationId xmlns:a16="http://schemas.microsoft.com/office/drawing/2014/main" id="{5DF0ECCB-69FF-4497-870E-27633B2E7783}"/>
              </a:ext>
            </a:extLst>
          </p:cNvPr>
          <p:cNvSpPr/>
          <p:nvPr/>
        </p:nvSpPr>
        <p:spPr>
          <a:xfrm>
            <a:off x="504825" y="4815318"/>
            <a:ext cx="247650" cy="190500"/>
          </a:xfrm>
          <a:prstGeom prst="rect">
            <a:avLst/>
          </a:prstGeom>
          <a:noFill/>
          <a:ln/>
        </p:spPr>
        <p:txBody>
          <a:bodyPr wrap="square" lIns="0" tIns="0" rIns="0" bIns="0" rtlCol="0" anchor="ctr"/>
          <a:lstStyle/>
          <a:p>
            <a:pPr algn="ctr">
              <a:lnSpc>
                <a:spcPct val="110000"/>
              </a:lnSpc>
            </a:pPr>
            <a:r>
              <a:rPr lang="en-US" sz="900" b="1" dirty="0">
                <a:solidFill>
                  <a:srgbClr val="F8F9FA"/>
                </a:solidFill>
                <a:latin typeface="Quattrocento Sans" pitchFamily="34" charset="0"/>
                <a:ea typeface="Quattrocento Sans" pitchFamily="34" charset="-122"/>
                <a:cs typeface="Quattrocento Sans" pitchFamily="34" charset="-120"/>
              </a:rPr>
              <a:t>2</a:t>
            </a:r>
            <a:endParaRPr lang="en-US" sz="1600" dirty="0"/>
          </a:p>
        </p:txBody>
      </p:sp>
      <p:sp>
        <p:nvSpPr>
          <p:cNvPr id="36" name="Text 28">
            <a:extLst>
              <a:ext uri="{FF2B5EF4-FFF2-40B4-BE49-F238E27FC236}">
                <a16:creationId xmlns:a16="http://schemas.microsoft.com/office/drawing/2014/main" id="{4613BB2D-C160-419F-A0E5-C24C66460B21}"/>
              </a:ext>
            </a:extLst>
          </p:cNvPr>
          <p:cNvSpPr/>
          <p:nvPr/>
        </p:nvSpPr>
        <p:spPr>
          <a:xfrm>
            <a:off x="800100" y="4770927"/>
            <a:ext cx="2416493" cy="236223"/>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Intermediate mastery</a:t>
            </a:r>
            <a:endParaRPr lang="en-US" sz="1600" dirty="0"/>
          </a:p>
        </p:txBody>
      </p:sp>
      <p:sp>
        <p:nvSpPr>
          <p:cNvPr id="37" name="Shape 29">
            <a:extLst>
              <a:ext uri="{FF2B5EF4-FFF2-40B4-BE49-F238E27FC236}">
                <a16:creationId xmlns:a16="http://schemas.microsoft.com/office/drawing/2014/main" id="{EB2558D1-D202-4DC5-A349-9371A087B284}"/>
              </a:ext>
            </a:extLst>
          </p:cNvPr>
          <p:cNvSpPr/>
          <p:nvPr/>
        </p:nvSpPr>
        <p:spPr>
          <a:xfrm>
            <a:off x="495300" y="5082018"/>
            <a:ext cx="3400425" cy="266700"/>
          </a:xfrm>
          <a:custGeom>
            <a:avLst/>
            <a:gdLst/>
            <a:ahLst/>
            <a:cxnLst/>
            <a:rect l="l" t="t" r="r" b="b"/>
            <a:pathLst>
              <a:path w="3400425" h="266700">
                <a:moveTo>
                  <a:pt x="38101" y="0"/>
                </a:moveTo>
                <a:lnTo>
                  <a:pt x="3362324" y="0"/>
                </a:lnTo>
                <a:cubicBezTo>
                  <a:pt x="3383367" y="0"/>
                  <a:pt x="3400425" y="17058"/>
                  <a:pt x="3400425" y="38101"/>
                </a:cubicBezTo>
                <a:lnTo>
                  <a:pt x="3400425" y="228599"/>
                </a:lnTo>
                <a:cubicBezTo>
                  <a:pt x="3400425" y="249642"/>
                  <a:pt x="3383367" y="266700"/>
                  <a:pt x="3362324" y="266700"/>
                </a:cubicBezTo>
                <a:lnTo>
                  <a:pt x="38101" y="266700"/>
                </a:lnTo>
                <a:cubicBezTo>
                  <a:pt x="17058" y="266700"/>
                  <a:pt x="0" y="249642"/>
                  <a:pt x="0" y="228599"/>
                </a:cubicBezTo>
                <a:lnTo>
                  <a:pt x="0" y="38101"/>
                </a:lnTo>
                <a:cubicBezTo>
                  <a:pt x="0" y="17072"/>
                  <a:pt x="17072" y="0"/>
                  <a:pt x="38101" y="0"/>
                </a:cubicBezTo>
                <a:close/>
              </a:path>
            </a:pathLst>
          </a:custGeom>
          <a:solidFill>
            <a:srgbClr val="C5A56A">
              <a:alpha val="10196"/>
            </a:srgbClr>
          </a:solidFill>
          <a:ln/>
        </p:spPr>
      </p:sp>
      <p:sp>
        <p:nvSpPr>
          <p:cNvPr id="38" name="Shape 30">
            <a:extLst>
              <a:ext uri="{FF2B5EF4-FFF2-40B4-BE49-F238E27FC236}">
                <a16:creationId xmlns:a16="http://schemas.microsoft.com/office/drawing/2014/main" id="{5CFFD6CF-C5C3-4932-800A-F61CC51A47FA}"/>
              </a:ext>
            </a:extLst>
          </p:cNvPr>
          <p:cNvSpPr/>
          <p:nvPr/>
        </p:nvSpPr>
        <p:spPr>
          <a:xfrm>
            <a:off x="533400" y="5120118"/>
            <a:ext cx="190500" cy="190500"/>
          </a:xfrm>
          <a:custGeom>
            <a:avLst/>
            <a:gdLst/>
            <a:ahLst/>
            <a:cxnLst/>
            <a:rect l="l" t="t" r="r" b="b"/>
            <a:pathLst>
              <a:path w="190500" h="190500">
                <a:moveTo>
                  <a:pt x="95250" y="0"/>
                </a:moveTo>
                <a:lnTo>
                  <a:pt x="95250" y="0"/>
                </a:lnTo>
                <a:cubicBezTo>
                  <a:pt x="147820" y="0"/>
                  <a:pt x="190500" y="42680"/>
                  <a:pt x="190500" y="95250"/>
                </a:cubicBezTo>
                <a:lnTo>
                  <a:pt x="190500" y="95250"/>
                </a:lnTo>
                <a:cubicBezTo>
                  <a:pt x="190500" y="147820"/>
                  <a:pt x="147820" y="190500"/>
                  <a:pt x="95250" y="190500"/>
                </a:cubicBezTo>
                <a:lnTo>
                  <a:pt x="95250" y="190500"/>
                </a:lnTo>
                <a:cubicBezTo>
                  <a:pt x="42680" y="190500"/>
                  <a:pt x="0" y="147820"/>
                  <a:pt x="0" y="95250"/>
                </a:cubicBezTo>
                <a:lnTo>
                  <a:pt x="0" y="95250"/>
                </a:lnTo>
                <a:cubicBezTo>
                  <a:pt x="0" y="42680"/>
                  <a:pt x="42680" y="0"/>
                  <a:pt x="95250" y="0"/>
                </a:cubicBezTo>
                <a:close/>
              </a:path>
            </a:pathLst>
          </a:custGeom>
          <a:solidFill>
            <a:srgbClr val="C5A56A"/>
          </a:solidFill>
          <a:ln/>
        </p:spPr>
      </p:sp>
      <p:sp>
        <p:nvSpPr>
          <p:cNvPr id="39" name="Text 31">
            <a:extLst>
              <a:ext uri="{FF2B5EF4-FFF2-40B4-BE49-F238E27FC236}">
                <a16:creationId xmlns:a16="http://schemas.microsoft.com/office/drawing/2014/main" id="{B04A6531-83BC-4E28-93AE-7A2564DB84F1}"/>
              </a:ext>
            </a:extLst>
          </p:cNvPr>
          <p:cNvSpPr/>
          <p:nvPr/>
        </p:nvSpPr>
        <p:spPr>
          <a:xfrm>
            <a:off x="504825" y="5120118"/>
            <a:ext cx="247650" cy="190500"/>
          </a:xfrm>
          <a:prstGeom prst="rect">
            <a:avLst/>
          </a:prstGeom>
          <a:noFill/>
          <a:ln/>
        </p:spPr>
        <p:txBody>
          <a:bodyPr wrap="square" lIns="0" tIns="0" rIns="0" bIns="0" rtlCol="0" anchor="ctr"/>
          <a:lstStyle/>
          <a:p>
            <a:pPr algn="ctr">
              <a:lnSpc>
                <a:spcPct val="110000"/>
              </a:lnSpc>
            </a:pPr>
            <a:r>
              <a:rPr lang="en-US" sz="900" b="1" dirty="0">
                <a:solidFill>
                  <a:srgbClr val="1A3A5C"/>
                </a:solidFill>
                <a:latin typeface="Quattrocento Sans" pitchFamily="34" charset="0"/>
                <a:ea typeface="Quattrocento Sans" pitchFamily="34" charset="-122"/>
                <a:cs typeface="Quattrocento Sans" pitchFamily="34" charset="-120"/>
              </a:rPr>
              <a:t>3</a:t>
            </a:r>
            <a:endParaRPr lang="en-US" sz="1600" dirty="0"/>
          </a:p>
        </p:txBody>
      </p:sp>
      <p:sp>
        <p:nvSpPr>
          <p:cNvPr id="40" name="Text 32">
            <a:extLst>
              <a:ext uri="{FF2B5EF4-FFF2-40B4-BE49-F238E27FC236}">
                <a16:creationId xmlns:a16="http://schemas.microsoft.com/office/drawing/2014/main" id="{D5DB7F1D-4139-42CF-B687-6227A441B7D4}"/>
              </a:ext>
            </a:extLst>
          </p:cNvPr>
          <p:cNvSpPr/>
          <p:nvPr/>
        </p:nvSpPr>
        <p:spPr>
          <a:xfrm>
            <a:off x="800100" y="5093484"/>
            <a:ext cx="1752600" cy="2286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Advanced mastery</a:t>
            </a:r>
            <a:endParaRPr lang="en-US" sz="1600" dirty="0"/>
          </a:p>
        </p:txBody>
      </p:sp>
      <p:sp>
        <p:nvSpPr>
          <p:cNvPr id="41" name="Shape 33">
            <a:extLst>
              <a:ext uri="{FF2B5EF4-FFF2-40B4-BE49-F238E27FC236}">
                <a16:creationId xmlns:a16="http://schemas.microsoft.com/office/drawing/2014/main" id="{346F3E3F-C666-4650-B234-F0D682C939B7}"/>
              </a:ext>
            </a:extLst>
          </p:cNvPr>
          <p:cNvSpPr/>
          <p:nvPr/>
        </p:nvSpPr>
        <p:spPr>
          <a:xfrm>
            <a:off x="4203700" y="898641"/>
            <a:ext cx="3705225" cy="2057400"/>
          </a:xfrm>
          <a:custGeom>
            <a:avLst/>
            <a:gdLst/>
            <a:ahLst/>
            <a:cxnLst/>
            <a:rect l="l" t="t" r="r" b="b"/>
            <a:pathLst>
              <a:path w="3705225" h="2057400">
                <a:moveTo>
                  <a:pt x="76206" y="0"/>
                </a:moveTo>
                <a:lnTo>
                  <a:pt x="3629019" y="0"/>
                </a:lnTo>
                <a:cubicBezTo>
                  <a:pt x="3671106" y="0"/>
                  <a:pt x="3705225" y="34119"/>
                  <a:pt x="3705225" y="76206"/>
                </a:cubicBezTo>
                <a:lnTo>
                  <a:pt x="3705225" y="1981194"/>
                </a:lnTo>
                <a:cubicBezTo>
                  <a:pt x="3705225" y="2023281"/>
                  <a:pt x="3671106" y="2057400"/>
                  <a:pt x="3629019" y="2057400"/>
                </a:cubicBezTo>
                <a:lnTo>
                  <a:pt x="76206" y="2057400"/>
                </a:lnTo>
                <a:cubicBezTo>
                  <a:pt x="34119" y="2057400"/>
                  <a:pt x="0" y="2023281"/>
                  <a:pt x="0" y="1981194"/>
                </a:cubicBezTo>
                <a:lnTo>
                  <a:pt x="0" y="76206"/>
                </a:lnTo>
                <a:cubicBezTo>
                  <a:pt x="0" y="34147"/>
                  <a:pt x="34147" y="0"/>
                  <a:pt x="76206" y="0"/>
                </a:cubicBezTo>
                <a:close/>
              </a:path>
            </a:pathLst>
          </a:custGeom>
          <a:gradFill flip="none" rotWithShape="1">
            <a:gsLst>
              <a:gs pos="0">
                <a:srgbClr val="1A3A5C"/>
              </a:gs>
              <a:gs pos="100000">
                <a:srgbClr val="5B7A8C"/>
              </a:gs>
            </a:gsLst>
            <a:lin ang="2700000" scaled="1"/>
          </a:gradFill>
          <a:ln/>
          <a:effectLst>
            <a:outerShdw blurRad="57150" dist="38100" dir="5400000" algn="bl" rotWithShape="0">
              <a:srgbClr val="000000">
                <a:alpha val="10196"/>
              </a:srgbClr>
            </a:outerShdw>
          </a:effectLst>
        </p:spPr>
      </p:sp>
      <p:sp>
        <p:nvSpPr>
          <p:cNvPr id="42" name="Shape 34">
            <a:extLst>
              <a:ext uri="{FF2B5EF4-FFF2-40B4-BE49-F238E27FC236}">
                <a16:creationId xmlns:a16="http://schemas.microsoft.com/office/drawing/2014/main" id="{D8609AFD-7B23-4929-9F6F-76CADEA42A51}"/>
              </a:ext>
            </a:extLst>
          </p:cNvPr>
          <p:cNvSpPr/>
          <p:nvPr/>
        </p:nvSpPr>
        <p:spPr>
          <a:xfrm>
            <a:off x="4356100" y="1051041"/>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C5A56A"/>
          </a:solidFill>
          <a:ln/>
        </p:spPr>
      </p:sp>
      <p:sp>
        <p:nvSpPr>
          <p:cNvPr id="43" name="Shape 35">
            <a:extLst>
              <a:ext uri="{FF2B5EF4-FFF2-40B4-BE49-F238E27FC236}">
                <a16:creationId xmlns:a16="http://schemas.microsoft.com/office/drawing/2014/main" id="{7FDC5CD9-062A-4926-B69E-D18439C8301A}"/>
              </a:ext>
            </a:extLst>
          </p:cNvPr>
          <p:cNvSpPr/>
          <p:nvPr/>
        </p:nvSpPr>
        <p:spPr>
          <a:xfrm>
            <a:off x="4463256" y="1155816"/>
            <a:ext cx="171450" cy="171450"/>
          </a:xfrm>
          <a:custGeom>
            <a:avLst/>
            <a:gdLst/>
            <a:ahLst/>
            <a:cxnLst/>
            <a:rect l="l" t="t" r="r" b="b"/>
            <a:pathLst>
              <a:path w="171450" h="171450">
                <a:moveTo>
                  <a:pt x="85725" y="0"/>
                </a:moveTo>
                <a:cubicBezTo>
                  <a:pt x="87265" y="0"/>
                  <a:pt x="88806" y="335"/>
                  <a:pt x="90212" y="971"/>
                </a:cubicBezTo>
                <a:lnTo>
                  <a:pt x="153300" y="27727"/>
                </a:lnTo>
                <a:cubicBezTo>
                  <a:pt x="160667" y="30841"/>
                  <a:pt x="166159" y="38107"/>
                  <a:pt x="166126" y="46881"/>
                </a:cubicBezTo>
                <a:cubicBezTo>
                  <a:pt x="165958" y="80099"/>
                  <a:pt x="152296" y="140877"/>
                  <a:pt x="94599" y="168503"/>
                </a:cubicBezTo>
                <a:cubicBezTo>
                  <a:pt x="89007" y="171182"/>
                  <a:pt x="82510" y="171182"/>
                  <a:pt x="76918" y="168503"/>
                </a:cubicBezTo>
                <a:cubicBezTo>
                  <a:pt x="19188" y="140877"/>
                  <a:pt x="5559" y="80099"/>
                  <a:pt x="5391" y="46881"/>
                </a:cubicBezTo>
                <a:cubicBezTo>
                  <a:pt x="5358" y="38107"/>
                  <a:pt x="10850" y="30841"/>
                  <a:pt x="18217" y="27727"/>
                </a:cubicBezTo>
                <a:lnTo>
                  <a:pt x="81271" y="971"/>
                </a:lnTo>
                <a:cubicBezTo>
                  <a:pt x="82678" y="335"/>
                  <a:pt x="84185" y="0"/>
                  <a:pt x="85725" y="0"/>
                </a:cubicBezTo>
                <a:close/>
                <a:moveTo>
                  <a:pt x="85725" y="22369"/>
                </a:moveTo>
                <a:lnTo>
                  <a:pt x="85725" y="148981"/>
                </a:lnTo>
                <a:cubicBezTo>
                  <a:pt x="131936" y="126612"/>
                  <a:pt x="144360" y="77052"/>
                  <a:pt x="144661" y="47383"/>
                </a:cubicBezTo>
                <a:lnTo>
                  <a:pt x="85725" y="22402"/>
                </a:lnTo>
                <a:lnTo>
                  <a:pt x="85725" y="22402"/>
                </a:lnTo>
                <a:close/>
              </a:path>
            </a:pathLst>
          </a:custGeom>
          <a:solidFill>
            <a:srgbClr val="1A3A5C"/>
          </a:solidFill>
          <a:ln/>
        </p:spPr>
      </p:sp>
      <p:sp>
        <p:nvSpPr>
          <p:cNvPr id="44" name="Text 36">
            <a:extLst>
              <a:ext uri="{FF2B5EF4-FFF2-40B4-BE49-F238E27FC236}">
                <a16:creationId xmlns:a16="http://schemas.microsoft.com/office/drawing/2014/main" id="{3E131E04-0FD5-40B1-BD4A-EBDF6930AFEA}"/>
              </a:ext>
            </a:extLst>
          </p:cNvPr>
          <p:cNvSpPr/>
          <p:nvPr/>
        </p:nvSpPr>
        <p:spPr>
          <a:xfrm>
            <a:off x="4851400" y="1108191"/>
            <a:ext cx="1885950" cy="266700"/>
          </a:xfrm>
          <a:prstGeom prst="rect">
            <a:avLst/>
          </a:prstGeom>
          <a:noFill/>
          <a:ln/>
        </p:spPr>
        <p:txBody>
          <a:bodyPr wrap="square" lIns="0" tIns="0" rIns="0" bIns="0" rtlCol="0" anchor="ctr"/>
          <a:lstStyle/>
          <a:p>
            <a:pPr>
              <a:lnSpc>
                <a:spcPct val="130000"/>
              </a:lnSpc>
            </a:pPr>
            <a:r>
              <a:rPr lang="en-US" sz="1350" b="1" dirty="0">
                <a:solidFill>
                  <a:srgbClr val="F8F9FA"/>
                </a:solidFill>
                <a:latin typeface="Liter" pitchFamily="34" charset="0"/>
                <a:ea typeface="Liter" pitchFamily="34" charset="-122"/>
                <a:cs typeface="Liter" pitchFamily="34" charset="-120"/>
              </a:rPr>
              <a:t>Safeguarding Enhanced</a:t>
            </a:r>
            <a:endParaRPr lang="en-US" sz="1600" dirty="0"/>
          </a:p>
        </p:txBody>
      </p:sp>
      <p:sp>
        <p:nvSpPr>
          <p:cNvPr id="45" name="Text 37">
            <a:extLst>
              <a:ext uri="{FF2B5EF4-FFF2-40B4-BE49-F238E27FC236}">
                <a16:creationId xmlns:a16="http://schemas.microsoft.com/office/drawing/2014/main" id="{03A7EAC6-85F4-44AE-9A4E-2FCA08C4CCE0}"/>
              </a:ext>
            </a:extLst>
          </p:cNvPr>
          <p:cNvSpPr/>
          <p:nvPr/>
        </p:nvSpPr>
        <p:spPr>
          <a:xfrm>
            <a:off x="4356100" y="1508241"/>
            <a:ext cx="3467100" cy="381000"/>
          </a:xfrm>
          <a:prstGeom prst="rect">
            <a:avLst/>
          </a:prstGeom>
          <a:noFill/>
          <a:ln/>
        </p:spPr>
        <p:txBody>
          <a:bodyPr wrap="square" lIns="0" tIns="0" rIns="0" bIns="0" rtlCol="0" anchor="ctr"/>
          <a:lstStyle/>
          <a:p>
            <a:pPr>
              <a:lnSpc>
                <a:spcPct val="120000"/>
              </a:lnSpc>
            </a:pPr>
            <a:r>
              <a:rPr lang="en-US" sz="1050" dirty="0">
                <a:solidFill>
                  <a:srgbClr val="F8F9FA">
                    <a:alpha val="90000"/>
                  </a:srgbClr>
                </a:solidFill>
                <a:latin typeface="Quattrocento Sans" pitchFamily="34" charset="0"/>
                <a:ea typeface="Quattrocento Sans" pitchFamily="34" charset="-122"/>
                <a:cs typeface="Quattrocento Sans" pitchFamily="34" charset="-120"/>
              </a:rPr>
              <a:t>New section on </a:t>
            </a:r>
            <a:r>
              <a:rPr lang="en-US" sz="1050" b="1" dirty="0">
                <a:solidFill>
                  <a:srgbClr val="F8F9FA">
                    <a:alpha val="90000"/>
                  </a:srgbClr>
                </a:solidFill>
                <a:latin typeface="Quattrocento Sans" pitchFamily="34" charset="0"/>
                <a:ea typeface="Quattrocento Sans" pitchFamily="34" charset="-122"/>
                <a:cs typeface="Quattrocento Sans" pitchFamily="34" charset="-120"/>
              </a:rPr>
              <a:t>policies for safeguarding children and vulnerable adults</a:t>
            </a:r>
            <a:r>
              <a:rPr lang="en-US" sz="1050" dirty="0">
                <a:solidFill>
                  <a:srgbClr val="F8F9FA">
                    <a:alpha val="90000"/>
                  </a:srgbClr>
                </a:solidFill>
                <a:latin typeface="Quattrocento Sans" pitchFamily="34" charset="0"/>
                <a:ea typeface="Quattrocento Sans" pitchFamily="34" charset="-122"/>
                <a:cs typeface="Quattrocento Sans" pitchFamily="34" charset="-120"/>
              </a:rPr>
              <a:t>, including:</a:t>
            </a:r>
            <a:endParaRPr lang="en-US" sz="1600" dirty="0"/>
          </a:p>
        </p:txBody>
      </p:sp>
      <p:sp>
        <p:nvSpPr>
          <p:cNvPr id="46" name="Shape 38">
            <a:extLst>
              <a:ext uri="{FF2B5EF4-FFF2-40B4-BE49-F238E27FC236}">
                <a16:creationId xmlns:a16="http://schemas.microsoft.com/office/drawing/2014/main" id="{BD7D5B02-75D5-4393-B527-DB918DFDE01F}"/>
              </a:ext>
            </a:extLst>
          </p:cNvPr>
          <p:cNvSpPr/>
          <p:nvPr/>
        </p:nvSpPr>
        <p:spPr>
          <a:xfrm>
            <a:off x="4383484" y="2003541"/>
            <a:ext cx="116681" cy="133350"/>
          </a:xfrm>
          <a:custGeom>
            <a:avLst/>
            <a:gdLst/>
            <a:ahLst/>
            <a:cxnLst/>
            <a:rect l="l" t="t" r="r" b="b"/>
            <a:pathLst>
              <a:path w="116681" h="133350">
                <a:moveTo>
                  <a:pt x="113243" y="18257"/>
                </a:moveTo>
                <a:cubicBezTo>
                  <a:pt x="116968" y="20966"/>
                  <a:pt x="117801" y="26175"/>
                  <a:pt x="115093" y="29900"/>
                </a:cubicBezTo>
                <a:lnTo>
                  <a:pt x="48418" y="121578"/>
                </a:lnTo>
                <a:cubicBezTo>
                  <a:pt x="46985" y="123557"/>
                  <a:pt x="44771" y="124781"/>
                  <a:pt x="42323" y="124990"/>
                </a:cubicBezTo>
                <a:cubicBezTo>
                  <a:pt x="39875" y="125198"/>
                  <a:pt x="37505" y="124286"/>
                  <a:pt x="35786" y="122567"/>
                </a:cubicBezTo>
                <a:lnTo>
                  <a:pt x="2448" y="89230"/>
                </a:lnTo>
                <a:cubicBezTo>
                  <a:pt x="-807" y="85974"/>
                  <a:pt x="-807" y="80687"/>
                  <a:pt x="2448" y="77432"/>
                </a:cubicBezTo>
                <a:cubicBezTo>
                  <a:pt x="5704" y="74176"/>
                  <a:pt x="10991" y="74176"/>
                  <a:pt x="14247" y="77432"/>
                </a:cubicBezTo>
                <a:lnTo>
                  <a:pt x="40682" y="103867"/>
                </a:lnTo>
                <a:lnTo>
                  <a:pt x="101627" y="20081"/>
                </a:lnTo>
                <a:cubicBezTo>
                  <a:pt x="104336" y="16356"/>
                  <a:pt x="109545" y="15523"/>
                  <a:pt x="113269" y="18231"/>
                </a:cubicBezTo>
                <a:close/>
              </a:path>
            </a:pathLst>
          </a:custGeom>
          <a:solidFill>
            <a:srgbClr val="C5A56A"/>
          </a:solidFill>
          <a:ln/>
        </p:spPr>
      </p:sp>
      <p:sp>
        <p:nvSpPr>
          <p:cNvPr id="47" name="Text 39">
            <a:extLst>
              <a:ext uri="{FF2B5EF4-FFF2-40B4-BE49-F238E27FC236}">
                <a16:creationId xmlns:a16="http://schemas.microsoft.com/office/drawing/2014/main" id="{DA4854B3-36AD-4F74-8A72-8C153F5FF632}"/>
              </a:ext>
            </a:extLst>
          </p:cNvPr>
          <p:cNvSpPr/>
          <p:nvPr/>
        </p:nvSpPr>
        <p:spPr>
          <a:xfrm>
            <a:off x="4598988" y="1965441"/>
            <a:ext cx="2733918" cy="228600"/>
          </a:xfrm>
          <a:prstGeom prst="rect">
            <a:avLst/>
          </a:prstGeom>
          <a:noFill/>
          <a:ln/>
        </p:spPr>
        <p:txBody>
          <a:bodyPr wrap="square" lIns="0" tIns="0" rIns="0" bIns="0" rtlCol="0" anchor="ctr"/>
          <a:lstStyle/>
          <a:p>
            <a:pPr>
              <a:lnSpc>
                <a:spcPct val="120000"/>
              </a:lnSpc>
            </a:pPr>
            <a:r>
              <a:rPr lang="en-US" sz="1050" dirty="0">
                <a:solidFill>
                  <a:srgbClr val="F8F9FA"/>
                </a:solidFill>
                <a:latin typeface="Quattrocento Sans" pitchFamily="34" charset="0"/>
                <a:ea typeface="Quattrocento Sans" pitchFamily="34" charset="-122"/>
                <a:cs typeface="Quattrocento Sans" pitchFamily="34" charset="-120"/>
              </a:rPr>
              <a:t>Frailty-aware assessment approach</a:t>
            </a:r>
            <a:endParaRPr lang="en-US" sz="1600" dirty="0"/>
          </a:p>
        </p:txBody>
      </p:sp>
      <p:sp>
        <p:nvSpPr>
          <p:cNvPr id="48" name="Shape 40">
            <a:extLst>
              <a:ext uri="{FF2B5EF4-FFF2-40B4-BE49-F238E27FC236}">
                <a16:creationId xmlns:a16="http://schemas.microsoft.com/office/drawing/2014/main" id="{CE2B7CE7-F1C4-441E-A4A8-4A765BC572F6}"/>
              </a:ext>
            </a:extLst>
          </p:cNvPr>
          <p:cNvSpPr/>
          <p:nvPr/>
        </p:nvSpPr>
        <p:spPr>
          <a:xfrm>
            <a:off x="4383484" y="2232141"/>
            <a:ext cx="116681" cy="133350"/>
          </a:xfrm>
          <a:custGeom>
            <a:avLst/>
            <a:gdLst/>
            <a:ahLst/>
            <a:cxnLst/>
            <a:rect l="l" t="t" r="r" b="b"/>
            <a:pathLst>
              <a:path w="116681" h="133350">
                <a:moveTo>
                  <a:pt x="113243" y="18257"/>
                </a:moveTo>
                <a:cubicBezTo>
                  <a:pt x="116968" y="20966"/>
                  <a:pt x="117801" y="26175"/>
                  <a:pt x="115093" y="29900"/>
                </a:cubicBezTo>
                <a:lnTo>
                  <a:pt x="48418" y="121578"/>
                </a:lnTo>
                <a:cubicBezTo>
                  <a:pt x="46985" y="123557"/>
                  <a:pt x="44771" y="124781"/>
                  <a:pt x="42323" y="124990"/>
                </a:cubicBezTo>
                <a:cubicBezTo>
                  <a:pt x="39875" y="125198"/>
                  <a:pt x="37505" y="124286"/>
                  <a:pt x="35786" y="122567"/>
                </a:cubicBezTo>
                <a:lnTo>
                  <a:pt x="2448" y="89230"/>
                </a:lnTo>
                <a:cubicBezTo>
                  <a:pt x="-807" y="85974"/>
                  <a:pt x="-807" y="80687"/>
                  <a:pt x="2448" y="77432"/>
                </a:cubicBezTo>
                <a:cubicBezTo>
                  <a:pt x="5704" y="74176"/>
                  <a:pt x="10991" y="74176"/>
                  <a:pt x="14247" y="77432"/>
                </a:cubicBezTo>
                <a:lnTo>
                  <a:pt x="40682" y="103867"/>
                </a:lnTo>
                <a:lnTo>
                  <a:pt x="101627" y="20081"/>
                </a:lnTo>
                <a:cubicBezTo>
                  <a:pt x="104336" y="16356"/>
                  <a:pt x="109545" y="15523"/>
                  <a:pt x="113269" y="18231"/>
                </a:cubicBezTo>
                <a:close/>
              </a:path>
            </a:pathLst>
          </a:custGeom>
          <a:solidFill>
            <a:srgbClr val="C5A56A"/>
          </a:solidFill>
          <a:ln/>
        </p:spPr>
      </p:sp>
      <p:sp>
        <p:nvSpPr>
          <p:cNvPr id="49" name="Text 41">
            <a:extLst>
              <a:ext uri="{FF2B5EF4-FFF2-40B4-BE49-F238E27FC236}">
                <a16:creationId xmlns:a16="http://schemas.microsoft.com/office/drawing/2014/main" id="{0A77D866-5C63-4E34-94C1-D9B12744FFE2}"/>
              </a:ext>
            </a:extLst>
          </p:cNvPr>
          <p:cNvSpPr/>
          <p:nvPr/>
        </p:nvSpPr>
        <p:spPr>
          <a:xfrm>
            <a:off x="4598987" y="2194041"/>
            <a:ext cx="3092849" cy="171450"/>
          </a:xfrm>
          <a:prstGeom prst="rect">
            <a:avLst/>
          </a:prstGeom>
          <a:noFill/>
          <a:ln/>
        </p:spPr>
        <p:txBody>
          <a:bodyPr wrap="square" lIns="0" tIns="0" rIns="0" bIns="0" rtlCol="0" anchor="ctr"/>
          <a:lstStyle/>
          <a:p>
            <a:pPr>
              <a:lnSpc>
                <a:spcPct val="120000"/>
              </a:lnSpc>
            </a:pPr>
            <a:r>
              <a:rPr lang="en-US" sz="1050" dirty="0">
                <a:solidFill>
                  <a:srgbClr val="F8F9FA"/>
                </a:solidFill>
                <a:latin typeface="Quattrocento Sans" pitchFamily="34" charset="0"/>
                <a:ea typeface="Quattrocento Sans" pitchFamily="34" charset="-122"/>
                <a:cs typeface="Quattrocento Sans" pitchFamily="34" charset="-120"/>
              </a:rPr>
              <a:t>Shared decision-making integration</a:t>
            </a:r>
            <a:endParaRPr lang="en-US" sz="1600" dirty="0"/>
          </a:p>
        </p:txBody>
      </p:sp>
      <p:sp>
        <p:nvSpPr>
          <p:cNvPr id="50" name="Shape 42">
            <a:extLst>
              <a:ext uri="{FF2B5EF4-FFF2-40B4-BE49-F238E27FC236}">
                <a16:creationId xmlns:a16="http://schemas.microsoft.com/office/drawing/2014/main" id="{7B80AFC4-B91E-45BE-A298-0B50FFCEE5D6}"/>
              </a:ext>
            </a:extLst>
          </p:cNvPr>
          <p:cNvSpPr/>
          <p:nvPr/>
        </p:nvSpPr>
        <p:spPr>
          <a:xfrm>
            <a:off x="4383484" y="2460741"/>
            <a:ext cx="116681" cy="133350"/>
          </a:xfrm>
          <a:custGeom>
            <a:avLst/>
            <a:gdLst/>
            <a:ahLst/>
            <a:cxnLst/>
            <a:rect l="l" t="t" r="r" b="b"/>
            <a:pathLst>
              <a:path w="116681" h="133350">
                <a:moveTo>
                  <a:pt x="113243" y="18257"/>
                </a:moveTo>
                <a:cubicBezTo>
                  <a:pt x="116968" y="20966"/>
                  <a:pt x="117801" y="26175"/>
                  <a:pt x="115093" y="29900"/>
                </a:cubicBezTo>
                <a:lnTo>
                  <a:pt x="48418" y="121578"/>
                </a:lnTo>
                <a:cubicBezTo>
                  <a:pt x="46985" y="123557"/>
                  <a:pt x="44771" y="124781"/>
                  <a:pt x="42323" y="124990"/>
                </a:cubicBezTo>
                <a:cubicBezTo>
                  <a:pt x="39875" y="125198"/>
                  <a:pt x="37505" y="124286"/>
                  <a:pt x="35786" y="122567"/>
                </a:cubicBezTo>
                <a:lnTo>
                  <a:pt x="2448" y="89230"/>
                </a:lnTo>
                <a:cubicBezTo>
                  <a:pt x="-807" y="85974"/>
                  <a:pt x="-807" y="80687"/>
                  <a:pt x="2448" y="77432"/>
                </a:cubicBezTo>
                <a:cubicBezTo>
                  <a:pt x="5704" y="74176"/>
                  <a:pt x="10991" y="74176"/>
                  <a:pt x="14247" y="77432"/>
                </a:cubicBezTo>
                <a:lnTo>
                  <a:pt x="40682" y="103867"/>
                </a:lnTo>
                <a:lnTo>
                  <a:pt x="101627" y="20081"/>
                </a:lnTo>
                <a:cubicBezTo>
                  <a:pt x="104336" y="16356"/>
                  <a:pt x="109545" y="15523"/>
                  <a:pt x="113269" y="18231"/>
                </a:cubicBezTo>
                <a:close/>
              </a:path>
            </a:pathLst>
          </a:custGeom>
          <a:solidFill>
            <a:srgbClr val="C5A56A"/>
          </a:solidFill>
          <a:ln/>
        </p:spPr>
      </p:sp>
      <p:sp>
        <p:nvSpPr>
          <p:cNvPr id="51" name="Text 43">
            <a:extLst>
              <a:ext uri="{FF2B5EF4-FFF2-40B4-BE49-F238E27FC236}">
                <a16:creationId xmlns:a16="http://schemas.microsoft.com/office/drawing/2014/main" id="{66D0D48F-5C6F-4FC8-904D-F193972FF4EB}"/>
              </a:ext>
            </a:extLst>
          </p:cNvPr>
          <p:cNvSpPr/>
          <p:nvPr/>
        </p:nvSpPr>
        <p:spPr>
          <a:xfrm>
            <a:off x="4598988" y="2422641"/>
            <a:ext cx="3228975" cy="381000"/>
          </a:xfrm>
          <a:prstGeom prst="rect">
            <a:avLst/>
          </a:prstGeom>
          <a:noFill/>
          <a:ln/>
        </p:spPr>
        <p:txBody>
          <a:bodyPr wrap="square" lIns="0" tIns="0" rIns="0" bIns="0" rtlCol="0" anchor="ctr"/>
          <a:lstStyle/>
          <a:p>
            <a:pPr>
              <a:lnSpc>
                <a:spcPct val="120000"/>
              </a:lnSpc>
            </a:pPr>
            <a:r>
              <a:rPr lang="en-US" sz="1050" dirty="0">
                <a:solidFill>
                  <a:srgbClr val="F8F9FA"/>
                </a:solidFill>
                <a:latin typeface="Quattrocento Sans" pitchFamily="34" charset="0"/>
                <a:ea typeface="Quattrocento Sans" pitchFamily="34" charset="-122"/>
                <a:cs typeface="Quattrocento Sans" pitchFamily="34" charset="-120"/>
              </a:rPr>
              <a:t>Multidisciplinary collaboration (geriatrics, anaesthesia, rehabilitation)</a:t>
            </a:r>
            <a:endParaRPr lang="en-US" sz="1600" dirty="0"/>
          </a:p>
        </p:txBody>
      </p:sp>
      <p:sp>
        <p:nvSpPr>
          <p:cNvPr id="52" name="Shape 44">
            <a:extLst>
              <a:ext uri="{FF2B5EF4-FFF2-40B4-BE49-F238E27FC236}">
                <a16:creationId xmlns:a16="http://schemas.microsoft.com/office/drawing/2014/main" id="{A887A0DA-B2FE-44E5-ACBF-7565AD6DD783}"/>
              </a:ext>
            </a:extLst>
          </p:cNvPr>
          <p:cNvSpPr/>
          <p:nvPr/>
        </p:nvSpPr>
        <p:spPr>
          <a:xfrm>
            <a:off x="4221480" y="3108441"/>
            <a:ext cx="3694430" cy="2971800"/>
          </a:xfrm>
          <a:custGeom>
            <a:avLst/>
            <a:gdLst/>
            <a:ahLst/>
            <a:cxnLst/>
            <a:rect l="l" t="t" r="r" b="b"/>
            <a:pathLst>
              <a:path w="3694430" h="2971800">
                <a:moveTo>
                  <a:pt x="35560" y="0"/>
                </a:moveTo>
                <a:lnTo>
                  <a:pt x="3618233" y="0"/>
                </a:lnTo>
                <a:cubicBezTo>
                  <a:pt x="3660315" y="0"/>
                  <a:pt x="3694430" y="34115"/>
                  <a:pt x="3694430" y="76197"/>
                </a:cubicBezTo>
                <a:lnTo>
                  <a:pt x="3694430" y="2895603"/>
                </a:lnTo>
                <a:cubicBezTo>
                  <a:pt x="3694430" y="2937685"/>
                  <a:pt x="3660315" y="2971800"/>
                  <a:pt x="3618233" y="2971800"/>
                </a:cubicBezTo>
                <a:lnTo>
                  <a:pt x="35560" y="2971800"/>
                </a:lnTo>
                <a:cubicBezTo>
                  <a:pt x="15921" y="2971800"/>
                  <a:pt x="0" y="2955879"/>
                  <a:pt x="0" y="293624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53" name="Shape 45">
            <a:extLst>
              <a:ext uri="{FF2B5EF4-FFF2-40B4-BE49-F238E27FC236}">
                <a16:creationId xmlns:a16="http://schemas.microsoft.com/office/drawing/2014/main" id="{120577DF-36C0-4310-9D8C-5C7F06273012}"/>
              </a:ext>
            </a:extLst>
          </p:cNvPr>
          <p:cNvSpPr/>
          <p:nvPr/>
        </p:nvSpPr>
        <p:spPr>
          <a:xfrm>
            <a:off x="4221480" y="3108441"/>
            <a:ext cx="35560" cy="2971800"/>
          </a:xfrm>
          <a:custGeom>
            <a:avLst/>
            <a:gdLst/>
            <a:ahLst/>
            <a:cxnLst/>
            <a:rect l="l" t="t" r="r" b="b"/>
            <a:pathLst>
              <a:path w="35560" h="2971800">
                <a:moveTo>
                  <a:pt x="35560" y="0"/>
                </a:moveTo>
                <a:lnTo>
                  <a:pt x="35560" y="0"/>
                </a:lnTo>
                <a:lnTo>
                  <a:pt x="35560" y="2971800"/>
                </a:lnTo>
                <a:lnTo>
                  <a:pt x="35560" y="2971800"/>
                </a:lnTo>
                <a:cubicBezTo>
                  <a:pt x="15921" y="2971800"/>
                  <a:pt x="0" y="2955879"/>
                  <a:pt x="0" y="2936240"/>
                </a:cubicBezTo>
                <a:lnTo>
                  <a:pt x="0" y="35560"/>
                </a:lnTo>
                <a:cubicBezTo>
                  <a:pt x="0" y="15934"/>
                  <a:pt x="15934" y="0"/>
                  <a:pt x="35560" y="0"/>
                </a:cubicBezTo>
                <a:close/>
              </a:path>
            </a:pathLst>
          </a:custGeom>
          <a:solidFill>
            <a:srgbClr val="1A3A5C"/>
          </a:solidFill>
          <a:ln/>
        </p:spPr>
      </p:sp>
      <p:sp>
        <p:nvSpPr>
          <p:cNvPr id="54" name="Shape 46">
            <a:extLst>
              <a:ext uri="{FF2B5EF4-FFF2-40B4-BE49-F238E27FC236}">
                <a16:creationId xmlns:a16="http://schemas.microsoft.com/office/drawing/2014/main" id="{81C927F8-191C-4AD3-BDBA-345377884298}"/>
              </a:ext>
            </a:extLst>
          </p:cNvPr>
          <p:cNvSpPr/>
          <p:nvPr/>
        </p:nvSpPr>
        <p:spPr>
          <a:xfrm>
            <a:off x="4391660" y="3260841"/>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1A3A5C"/>
          </a:solidFill>
          <a:ln/>
        </p:spPr>
      </p:sp>
      <p:sp>
        <p:nvSpPr>
          <p:cNvPr id="55" name="Shape 47">
            <a:extLst>
              <a:ext uri="{FF2B5EF4-FFF2-40B4-BE49-F238E27FC236}">
                <a16:creationId xmlns:a16="http://schemas.microsoft.com/office/drawing/2014/main" id="{26D31062-363E-452E-AF72-A6924BA1AF07}"/>
              </a:ext>
            </a:extLst>
          </p:cNvPr>
          <p:cNvSpPr/>
          <p:nvPr/>
        </p:nvSpPr>
        <p:spPr>
          <a:xfrm>
            <a:off x="4520248" y="3365616"/>
            <a:ext cx="128588" cy="171450"/>
          </a:xfrm>
          <a:custGeom>
            <a:avLst/>
            <a:gdLst/>
            <a:ahLst/>
            <a:cxnLst/>
            <a:rect l="l" t="t" r="r" b="b"/>
            <a:pathLst>
              <a:path w="128588" h="171450">
                <a:moveTo>
                  <a:pt x="117872" y="0"/>
                </a:moveTo>
                <a:cubicBezTo>
                  <a:pt x="123799" y="0"/>
                  <a:pt x="128588" y="4789"/>
                  <a:pt x="128588" y="10716"/>
                </a:cubicBezTo>
                <a:cubicBezTo>
                  <a:pt x="128588" y="30071"/>
                  <a:pt x="120417" y="45809"/>
                  <a:pt x="109366" y="59103"/>
                </a:cubicBezTo>
                <a:cubicBezTo>
                  <a:pt x="101296" y="68781"/>
                  <a:pt x="91351" y="77554"/>
                  <a:pt x="81372" y="85725"/>
                </a:cubicBezTo>
                <a:cubicBezTo>
                  <a:pt x="91351" y="93929"/>
                  <a:pt x="101296" y="102669"/>
                  <a:pt x="109366" y="112347"/>
                </a:cubicBezTo>
                <a:cubicBezTo>
                  <a:pt x="120417" y="125607"/>
                  <a:pt x="128588" y="141379"/>
                  <a:pt x="128588" y="160734"/>
                </a:cubicBezTo>
                <a:cubicBezTo>
                  <a:pt x="128588" y="166661"/>
                  <a:pt x="123799" y="171450"/>
                  <a:pt x="117872" y="171450"/>
                </a:cubicBezTo>
                <a:cubicBezTo>
                  <a:pt x="111945" y="171450"/>
                  <a:pt x="107156" y="166661"/>
                  <a:pt x="107156" y="160734"/>
                </a:cubicBezTo>
                <a:lnTo>
                  <a:pt x="21431" y="160734"/>
                </a:lnTo>
                <a:cubicBezTo>
                  <a:pt x="21431" y="166661"/>
                  <a:pt x="16643" y="171450"/>
                  <a:pt x="10716" y="171450"/>
                </a:cubicBezTo>
                <a:cubicBezTo>
                  <a:pt x="4789" y="171450"/>
                  <a:pt x="0" y="166661"/>
                  <a:pt x="0" y="160734"/>
                </a:cubicBezTo>
                <a:cubicBezTo>
                  <a:pt x="0" y="141379"/>
                  <a:pt x="8171" y="125641"/>
                  <a:pt x="19221" y="112347"/>
                </a:cubicBezTo>
                <a:cubicBezTo>
                  <a:pt x="27291" y="102669"/>
                  <a:pt x="37237" y="93929"/>
                  <a:pt x="47216" y="85725"/>
                </a:cubicBezTo>
                <a:cubicBezTo>
                  <a:pt x="37237" y="77521"/>
                  <a:pt x="27291" y="68781"/>
                  <a:pt x="19221" y="59103"/>
                </a:cubicBezTo>
                <a:cubicBezTo>
                  <a:pt x="8171" y="45809"/>
                  <a:pt x="0" y="30071"/>
                  <a:pt x="0" y="10716"/>
                </a:cubicBezTo>
                <a:cubicBezTo>
                  <a:pt x="0" y="4789"/>
                  <a:pt x="4789" y="0"/>
                  <a:pt x="10716" y="0"/>
                </a:cubicBezTo>
                <a:cubicBezTo>
                  <a:pt x="16643" y="0"/>
                  <a:pt x="21431" y="4789"/>
                  <a:pt x="21431" y="10716"/>
                </a:cubicBezTo>
                <a:lnTo>
                  <a:pt x="107156" y="10716"/>
                </a:lnTo>
                <a:cubicBezTo>
                  <a:pt x="107156" y="4789"/>
                  <a:pt x="111945" y="0"/>
                  <a:pt x="117872" y="0"/>
                </a:cubicBezTo>
                <a:close/>
                <a:moveTo>
                  <a:pt x="94934" y="128588"/>
                </a:moveTo>
                <a:lnTo>
                  <a:pt x="33687" y="128588"/>
                </a:lnTo>
                <a:cubicBezTo>
                  <a:pt x="30941" y="132104"/>
                  <a:pt x="28631" y="135653"/>
                  <a:pt x="26789" y="139303"/>
                </a:cubicBezTo>
                <a:lnTo>
                  <a:pt x="101865" y="139303"/>
                </a:lnTo>
                <a:cubicBezTo>
                  <a:pt x="99990" y="135653"/>
                  <a:pt x="97680" y="132104"/>
                  <a:pt x="94967" y="128588"/>
                </a:cubicBezTo>
                <a:close/>
                <a:moveTo>
                  <a:pt x="79697" y="112514"/>
                </a:moveTo>
                <a:cubicBezTo>
                  <a:pt x="74909" y="108161"/>
                  <a:pt x="69719" y="103875"/>
                  <a:pt x="64294" y="99454"/>
                </a:cubicBezTo>
                <a:cubicBezTo>
                  <a:pt x="58869" y="103841"/>
                  <a:pt x="53679" y="108161"/>
                  <a:pt x="48890" y="112514"/>
                </a:cubicBezTo>
                <a:lnTo>
                  <a:pt x="79697" y="112514"/>
                </a:lnTo>
                <a:close/>
                <a:moveTo>
                  <a:pt x="33654" y="42863"/>
                </a:moveTo>
                <a:lnTo>
                  <a:pt x="94900" y="42863"/>
                </a:lnTo>
                <a:cubicBezTo>
                  <a:pt x="97646" y="39346"/>
                  <a:pt x="99957" y="35797"/>
                  <a:pt x="101798" y="32147"/>
                </a:cubicBezTo>
                <a:lnTo>
                  <a:pt x="26756" y="32147"/>
                </a:lnTo>
                <a:cubicBezTo>
                  <a:pt x="28631" y="35797"/>
                  <a:pt x="30941" y="39346"/>
                  <a:pt x="33654" y="42863"/>
                </a:cubicBezTo>
                <a:close/>
                <a:moveTo>
                  <a:pt x="48890" y="58936"/>
                </a:moveTo>
                <a:cubicBezTo>
                  <a:pt x="53679" y="63289"/>
                  <a:pt x="58869" y="67575"/>
                  <a:pt x="64294" y="71996"/>
                </a:cubicBezTo>
                <a:cubicBezTo>
                  <a:pt x="69719" y="67609"/>
                  <a:pt x="74909" y="63289"/>
                  <a:pt x="79697" y="58936"/>
                </a:cubicBezTo>
                <a:lnTo>
                  <a:pt x="48890" y="58936"/>
                </a:lnTo>
                <a:close/>
              </a:path>
            </a:pathLst>
          </a:custGeom>
          <a:solidFill>
            <a:srgbClr val="C5A56A"/>
          </a:solidFill>
          <a:ln/>
        </p:spPr>
      </p:sp>
      <p:sp>
        <p:nvSpPr>
          <p:cNvPr id="56" name="Text 48">
            <a:extLst>
              <a:ext uri="{FF2B5EF4-FFF2-40B4-BE49-F238E27FC236}">
                <a16:creationId xmlns:a16="http://schemas.microsoft.com/office/drawing/2014/main" id="{CBC4A769-B2FE-4B4E-93B7-44610297D975}"/>
              </a:ext>
            </a:extLst>
          </p:cNvPr>
          <p:cNvSpPr/>
          <p:nvPr/>
        </p:nvSpPr>
        <p:spPr>
          <a:xfrm>
            <a:off x="4886960" y="3317991"/>
            <a:ext cx="1428750" cy="266700"/>
          </a:xfrm>
          <a:prstGeom prst="rect">
            <a:avLst/>
          </a:prstGeom>
          <a:noFill/>
          <a:ln/>
        </p:spPr>
        <p:txBody>
          <a:bodyPr wrap="square" lIns="0" tIns="0" rIns="0" bIns="0" rtlCol="0" anchor="ctr"/>
          <a:lstStyle/>
          <a:p>
            <a:pPr>
              <a:lnSpc>
                <a:spcPct val="130000"/>
              </a:lnSpc>
            </a:pPr>
            <a:r>
              <a:rPr lang="en-US" sz="1350" b="1" dirty="0">
                <a:solidFill>
                  <a:srgbClr val="1A3A5C"/>
                </a:solidFill>
                <a:latin typeface="Liter" pitchFamily="34" charset="0"/>
                <a:ea typeface="Liter" pitchFamily="34" charset="-122"/>
                <a:cs typeface="Liter" pitchFamily="34" charset="-120"/>
              </a:rPr>
              <a:t>Genetic Aetiology</a:t>
            </a:r>
            <a:endParaRPr lang="en-US" sz="1600" dirty="0"/>
          </a:p>
        </p:txBody>
      </p:sp>
      <p:sp>
        <p:nvSpPr>
          <p:cNvPr id="57" name="Text 49">
            <a:extLst>
              <a:ext uri="{FF2B5EF4-FFF2-40B4-BE49-F238E27FC236}">
                <a16:creationId xmlns:a16="http://schemas.microsoft.com/office/drawing/2014/main" id="{3936EE01-3D4B-4ACF-9496-66B0E390453E}"/>
              </a:ext>
            </a:extLst>
          </p:cNvPr>
          <p:cNvSpPr/>
          <p:nvPr/>
        </p:nvSpPr>
        <p:spPr>
          <a:xfrm>
            <a:off x="4391660" y="3718041"/>
            <a:ext cx="3438525" cy="3810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Expanded emphasis on </a:t>
            </a:r>
            <a:r>
              <a:rPr lang="en-US" sz="1050" b="1" dirty="0">
                <a:solidFill>
                  <a:srgbClr val="1A3A5C"/>
                </a:solidFill>
                <a:latin typeface="Quattrocento Sans" pitchFamily="34" charset="0"/>
                <a:ea typeface="Quattrocento Sans" pitchFamily="34" charset="-122"/>
                <a:cs typeface="Quattrocento Sans" pitchFamily="34" charset="-120"/>
              </a:rPr>
              <a:t>genetic basis of urological diseases</a:t>
            </a:r>
            <a:r>
              <a:rPr lang="en-US" sz="1050" dirty="0">
                <a:solidFill>
                  <a:srgbClr val="212529"/>
                </a:solidFill>
                <a:latin typeface="Quattrocento Sans" pitchFamily="34" charset="0"/>
                <a:ea typeface="Quattrocento Sans" pitchFamily="34" charset="-122"/>
                <a:cs typeface="Quattrocento Sans" pitchFamily="34" charset="-120"/>
              </a:rPr>
              <a:t>:</a:t>
            </a:r>
            <a:endParaRPr lang="en-US" sz="1600" dirty="0"/>
          </a:p>
        </p:txBody>
      </p:sp>
      <p:sp>
        <p:nvSpPr>
          <p:cNvPr id="58" name="Shape 50">
            <a:extLst>
              <a:ext uri="{FF2B5EF4-FFF2-40B4-BE49-F238E27FC236}">
                <a16:creationId xmlns:a16="http://schemas.microsoft.com/office/drawing/2014/main" id="{42CCE8AC-63ED-435D-818B-FEE9C703255C}"/>
              </a:ext>
            </a:extLst>
          </p:cNvPr>
          <p:cNvSpPr/>
          <p:nvPr/>
        </p:nvSpPr>
        <p:spPr>
          <a:xfrm>
            <a:off x="4444048" y="4213341"/>
            <a:ext cx="66675" cy="133350"/>
          </a:xfrm>
          <a:custGeom>
            <a:avLst/>
            <a:gdLst/>
            <a:ahLst/>
            <a:cxnLst/>
            <a:rect l="l" t="t" r="r" b="b"/>
            <a:pathLst>
              <a:path w="66675" h="133350">
                <a:moveTo>
                  <a:pt x="64357" y="60789"/>
                </a:moveTo>
                <a:cubicBezTo>
                  <a:pt x="67613" y="64044"/>
                  <a:pt x="67613" y="69332"/>
                  <a:pt x="64357" y="72587"/>
                </a:cubicBezTo>
                <a:lnTo>
                  <a:pt x="22685" y="114259"/>
                </a:lnTo>
                <a:cubicBezTo>
                  <a:pt x="19430" y="117515"/>
                  <a:pt x="14142" y="117515"/>
                  <a:pt x="10887" y="114259"/>
                </a:cubicBezTo>
                <a:cubicBezTo>
                  <a:pt x="7631" y="111003"/>
                  <a:pt x="7631" y="105716"/>
                  <a:pt x="10887" y="102461"/>
                </a:cubicBezTo>
                <a:lnTo>
                  <a:pt x="46673" y="66675"/>
                </a:lnTo>
                <a:lnTo>
                  <a:pt x="10913" y="30889"/>
                </a:lnTo>
                <a:cubicBezTo>
                  <a:pt x="7657" y="27634"/>
                  <a:pt x="7657" y="22347"/>
                  <a:pt x="10913" y="19091"/>
                </a:cubicBezTo>
                <a:cubicBezTo>
                  <a:pt x="14168" y="15835"/>
                  <a:pt x="19456" y="15835"/>
                  <a:pt x="22711" y="19091"/>
                </a:cubicBezTo>
                <a:lnTo>
                  <a:pt x="64383" y="60763"/>
                </a:lnTo>
                <a:close/>
              </a:path>
            </a:pathLst>
          </a:custGeom>
          <a:solidFill>
            <a:srgbClr val="C5A56A"/>
          </a:solidFill>
          <a:ln/>
        </p:spPr>
      </p:sp>
      <p:sp>
        <p:nvSpPr>
          <p:cNvPr id="59" name="Text 51">
            <a:extLst>
              <a:ext uri="{FF2B5EF4-FFF2-40B4-BE49-F238E27FC236}">
                <a16:creationId xmlns:a16="http://schemas.microsoft.com/office/drawing/2014/main" id="{F69730CB-66B2-402C-A3BD-0C2F6728FAF6}"/>
              </a:ext>
            </a:extLst>
          </p:cNvPr>
          <p:cNvSpPr/>
          <p:nvPr/>
        </p:nvSpPr>
        <p:spPr>
          <a:xfrm>
            <a:off x="4634548" y="4175241"/>
            <a:ext cx="2522538" cy="184269"/>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Genetic testing and counselling</a:t>
            </a:r>
            <a:endParaRPr lang="en-US" sz="1600" dirty="0"/>
          </a:p>
        </p:txBody>
      </p:sp>
      <p:sp>
        <p:nvSpPr>
          <p:cNvPr id="60" name="Shape 52">
            <a:extLst>
              <a:ext uri="{FF2B5EF4-FFF2-40B4-BE49-F238E27FC236}">
                <a16:creationId xmlns:a16="http://schemas.microsoft.com/office/drawing/2014/main" id="{89D81C74-026D-4DC6-8B8D-ACDA65E41D05}"/>
              </a:ext>
            </a:extLst>
          </p:cNvPr>
          <p:cNvSpPr/>
          <p:nvPr/>
        </p:nvSpPr>
        <p:spPr>
          <a:xfrm>
            <a:off x="4444048" y="4441941"/>
            <a:ext cx="66675" cy="133350"/>
          </a:xfrm>
          <a:custGeom>
            <a:avLst/>
            <a:gdLst/>
            <a:ahLst/>
            <a:cxnLst/>
            <a:rect l="l" t="t" r="r" b="b"/>
            <a:pathLst>
              <a:path w="66675" h="133350">
                <a:moveTo>
                  <a:pt x="64357" y="60789"/>
                </a:moveTo>
                <a:cubicBezTo>
                  <a:pt x="67613" y="64044"/>
                  <a:pt x="67613" y="69332"/>
                  <a:pt x="64357" y="72587"/>
                </a:cubicBezTo>
                <a:lnTo>
                  <a:pt x="22685" y="114259"/>
                </a:lnTo>
                <a:cubicBezTo>
                  <a:pt x="19430" y="117515"/>
                  <a:pt x="14142" y="117515"/>
                  <a:pt x="10887" y="114259"/>
                </a:cubicBezTo>
                <a:cubicBezTo>
                  <a:pt x="7631" y="111003"/>
                  <a:pt x="7631" y="105716"/>
                  <a:pt x="10887" y="102461"/>
                </a:cubicBezTo>
                <a:lnTo>
                  <a:pt x="46673" y="66675"/>
                </a:lnTo>
                <a:lnTo>
                  <a:pt x="10913" y="30889"/>
                </a:lnTo>
                <a:cubicBezTo>
                  <a:pt x="7657" y="27634"/>
                  <a:pt x="7657" y="22347"/>
                  <a:pt x="10913" y="19091"/>
                </a:cubicBezTo>
                <a:cubicBezTo>
                  <a:pt x="14168" y="15835"/>
                  <a:pt x="19456" y="15835"/>
                  <a:pt x="22711" y="19091"/>
                </a:cubicBezTo>
                <a:lnTo>
                  <a:pt x="64383" y="60763"/>
                </a:lnTo>
                <a:close/>
              </a:path>
            </a:pathLst>
          </a:custGeom>
          <a:solidFill>
            <a:srgbClr val="C5A56A"/>
          </a:solidFill>
          <a:ln/>
        </p:spPr>
      </p:sp>
      <p:sp>
        <p:nvSpPr>
          <p:cNvPr id="61" name="Text 53">
            <a:extLst>
              <a:ext uri="{FF2B5EF4-FFF2-40B4-BE49-F238E27FC236}">
                <a16:creationId xmlns:a16="http://schemas.microsoft.com/office/drawing/2014/main" id="{9FC460BB-5CC1-4AB0-BC58-063A8DE18852}"/>
              </a:ext>
            </a:extLst>
          </p:cNvPr>
          <p:cNvSpPr/>
          <p:nvPr/>
        </p:nvSpPr>
        <p:spPr>
          <a:xfrm>
            <a:off x="4634547" y="4403841"/>
            <a:ext cx="2609631" cy="17145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Hereditary cancer syndromes</a:t>
            </a:r>
            <a:endParaRPr lang="en-US" sz="1600" dirty="0"/>
          </a:p>
        </p:txBody>
      </p:sp>
      <p:sp>
        <p:nvSpPr>
          <p:cNvPr id="62" name="Shape 54">
            <a:extLst>
              <a:ext uri="{FF2B5EF4-FFF2-40B4-BE49-F238E27FC236}">
                <a16:creationId xmlns:a16="http://schemas.microsoft.com/office/drawing/2014/main" id="{78071C00-0CEF-4C4F-A886-C76A18961D69}"/>
              </a:ext>
            </a:extLst>
          </p:cNvPr>
          <p:cNvSpPr/>
          <p:nvPr/>
        </p:nvSpPr>
        <p:spPr>
          <a:xfrm>
            <a:off x="4444048" y="4670541"/>
            <a:ext cx="66675" cy="133350"/>
          </a:xfrm>
          <a:custGeom>
            <a:avLst/>
            <a:gdLst/>
            <a:ahLst/>
            <a:cxnLst/>
            <a:rect l="l" t="t" r="r" b="b"/>
            <a:pathLst>
              <a:path w="66675" h="133350">
                <a:moveTo>
                  <a:pt x="64357" y="60789"/>
                </a:moveTo>
                <a:cubicBezTo>
                  <a:pt x="67613" y="64044"/>
                  <a:pt x="67613" y="69332"/>
                  <a:pt x="64357" y="72587"/>
                </a:cubicBezTo>
                <a:lnTo>
                  <a:pt x="22685" y="114259"/>
                </a:lnTo>
                <a:cubicBezTo>
                  <a:pt x="19430" y="117515"/>
                  <a:pt x="14142" y="117515"/>
                  <a:pt x="10887" y="114259"/>
                </a:cubicBezTo>
                <a:cubicBezTo>
                  <a:pt x="7631" y="111003"/>
                  <a:pt x="7631" y="105716"/>
                  <a:pt x="10887" y="102461"/>
                </a:cubicBezTo>
                <a:lnTo>
                  <a:pt x="46673" y="66675"/>
                </a:lnTo>
                <a:lnTo>
                  <a:pt x="10913" y="30889"/>
                </a:lnTo>
                <a:cubicBezTo>
                  <a:pt x="7657" y="27634"/>
                  <a:pt x="7657" y="22347"/>
                  <a:pt x="10913" y="19091"/>
                </a:cubicBezTo>
                <a:cubicBezTo>
                  <a:pt x="14168" y="15835"/>
                  <a:pt x="19456" y="15835"/>
                  <a:pt x="22711" y="19091"/>
                </a:cubicBezTo>
                <a:lnTo>
                  <a:pt x="64383" y="60763"/>
                </a:lnTo>
                <a:close/>
              </a:path>
            </a:pathLst>
          </a:custGeom>
          <a:solidFill>
            <a:srgbClr val="C5A56A"/>
          </a:solidFill>
          <a:ln/>
        </p:spPr>
      </p:sp>
      <p:sp>
        <p:nvSpPr>
          <p:cNvPr id="63" name="Text 55">
            <a:extLst>
              <a:ext uri="{FF2B5EF4-FFF2-40B4-BE49-F238E27FC236}">
                <a16:creationId xmlns:a16="http://schemas.microsoft.com/office/drawing/2014/main" id="{A2EA26E7-8C2D-4237-98D1-00180A1FA99D}"/>
              </a:ext>
            </a:extLst>
          </p:cNvPr>
          <p:cNvSpPr/>
          <p:nvPr/>
        </p:nvSpPr>
        <p:spPr>
          <a:xfrm>
            <a:off x="4634548" y="4632441"/>
            <a:ext cx="2698358" cy="24765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Genetic variants classification</a:t>
            </a:r>
            <a:endParaRPr lang="en-US" sz="1600" dirty="0"/>
          </a:p>
        </p:txBody>
      </p:sp>
      <p:sp>
        <p:nvSpPr>
          <p:cNvPr id="64" name="Shape 56">
            <a:extLst>
              <a:ext uri="{FF2B5EF4-FFF2-40B4-BE49-F238E27FC236}">
                <a16:creationId xmlns:a16="http://schemas.microsoft.com/office/drawing/2014/main" id="{128EBFB7-5BEF-4DEB-899B-526D2B283442}"/>
              </a:ext>
            </a:extLst>
          </p:cNvPr>
          <p:cNvSpPr/>
          <p:nvPr/>
        </p:nvSpPr>
        <p:spPr>
          <a:xfrm>
            <a:off x="8082280" y="898641"/>
            <a:ext cx="3694430" cy="1143000"/>
          </a:xfrm>
          <a:custGeom>
            <a:avLst/>
            <a:gdLst/>
            <a:ahLst/>
            <a:cxnLst/>
            <a:rect l="l" t="t" r="r" b="b"/>
            <a:pathLst>
              <a:path w="3694430" h="1143000">
                <a:moveTo>
                  <a:pt x="35560" y="0"/>
                </a:moveTo>
                <a:lnTo>
                  <a:pt x="3618226" y="0"/>
                </a:lnTo>
                <a:cubicBezTo>
                  <a:pt x="3660312" y="0"/>
                  <a:pt x="3694430" y="34118"/>
                  <a:pt x="3694430" y="76204"/>
                </a:cubicBezTo>
                <a:lnTo>
                  <a:pt x="3694430" y="1066796"/>
                </a:lnTo>
                <a:cubicBezTo>
                  <a:pt x="3694430" y="1108882"/>
                  <a:pt x="3660312" y="1143000"/>
                  <a:pt x="3618226" y="1143000"/>
                </a:cubicBezTo>
                <a:lnTo>
                  <a:pt x="35560" y="1143000"/>
                </a:lnTo>
                <a:cubicBezTo>
                  <a:pt x="15921" y="1143000"/>
                  <a:pt x="0" y="1127079"/>
                  <a:pt x="0" y="110744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65" name="Shape 57">
            <a:extLst>
              <a:ext uri="{FF2B5EF4-FFF2-40B4-BE49-F238E27FC236}">
                <a16:creationId xmlns:a16="http://schemas.microsoft.com/office/drawing/2014/main" id="{FECBFC8D-B1C4-4EF4-8284-2E19128AFE04}"/>
              </a:ext>
            </a:extLst>
          </p:cNvPr>
          <p:cNvSpPr/>
          <p:nvPr/>
        </p:nvSpPr>
        <p:spPr>
          <a:xfrm>
            <a:off x="8082280" y="898641"/>
            <a:ext cx="35560" cy="1143000"/>
          </a:xfrm>
          <a:custGeom>
            <a:avLst/>
            <a:gdLst/>
            <a:ahLst/>
            <a:cxnLst/>
            <a:rect l="l" t="t" r="r" b="b"/>
            <a:pathLst>
              <a:path w="35560" h="1143000">
                <a:moveTo>
                  <a:pt x="35560" y="0"/>
                </a:moveTo>
                <a:lnTo>
                  <a:pt x="35560" y="0"/>
                </a:lnTo>
                <a:lnTo>
                  <a:pt x="35560" y="1143000"/>
                </a:lnTo>
                <a:lnTo>
                  <a:pt x="35560" y="1143000"/>
                </a:lnTo>
                <a:cubicBezTo>
                  <a:pt x="15921" y="1143000"/>
                  <a:pt x="0" y="1127079"/>
                  <a:pt x="0" y="1107440"/>
                </a:cubicBezTo>
                <a:lnTo>
                  <a:pt x="0" y="35560"/>
                </a:lnTo>
                <a:cubicBezTo>
                  <a:pt x="0" y="15934"/>
                  <a:pt x="15934" y="0"/>
                  <a:pt x="35560" y="0"/>
                </a:cubicBezTo>
                <a:close/>
              </a:path>
            </a:pathLst>
          </a:custGeom>
          <a:solidFill>
            <a:srgbClr val="5B7A8C"/>
          </a:solidFill>
          <a:ln/>
        </p:spPr>
      </p:sp>
      <p:sp>
        <p:nvSpPr>
          <p:cNvPr id="66" name="Shape 58">
            <a:extLst>
              <a:ext uri="{FF2B5EF4-FFF2-40B4-BE49-F238E27FC236}">
                <a16:creationId xmlns:a16="http://schemas.microsoft.com/office/drawing/2014/main" id="{FE5CF25F-F1CB-49E8-8E2A-EA2DC00CB8A1}"/>
              </a:ext>
            </a:extLst>
          </p:cNvPr>
          <p:cNvSpPr/>
          <p:nvPr/>
        </p:nvSpPr>
        <p:spPr>
          <a:xfrm>
            <a:off x="8252460" y="1051041"/>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5B7A8C"/>
          </a:solidFill>
          <a:ln/>
        </p:spPr>
      </p:sp>
      <p:sp>
        <p:nvSpPr>
          <p:cNvPr id="67" name="Shape 59">
            <a:extLst>
              <a:ext uri="{FF2B5EF4-FFF2-40B4-BE49-F238E27FC236}">
                <a16:creationId xmlns:a16="http://schemas.microsoft.com/office/drawing/2014/main" id="{B3241DE9-1B03-46A6-B50E-985A32A2E7B8}"/>
              </a:ext>
            </a:extLst>
          </p:cNvPr>
          <p:cNvSpPr/>
          <p:nvPr/>
        </p:nvSpPr>
        <p:spPr>
          <a:xfrm>
            <a:off x="8359616" y="1155816"/>
            <a:ext cx="171450" cy="171450"/>
          </a:xfrm>
          <a:custGeom>
            <a:avLst/>
            <a:gdLst/>
            <a:ahLst/>
            <a:cxnLst/>
            <a:rect l="l" t="t" r="r" b="b"/>
            <a:pathLst>
              <a:path w="171450" h="171450">
                <a:moveTo>
                  <a:pt x="58936" y="0"/>
                </a:moveTo>
                <a:cubicBezTo>
                  <a:pt x="50062" y="0"/>
                  <a:pt x="42863" y="7200"/>
                  <a:pt x="42863" y="16073"/>
                </a:cubicBezTo>
                <a:lnTo>
                  <a:pt x="42863" y="85725"/>
                </a:lnTo>
                <a:cubicBezTo>
                  <a:pt x="42863" y="94599"/>
                  <a:pt x="50062" y="101798"/>
                  <a:pt x="58936" y="101798"/>
                </a:cubicBezTo>
                <a:lnTo>
                  <a:pt x="80367" y="101798"/>
                </a:lnTo>
                <a:cubicBezTo>
                  <a:pt x="89241" y="101798"/>
                  <a:pt x="96441" y="94599"/>
                  <a:pt x="96441" y="85725"/>
                </a:cubicBezTo>
                <a:lnTo>
                  <a:pt x="96441" y="64294"/>
                </a:lnTo>
                <a:lnTo>
                  <a:pt x="107156" y="64294"/>
                </a:lnTo>
                <a:cubicBezTo>
                  <a:pt x="130831" y="64294"/>
                  <a:pt x="150019" y="83481"/>
                  <a:pt x="150019" y="107156"/>
                </a:cubicBezTo>
                <a:cubicBezTo>
                  <a:pt x="150019" y="130831"/>
                  <a:pt x="130831" y="150019"/>
                  <a:pt x="107156" y="150019"/>
                </a:cubicBezTo>
                <a:lnTo>
                  <a:pt x="10716" y="150019"/>
                </a:lnTo>
                <a:cubicBezTo>
                  <a:pt x="4789" y="150019"/>
                  <a:pt x="0" y="154807"/>
                  <a:pt x="0" y="160734"/>
                </a:cubicBezTo>
                <a:cubicBezTo>
                  <a:pt x="0" y="166661"/>
                  <a:pt x="4789" y="171450"/>
                  <a:pt x="10716" y="171450"/>
                </a:cubicBezTo>
                <a:lnTo>
                  <a:pt x="160734" y="171450"/>
                </a:lnTo>
                <a:cubicBezTo>
                  <a:pt x="166661" y="171450"/>
                  <a:pt x="171450" y="166661"/>
                  <a:pt x="171450" y="160734"/>
                </a:cubicBezTo>
                <a:cubicBezTo>
                  <a:pt x="171450" y="154807"/>
                  <a:pt x="166661" y="150019"/>
                  <a:pt x="160734" y="150019"/>
                </a:cubicBezTo>
                <a:lnTo>
                  <a:pt x="155075" y="150019"/>
                </a:lnTo>
                <a:cubicBezTo>
                  <a:pt x="165255" y="138633"/>
                  <a:pt x="171450" y="123632"/>
                  <a:pt x="171450" y="107156"/>
                </a:cubicBezTo>
                <a:cubicBezTo>
                  <a:pt x="171450" y="71661"/>
                  <a:pt x="142652" y="42863"/>
                  <a:pt x="107156" y="42863"/>
                </a:cubicBezTo>
                <a:lnTo>
                  <a:pt x="96441" y="42863"/>
                </a:lnTo>
                <a:lnTo>
                  <a:pt x="96441" y="16073"/>
                </a:lnTo>
                <a:cubicBezTo>
                  <a:pt x="96441" y="7200"/>
                  <a:pt x="89241" y="0"/>
                  <a:pt x="80367" y="0"/>
                </a:cubicBezTo>
                <a:lnTo>
                  <a:pt x="58936" y="0"/>
                </a:lnTo>
                <a:close/>
                <a:moveTo>
                  <a:pt x="40184" y="117872"/>
                </a:moveTo>
                <a:cubicBezTo>
                  <a:pt x="35730" y="117872"/>
                  <a:pt x="32147" y="121455"/>
                  <a:pt x="32147" y="125909"/>
                </a:cubicBezTo>
                <a:cubicBezTo>
                  <a:pt x="32147" y="130362"/>
                  <a:pt x="35730" y="133945"/>
                  <a:pt x="40184" y="133945"/>
                </a:cubicBezTo>
                <a:lnTo>
                  <a:pt x="99120" y="133945"/>
                </a:lnTo>
                <a:cubicBezTo>
                  <a:pt x="103573" y="133945"/>
                  <a:pt x="107156" y="130362"/>
                  <a:pt x="107156" y="125909"/>
                </a:cubicBezTo>
                <a:cubicBezTo>
                  <a:pt x="107156" y="121455"/>
                  <a:pt x="103573" y="117872"/>
                  <a:pt x="99120" y="117872"/>
                </a:cubicBezTo>
                <a:lnTo>
                  <a:pt x="40184" y="117872"/>
                </a:lnTo>
                <a:close/>
              </a:path>
            </a:pathLst>
          </a:custGeom>
          <a:solidFill>
            <a:srgbClr val="F8F9FA"/>
          </a:solidFill>
          <a:ln/>
        </p:spPr>
      </p:sp>
      <p:sp>
        <p:nvSpPr>
          <p:cNvPr id="68" name="Text 60">
            <a:extLst>
              <a:ext uri="{FF2B5EF4-FFF2-40B4-BE49-F238E27FC236}">
                <a16:creationId xmlns:a16="http://schemas.microsoft.com/office/drawing/2014/main" id="{A17D653A-6454-4528-A788-8ACBA59D55D9}"/>
              </a:ext>
            </a:extLst>
          </p:cNvPr>
          <p:cNvSpPr/>
          <p:nvPr/>
        </p:nvSpPr>
        <p:spPr>
          <a:xfrm>
            <a:off x="8747760" y="1108191"/>
            <a:ext cx="1304925" cy="266700"/>
          </a:xfrm>
          <a:prstGeom prst="rect">
            <a:avLst/>
          </a:prstGeom>
          <a:noFill/>
          <a:ln/>
        </p:spPr>
        <p:txBody>
          <a:bodyPr wrap="square" lIns="0" tIns="0" rIns="0" bIns="0" rtlCol="0" anchor="ctr"/>
          <a:lstStyle/>
          <a:p>
            <a:pPr>
              <a:lnSpc>
                <a:spcPct val="130000"/>
              </a:lnSpc>
            </a:pPr>
            <a:r>
              <a:rPr lang="en-US" sz="1350" b="1" dirty="0">
                <a:solidFill>
                  <a:srgbClr val="1A3A5C"/>
                </a:solidFill>
                <a:latin typeface="Liter" pitchFamily="34" charset="0"/>
                <a:ea typeface="Liter" pitchFamily="34" charset="-122"/>
                <a:cs typeface="Liter" pitchFamily="34" charset="-120"/>
              </a:rPr>
              <a:t>Prostate Cancer</a:t>
            </a:r>
            <a:endParaRPr lang="en-US" sz="1600" dirty="0"/>
          </a:p>
        </p:txBody>
      </p:sp>
      <p:sp>
        <p:nvSpPr>
          <p:cNvPr id="69" name="Text 61">
            <a:extLst>
              <a:ext uri="{FF2B5EF4-FFF2-40B4-BE49-F238E27FC236}">
                <a16:creationId xmlns:a16="http://schemas.microsoft.com/office/drawing/2014/main" id="{D2C9A9F2-642D-4F57-B5FF-6BE7C88E0846}"/>
              </a:ext>
            </a:extLst>
          </p:cNvPr>
          <p:cNvSpPr/>
          <p:nvPr/>
        </p:nvSpPr>
        <p:spPr>
          <a:xfrm>
            <a:off x="8252460" y="1508241"/>
            <a:ext cx="3438525" cy="3810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Enhanced emphasis on </a:t>
            </a:r>
            <a:r>
              <a:rPr lang="en-US" sz="1050" b="1" dirty="0">
                <a:solidFill>
                  <a:srgbClr val="1A3A5C"/>
                </a:solidFill>
                <a:latin typeface="Quattrocento Sans" pitchFamily="34" charset="0"/>
                <a:ea typeface="Quattrocento Sans" pitchFamily="34" charset="-122"/>
                <a:cs typeface="Quattrocento Sans" pitchFamily="34" charset="-120"/>
              </a:rPr>
              <a:t>biomarker knowledge</a:t>
            </a:r>
            <a:r>
              <a:rPr lang="en-US" sz="1050" dirty="0">
                <a:solidFill>
                  <a:srgbClr val="212529"/>
                </a:solidFill>
                <a:latin typeface="Quattrocento Sans" pitchFamily="34" charset="0"/>
                <a:ea typeface="Quattrocento Sans" pitchFamily="34" charset="-122"/>
                <a:cs typeface="Quattrocento Sans" pitchFamily="34" charset="-120"/>
              </a:rPr>
              <a:t> (PSA, blood, urine, tissue markers) and nomograms for staging</a:t>
            </a:r>
            <a:endParaRPr lang="en-US" sz="1600" dirty="0"/>
          </a:p>
        </p:txBody>
      </p:sp>
      <p:sp>
        <p:nvSpPr>
          <p:cNvPr id="70" name="Shape 62">
            <a:extLst>
              <a:ext uri="{FF2B5EF4-FFF2-40B4-BE49-F238E27FC236}">
                <a16:creationId xmlns:a16="http://schemas.microsoft.com/office/drawing/2014/main" id="{998A34F6-CDD4-40ED-A30E-A3E1F2D74E8C}"/>
              </a:ext>
            </a:extLst>
          </p:cNvPr>
          <p:cNvSpPr/>
          <p:nvPr/>
        </p:nvSpPr>
        <p:spPr>
          <a:xfrm>
            <a:off x="8082280" y="2194041"/>
            <a:ext cx="3694430" cy="1143000"/>
          </a:xfrm>
          <a:custGeom>
            <a:avLst/>
            <a:gdLst/>
            <a:ahLst/>
            <a:cxnLst/>
            <a:rect l="l" t="t" r="r" b="b"/>
            <a:pathLst>
              <a:path w="3694430" h="1143000">
                <a:moveTo>
                  <a:pt x="35560" y="0"/>
                </a:moveTo>
                <a:lnTo>
                  <a:pt x="3618226" y="0"/>
                </a:lnTo>
                <a:cubicBezTo>
                  <a:pt x="3660312" y="0"/>
                  <a:pt x="3694430" y="34118"/>
                  <a:pt x="3694430" y="76204"/>
                </a:cubicBezTo>
                <a:lnTo>
                  <a:pt x="3694430" y="1066796"/>
                </a:lnTo>
                <a:cubicBezTo>
                  <a:pt x="3694430" y="1108882"/>
                  <a:pt x="3660312" y="1143000"/>
                  <a:pt x="3618226" y="1143000"/>
                </a:cubicBezTo>
                <a:lnTo>
                  <a:pt x="35560" y="1143000"/>
                </a:lnTo>
                <a:cubicBezTo>
                  <a:pt x="15921" y="1143000"/>
                  <a:pt x="0" y="1127079"/>
                  <a:pt x="0" y="110744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71" name="Shape 63">
            <a:extLst>
              <a:ext uri="{FF2B5EF4-FFF2-40B4-BE49-F238E27FC236}">
                <a16:creationId xmlns:a16="http://schemas.microsoft.com/office/drawing/2014/main" id="{0B0C34BF-0CD3-4139-B5CF-A08FB9B3D69C}"/>
              </a:ext>
            </a:extLst>
          </p:cNvPr>
          <p:cNvSpPr/>
          <p:nvPr/>
        </p:nvSpPr>
        <p:spPr>
          <a:xfrm>
            <a:off x="8082280" y="2194041"/>
            <a:ext cx="35560" cy="1143000"/>
          </a:xfrm>
          <a:custGeom>
            <a:avLst/>
            <a:gdLst/>
            <a:ahLst/>
            <a:cxnLst/>
            <a:rect l="l" t="t" r="r" b="b"/>
            <a:pathLst>
              <a:path w="35560" h="1143000">
                <a:moveTo>
                  <a:pt x="35560" y="0"/>
                </a:moveTo>
                <a:lnTo>
                  <a:pt x="35560" y="0"/>
                </a:lnTo>
                <a:lnTo>
                  <a:pt x="35560" y="1143000"/>
                </a:lnTo>
                <a:lnTo>
                  <a:pt x="35560" y="1143000"/>
                </a:lnTo>
                <a:cubicBezTo>
                  <a:pt x="15921" y="1143000"/>
                  <a:pt x="0" y="1127079"/>
                  <a:pt x="0" y="1107440"/>
                </a:cubicBezTo>
                <a:lnTo>
                  <a:pt x="0" y="35560"/>
                </a:lnTo>
                <a:cubicBezTo>
                  <a:pt x="0" y="15934"/>
                  <a:pt x="15934" y="0"/>
                  <a:pt x="35560" y="0"/>
                </a:cubicBezTo>
                <a:close/>
              </a:path>
            </a:pathLst>
          </a:custGeom>
          <a:solidFill>
            <a:srgbClr val="C5A56A"/>
          </a:solidFill>
          <a:ln/>
        </p:spPr>
      </p:sp>
      <p:sp>
        <p:nvSpPr>
          <p:cNvPr id="72" name="Shape 64">
            <a:extLst>
              <a:ext uri="{FF2B5EF4-FFF2-40B4-BE49-F238E27FC236}">
                <a16:creationId xmlns:a16="http://schemas.microsoft.com/office/drawing/2014/main" id="{2A741834-ABD7-4B79-8B65-B9F3DB6A6085}"/>
              </a:ext>
            </a:extLst>
          </p:cNvPr>
          <p:cNvSpPr/>
          <p:nvPr/>
        </p:nvSpPr>
        <p:spPr>
          <a:xfrm>
            <a:off x="8252460" y="2346441"/>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C5A56A"/>
          </a:solidFill>
          <a:ln/>
        </p:spPr>
      </p:sp>
      <p:sp>
        <p:nvSpPr>
          <p:cNvPr id="73" name="Shape 65">
            <a:extLst>
              <a:ext uri="{FF2B5EF4-FFF2-40B4-BE49-F238E27FC236}">
                <a16:creationId xmlns:a16="http://schemas.microsoft.com/office/drawing/2014/main" id="{6C755557-5E75-497B-A5DE-7A13A3924D16}"/>
              </a:ext>
            </a:extLst>
          </p:cNvPr>
          <p:cNvSpPr/>
          <p:nvPr/>
        </p:nvSpPr>
        <p:spPr>
          <a:xfrm>
            <a:off x="8381048" y="2451216"/>
            <a:ext cx="128588" cy="171450"/>
          </a:xfrm>
          <a:custGeom>
            <a:avLst/>
            <a:gdLst/>
            <a:ahLst/>
            <a:cxnLst/>
            <a:rect l="l" t="t" r="r" b="b"/>
            <a:pathLst>
              <a:path w="128588" h="171450">
                <a:moveTo>
                  <a:pt x="78726" y="0"/>
                </a:moveTo>
                <a:cubicBezTo>
                  <a:pt x="89911" y="0"/>
                  <a:pt x="100325" y="5827"/>
                  <a:pt x="106152" y="15370"/>
                </a:cubicBezTo>
                <a:cubicBezTo>
                  <a:pt x="106553" y="16040"/>
                  <a:pt x="110505" y="22503"/>
                  <a:pt x="117972" y="34725"/>
                </a:cubicBezTo>
                <a:cubicBezTo>
                  <a:pt x="125038" y="46278"/>
                  <a:pt x="124100" y="61012"/>
                  <a:pt x="115628" y="71560"/>
                </a:cubicBezTo>
                <a:lnTo>
                  <a:pt x="93192" y="99689"/>
                </a:lnTo>
                <a:lnTo>
                  <a:pt x="122058" y="135954"/>
                </a:lnTo>
                <a:cubicBezTo>
                  <a:pt x="123899" y="138265"/>
                  <a:pt x="123531" y="141614"/>
                  <a:pt x="121221" y="143489"/>
                </a:cubicBezTo>
                <a:lnTo>
                  <a:pt x="94431" y="164920"/>
                </a:lnTo>
                <a:cubicBezTo>
                  <a:pt x="92121" y="166762"/>
                  <a:pt x="88739" y="166394"/>
                  <a:pt x="86897" y="164083"/>
                </a:cubicBezTo>
                <a:lnTo>
                  <a:pt x="12926" y="71594"/>
                </a:lnTo>
                <a:cubicBezTo>
                  <a:pt x="4454" y="61046"/>
                  <a:pt x="3516" y="46312"/>
                  <a:pt x="10582" y="34759"/>
                </a:cubicBezTo>
                <a:cubicBezTo>
                  <a:pt x="18083" y="22503"/>
                  <a:pt x="22001" y="16040"/>
                  <a:pt x="22436" y="15370"/>
                </a:cubicBezTo>
                <a:cubicBezTo>
                  <a:pt x="28262" y="5827"/>
                  <a:pt x="38643" y="0"/>
                  <a:pt x="49861" y="0"/>
                </a:cubicBezTo>
                <a:lnTo>
                  <a:pt x="78760" y="0"/>
                </a:lnTo>
                <a:close/>
                <a:moveTo>
                  <a:pt x="64294" y="63356"/>
                </a:moveTo>
                <a:lnTo>
                  <a:pt x="80568" y="42863"/>
                </a:lnTo>
                <a:lnTo>
                  <a:pt x="47986" y="42863"/>
                </a:lnTo>
                <a:lnTo>
                  <a:pt x="64260" y="63356"/>
                </a:lnTo>
                <a:close/>
                <a:moveTo>
                  <a:pt x="25115" y="112581"/>
                </a:moveTo>
                <a:lnTo>
                  <a:pt x="53980" y="148679"/>
                </a:lnTo>
                <a:lnTo>
                  <a:pt x="41657" y="164083"/>
                </a:lnTo>
                <a:cubicBezTo>
                  <a:pt x="39815" y="166394"/>
                  <a:pt x="36433" y="166762"/>
                  <a:pt x="34123" y="164920"/>
                </a:cubicBezTo>
                <a:lnTo>
                  <a:pt x="7334" y="143489"/>
                </a:lnTo>
                <a:cubicBezTo>
                  <a:pt x="5023" y="141647"/>
                  <a:pt x="4655" y="138265"/>
                  <a:pt x="6496" y="135954"/>
                </a:cubicBezTo>
                <a:lnTo>
                  <a:pt x="25115" y="112581"/>
                </a:lnTo>
                <a:close/>
              </a:path>
            </a:pathLst>
          </a:custGeom>
          <a:solidFill>
            <a:srgbClr val="1A3A5C"/>
          </a:solidFill>
          <a:ln/>
        </p:spPr>
      </p:sp>
      <p:sp>
        <p:nvSpPr>
          <p:cNvPr id="74" name="Text 66">
            <a:extLst>
              <a:ext uri="{FF2B5EF4-FFF2-40B4-BE49-F238E27FC236}">
                <a16:creationId xmlns:a16="http://schemas.microsoft.com/office/drawing/2014/main" id="{DD290257-1AC2-441C-9919-6E0BC5847693}"/>
              </a:ext>
            </a:extLst>
          </p:cNvPr>
          <p:cNvSpPr/>
          <p:nvPr/>
        </p:nvSpPr>
        <p:spPr>
          <a:xfrm>
            <a:off x="8747760" y="2403591"/>
            <a:ext cx="1247775" cy="266700"/>
          </a:xfrm>
          <a:prstGeom prst="rect">
            <a:avLst/>
          </a:prstGeom>
          <a:noFill/>
          <a:ln/>
        </p:spPr>
        <p:txBody>
          <a:bodyPr wrap="square" lIns="0" tIns="0" rIns="0" bIns="0" rtlCol="0" anchor="ctr"/>
          <a:lstStyle/>
          <a:p>
            <a:pPr>
              <a:lnSpc>
                <a:spcPct val="130000"/>
              </a:lnSpc>
            </a:pPr>
            <a:r>
              <a:rPr lang="en-US" sz="1350" b="1" dirty="0">
                <a:solidFill>
                  <a:srgbClr val="1A3A5C"/>
                </a:solidFill>
                <a:latin typeface="Liter" pitchFamily="34" charset="0"/>
                <a:ea typeface="Liter" pitchFamily="34" charset="-122"/>
                <a:cs typeface="Liter" pitchFamily="34" charset="-120"/>
              </a:rPr>
              <a:t>Bladder Cancer</a:t>
            </a:r>
            <a:endParaRPr lang="en-US" sz="1600" dirty="0"/>
          </a:p>
        </p:txBody>
      </p:sp>
      <p:sp>
        <p:nvSpPr>
          <p:cNvPr id="75" name="Text 67">
            <a:extLst>
              <a:ext uri="{FF2B5EF4-FFF2-40B4-BE49-F238E27FC236}">
                <a16:creationId xmlns:a16="http://schemas.microsoft.com/office/drawing/2014/main" id="{6ACC61EC-70BF-4AF3-A00B-FB4603E672EE}"/>
              </a:ext>
            </a:extLst>
          </p:cNvPr>
          <p:cNvSpPr/>
          <p:nvPr/>
        </p:nvSpPr>
        <p:spPr>
          <a:xfrm>
            <a:off x="8252460" y="2803641"/>
            <a:ext cx="3438525" cy="38100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New inclusion of </a:t>
            </a:r>
            <a:r>
              <a:rPr lang="en-US" sz="1050" b="1" dirty="0">
                <a:solidFill>
                  <a:srgbClr val="1A3A5C"/>
                </a:solidFill>
                <a:latin typeface="Quattrocento Sans" pitchFamily="34" charset="0"/>
                <a:ea typeface="Quattrocento Sans" pitchFamily="34" charset="-122"/>
                <a:cs typeface="Quattrocento Sans" pitchFamily="34" charset="-120"/>
              </a:rPr>
              <a:t>histology variants for urothelial cancer</a:t>
            </a:r>
            <a:r>
              <a:rPr lang="en-US" sz="1050" dirty="0">
                <a:solidFill>
                  <a:srgbClr val="212529"/>
                </a:solidFill>
                <a:latin typeface="Quattrocento Sans" pitchFamily="34" charset="0"/>
                <a:ea typeface="Quattrocento Sans" pitchFamily="34" charset="-122"/>
                <a:cs typeface="Quattrocento Sans" pitchFamily="34" charset="-120"/>
              </a:rPr>
              <a:t> and improved MDT tumor board definition</a:t>
            </a:r>
            <a:endParaRPr lang="en-US" sz="1600" dirty="0"/>
          </a:p>
        </p:txBody>
      </p:sp>
      <p:sp>
        <p:nvSpPr>
          <p:cNvPr id="76" name="Shape 68">
            <a:extLst>
              <a:ext uri="{FF2B5EF4-FFF2-40B4-BE49-F238E27FC236}">
                <a16:creationId xmlns:a16="http://schemas.microsoft.com/office/drawing/2014/main" id="{E8CA92D9-455D-4C79-B543-A3623256EA96}"/>
              </a:ext>
            </a:extLst>
          </p:cNvPr>
          <p:cNvSpPr/>
          <p:nvPr/>
        </p:nvSpPr>
        <p:spPr>
          <a:xfrm>
            <a:off x="8082280" y="3489441"/>
            <a:ext cx="3694430" cy="2590800"/>
          </a:xfrm>
          <a:custGeom>
            <a:avLst/>
            <a:gdLst/>
            <a:ahLst/>
            <a:cxnLst/>
            <a:rect l="l" t="t" r="r" b="b"/>
            <a:pathLst>
              <a:path w="3694430" h="2590800">
                <a:moveTo>
                  <a:pt x="35560" y="0"/>
                </a:moveTo>
                <a:lnTo>
                  <a:pt x="3618235" y="0"/>
                </a:lnTo>
                <a:cubicBezTo>
                  <a:pt x="3660288" y="0"/>
                  <a:pt x="3694430" y="34142"/>
                  <a:pt x="3694430" y="76195"/>
                </a:cubicBezTo>
                <a:lnTo>
                  <a:pt x="3694430" y="2514605"/>
                </a:lnTo>
                <a:cubicBezTo>
                  <a:pt x="3694430" y="2556686"/>
                  <a:pt x="3660316" y="2590800"/>
                  <a:pt x="3618235" y="2590800"/>
                </a:cubicBezTo>
                <a:lnTo>
                  <a:pt x="35560" y="2590800"/>
                </a:lnTo>
                <a:cubicBezTo>
                  <a:pt x="15921" y="2590800"/>
                  <a:pt x="0" y="2574879"/>
                  <a:pt x="0" y="2555240"/>
                </a:cubicBezTo>
                <a:lnTo>
                  <a:pt x="0" y="35560"/>
                </a:lnTo>
                <a:cubicBezTo>
                  <a:pt x="0" y="15934"/>
                  <a:pt x="15934" y="0"/>
                  <a:pt x="35560" y="0"/>
                </a:cubicBezTo>
                <a:close/>
              </a:path>
            </a:pathLst>
          </a:custGeom>
          <a:solidFill>
            <a:srgbClr val="FFFFFF"/>
          </a:solidFill>
          <a:ln/>
          <a:effectLst>
            <a:outerShdw blurRad="57150" dist="38100" dir="5400000" algn="bl" rotWithShape="0">
              <a:srgbClr val="000000">
                <a:alpha val="10196"/>
              </a:srgbClr>
            </a:outerShdw>
          </a:effectLst>
        </p:spPr>
      </p:sp>
      <p:sp>
        <p:nvSpPr>
          <p:cNvPr id="77" name="Shape 69">
            <a:extLst>
              <a:ext uri="{FF2B5EF4-FFF2-40B4-BE49-F238E27FC236}">
                <a16:creationId xmlns:a16="http://schemas.microsoft.com/office/drawing/2014/main" id="{11EF8664-5A84-480E-BD43-D79186F054AE}"/>
              </a:ext>
            </a:extLst>
          </p:cNvPr>
          <p:cNvSpPr/>
          <p:nvPr/>
        </p:nvSpPr>
        <p:spPr>
          <a:xfrm>
            <a:off x="8082280" y="3489441"/>
            <a:ext cx="35560" cy="2590800"/>
          </a:xfrm>
          <a:custGeom>
            <a:avLst/>
            <a:gdLst/>
            <a:ahLst/>
            <a:cxnLst/>
            <a:rect l="l" t="t" r="r" b="b"/>
            <a:pathLst>
              <a:path w="35560" h="2590800">
                <a:moveTo>
                  <a:pt x="35560" y="0"/>
                </a:moveTo>
                <a:lnTo>
                  <a:pt x="35560" y="0"/>
                </a:lnTo>
                <a:lnTo>
                  <a:pt x="35560" y="2590800"/>
                </a:lnTo>
                <a:lnTo>
                  <a:pt x="35560" y="2590800"/>
                </a:lnTo>
                <a:cubicBezTo>
                  <a:pt x="15921" y="2590800"/>
                  <a:pt x="0" y="2574879"/>
                  <a:pt x="0" y="2555240"/>
                </a:cubicBezTo>
                <a:lnTo>
                  <a:pt x="0" y="35560"/>
                </a:lnTo>
                <a:cubicBezTo>
                  <a:pt x="0" y="15934"/>
                  <a:pt x="15934" y="0"/>
                  <a:pt x="35560" y="0"/>
                </a:cubicBezTo>
                <a:close/>
              </a:path>
            </a:pathLst>
          </a:custGeom>
          <a:solidFill>
            <a:srgbClr val="1A3A5C"/>
          </a:solidFill>
          <a:ln/>
        </p:spPr>
      </p:sp>
      <p:sp>
        <p:nvSpPr>
          <p:cNvPr id="78" name="Shape 70">
            <a:extLst>
              <a:ext uri="{FF2B5EF4-FFF2-40B4-BE49-F238E27FC236}">
                <a16:creationId xmlns:a16="http://schemas.microsoft.com/office/drawing/2014/main" id="{435A194E-669A-4C7E-AF94-53F7D5D97228}"/>
              </a:ext>
            </a:extLst>
          </p:cNvPr>
          <p:cNvSpPr/>
          <p:nvPr/>
        </p:nvSpPr>
        <p:spPr>
          <a:xfrm>
            <a:off x="8252460" y="3641841"/>
            <a:ext cx="381000" cy="381000"/>
          </a:xfrm>
          <a:custGeom>
            <a:avLst/>
            <a:gdLst/>
            <a:ahLst/>
            <a:cxnLst/>
            <a:rect l="l" t="t" r="r" b="b"/>
            <a:pathLst>
              <a:path w="381000" h="381000">
                <a:moveTo>
                  <a:pt x="190500" y="0"/>
                </a:moveTo>
                <a:lnTo>
                  <a:pt x="190500" y="0"/>
                </a:lnTo>
                <a:cubicBezTo>
                  <a:pt x="295640" y="0"/>
                  <a:pt x="381000" y="85360"/>
                  <a:pt x="381000" y="190500"/>
                </a:cubicBezTo>
                <a:lnTo>
                  <a:pt x="381000" y="190500"/>
                </a:lnTo>
                <a:cubicBezTo>
                  <a:pt x="381000" y="295640"/>
                  <a:pt x="295640" y="381000"/>
                  <a:pt x="190500" y="381000"/>
                </a:cubicBezTo>
                <a:lnTo>
                  <a:pt x="190500" y="381000"/>
                </a:lnTo>
                <a:cubicBezTo>
                  <a:pt x="85360" y="381000"/>
                  <a:pt x="0" y="295640"/>
                  <a:pt x="0" y="190500"/>
                </a:cubicBezTo>
                <a:lnTo>
                  <a:pt x="0" y="190500"/>
                </a:lnTo>
                <a:cubicBezTo>
                  <a:pt x="0" y="85360"/>
                  <a:pt x="85360" y="0"/>
                  <a:pt x="190500" y="0"/>
                </a:cubicBezTo>
                <a:close/>
              </a:path>
            </a:pathLst>
          </a:custGeom>
          <a:solidFill>
            <a:srgbClr val="1A3A5C"/>
          </a:solidFill>
          <a:ln/>
        </p:spPr>
      </p:sp>
      <p:sp>
        <p:nvSpPr>
          <p:cNvPr id="79" name="Shape 71">
            <a:extLst>
              <a:ext uri="{FF2B5EF4-FFF2-40B4-BE49-F238E27FC236}">
                <a16:creationId xmlns:a16="http://schemas.microsoft.com/office/drawing/2014/main" id="{AF442EE0-7E7C-4077-BD15-5359E3EB8461}"/>
              </a:ext>
            </a:extLst>
          </p:cNvPr>
          <p:cNvSpPr/>
          <p:nvPr/>
        </p:nvSpPr>
        <p:spPr>
          <a:xfrm>
            <a:off x="8359616" y="3746616"/>
            <a:ext cx="171450" cy="171450"/>
          </a:xfrm>
          <a:custGeom>
            <a:avLst/>
            <a:gdLst/>
            <a:ahLst/>
            <a:cxnLst/>
            <a:rect l="l" t="t" r="r" b="b"/>
            <a:pathLst>
              <a:path w="171450" h="171450">
                <a:moveTo>
                  <a:pt x="85725" y="171450"/>
                </a:moveTo>
                <a:cubicBezTo>
                  <a:pt x="133038" y="171450"/>
                  <a:pt x="171450" y="133038"/>
                  <a:pt x="171450" y="85725"/>
                </a:cubicBezTo>
                <a:cubicBezTo>
                  <a:pt x="171450" y="38412"/>
                  <a:pt x="133038" y="0"/>
                  <a:pt x="85725" y="0"/>
                </a:cubicBezTo>
                <a:cubicBezTo>
                  <a:pt x="38412" y="0"/>
                  <a:pt x="0" y="38412"/>
                  <a:pt x="0" y="85725"/>
                </a:cubicBezTo>
                <a:cubicBezTo>
                  <a:pt x="0" y="133038"/>
                  <a:pt x="38412" y="171450"/>
                  <a:pt x="85725" y="171450"/>
                </a:cubicBezTo>
                <a:close/>
                <a:moveTo>
                  <a:pt x="77688" y="115193"/>
                </a:moveTo>
                <a:lnTo>
                  <a:pt x="77688" y="93762"/>
                </a:lnTo>
                <a:lnTo>
                  <a:pt x="56257" y="93762"/>
                </a:lnTo>
                <a:cubicBezTo>
                  <a:pt x="51803" y="93762"/>
                  <a:pt x="48220" y="90179"/>
                  <a:pt x="48220" y="85725"/>
                </a:cubicBezTo>
                <a:cubicBezTo>
                  <a:pt x="48220" y="81271"/>
                  <a:pt x="51803" y="77688"/>
                  <a:pt x="56257" y="77688"/>
                </a:cubicBezTo>
                <a:lnTo>
                  <a:pt x="77688" y="77688"/>
                </a:lnTo>
                <a:lnTo>
                  <a:pt x="77688" y="56257"/>
                </a:lnTo>
                <a:cubicBezTo>
                  <a:pt x="77688" y="51803"/>
                  <a:pt x="81271" y="48220"/>
                  <a:pt x="85725" y="48220"/>
                </a:cubicBezTo>
                <a:cubicBezTo>
                  <a:pt x="90179" y="48220"/>
                  <a:pt x="93762" y="51803"/>
                  <a:pt x="93762" y="56257"/>
                </a:cubicBezTo>
                <a:lnTo>
                  <a:pt x="93762" y="77688"/>
                </a:lnTo>
                <a:lnTo>
                  <a:pt x="115193" y="77688"/>
                </a:lnTo>
                <a:cubicBezTo>
                  <a:pt x="119647" y="77688"/>
                  <a:pt x="123230" y="81271"/>
                  <a:pt x="123230" y="85725"/>
                </a:cubicBezTo>
                <a:cubicBezTo>
                  <a:pt x="123230" y="90179"/>
                  <a:pt x="119647" y="93762"/>
                  <a:pt x="115193" y="93762"/>
                </a:cubicBezTo>
                <a:lnTo>
                  <a:pt x="93762" y="93762"/>
                </a:lnTo>
                <a:lnTo>
                  <a:pt x="93762" y="115193"/>
                </a:lnTo>
                <a:cubicBezTo>
                  <a:pt x="93762" y="119647"/>
                  <a:pt x="90179" y="123230"/>
                  <a:pt x="85725" y="123230"/>
                </a:cubicBezTo>
                <a:cubicBezTo>
                  <a:pt x="81271" y="123230"/>
                  <a:pt x="77688" y="119647"/>
                  <a:pt x="77688" y="115193"/>
                </a:cubicBezTo>
                <a:close/>
              </a:path>
            </a:pathLst>
          </a:custGeom>
          <a:solidFill>
            <a:srgbClr val="C5A56A"/>
          </a:solidFill>
          <a:ln/>
        </p:spPr>
      </p:sp>
      <p:sp>
        <p:nvSpPr>
          <p:cNvPr id="80" name="Text 72">
            <a:extLst>
              <a:ext uri="{FF2B5EF4-FFF2-40B4-BE49-F238E27FC236}">
                <a16:creationId xmlns:a16="http://schemas.microsoft.com/office/drawing/2014/main" id="{8337AAA2-3F68-4113-A491-4CD0D911592B}"/>
              </a:ext>
            </a:extLst>
          </p:cNvPr>
          <p:cNvSpPr/>
          <p:nvPr/>
        </p:nvSpPr>
        <p:spPr>
          <a:xfrm>
            <a:off x="8747760" y="3698991"/>
            <a:ext cx="1533525" cy="266700"/>
          </a:xfrm>
          <a:prstGeom prst="rect">
            <a:avLst/>
          </a:prstGeom>
          <a:noFill/>
          <a:ln/>
        </p:spPr>
        <p:txBody>
          <a:bodyPr wrap="square" lIns="0" tIns="0" rIns="0" bIns="0" rtlCol="0" anchor="ctr"/>
          <a:lstStyle/>
          <a:p>
            <a:pPr>
              <a:lnSpc>
                <a:spcPct val="130000"/>
              </a:lnSpc>
            </a:pPr>
            <a:r>
              <a:rPr lang="en-US" sz="1350" b="1" dirty="0">
                <a:solidFill>
                  <a:srgbClr val="1A3A5C"/>
                </a:solidFill>
                <a:latin typeface="Liter" pitchFamily="34" charset="0"/>
                <a:ea typeface="Liter" pitchFamily="34" charset="-122"/>
                <a:cs typeface="Liter" pitchFamily="34" charset="-120"/>
              </a:rPr>
              <a:t>Additional Updates</a:t>
            </a:r>
            <a:endParaRPr lang="en-US" sz="1600" dirty="0"/>
          </a:p>
        </p:txBody>
      </p:sp>
      <p:sp>
        <p:nvSpPr>
          <p:cNvPr id="81" name="Shape 73">
            <a:extLst>
              <a:ext uri="{FF2B5EF4-FFF2-40B4-BE49-F238E27FC236}">
                <a16:creationId xmlns:a16="http://schemas.microsoft.com/office/drawing/2014/main" id="{0298410B-DD91-4727-B25F-B52345C4AF16}"/>
              </a:ext>
            </a:extLst>
          </p:cNvPr>
          <p:cNvSpPr/>
          <p:nvPr/>
        </p:nvSpPr>
        <p:spPr>
          <a:xfrm>
            <a:off x="8304848" y="4137141"/>
            <a:ext cx="66675" cy="133350"/>
          </a:xfrm>
          <a:custGeom>
            <a:avLst/>
            <a:gdLst/>
            <a:ahLst/>
            <a:cxnLst/>
            <a:rect l="l" t="t" r="r" b="b"/>
            <a:pathLst>
              <a:path w="66675" h="133350">
                <a:moveTo>
                  <a:pt x="8465" y="25003"/>
                </a:moveTo>
                <a:cubicBezTo>
                  <a:pt x="8465" y="21643"/>
                  <a:pt x="10496" y="18596"/>
                  <a:pt x="13621" y="17294"/>
                </a:cubicBezTo>
                <a:cubicBezTo>
                  <a:pt x="16747" y="15992"/>
                  <a:pt x="20315" y="16721"/>
                  <a:pt x="22685" y="19117"/>
                </a:cubicBezTo>
                <a:lnTo>
                  <a:pt x="64357" y="60789"/>
                </a:lnTo>
                <a:cubicBezTo>
                  <a:pt x="67613" y="64044"/>
                  <a:pt x="67613" y="69332"/>
                  <a:pt x="64357" y="72587"/>
                </a:cubicBezTo>
                <a:lnTo>
                  <a:pt x="22685" y="114259"/>
                </a:lnTo>
                <a:cubicBezTo>
                  <a:pt x="20289" y="116655"/>
                  <a:pt x="16721" y="117358"/>
                  <a:pt x="13595" y="116056"/>
                </a:cubicBezTo>
                <a:cubicBezTo>
                  <a:pt x="10470" y="114754"/>
                  <a:pt x="8465" y="111707"/>
                  <a:pt x="8465" y="108347"/>
                </a:cubicBezTo>
                <a:lnTo>
                  <a:pt x="8465" y="25003"/>
                </a:lnTo>
                <a:close/>
              </a:path>
            </a:pathLst>
          </a:custGeom>
          <a:solidFill>
            <a:srgbClr val="C5A56A"/>
          </a:solidFill>
          <a:ln/>
        </p:spPr>
      </p:sp>
      <p:sp>
        <p:nvSpPr>
          <p:cNvPr id="82" name="Text 74">
            <a:extLst>
              <a:ext uri="{FF2B5EF4-FFF2-40B4-BE49-F238E27FC236}">
                <a16:creationId xmlns:a16="http://schemas.microsoft.com/office/drawing/2014/main" id="{A9855236-84B8-4B72-A05B-FFA4D1EDE027}"/>
              </a:ext>
            </a:extLst>
          </p:cNvPr>
          <p:cNvSpPr/>
          <p:nvPr/>
        </p:nvSpPr>
        <p:spPr>
          <a:xfrm>
            <a:off x="8495348" y="4099041"/>
            <a:ext cx="2476500" cy="171450"/>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Endovascular prostate treatment</a:t>
            </a:r>
            <a:endParaRPr lang="en-US" sz="1600" dirty="0"/>
          </a:p>
        </p:txBody>
      </p:sp>
      <p:sp>
        <p:nvSpPr>
          <p:cNvPr id="83" name="Shape 75">
            <a:extLst>
              <a:ext uri="{FF2B5EF4-FFF2-40B4-BE49-F238E27FC236}">
                <a16:creationId xmlns:a16="http://schemas.microsoft.com/office/drawing/2014/main" id="{FD05BAA8-FBE2-40C7-9268-8BD5A82FC7D9}"/>
              </a:ext>
            </a:extLst>
          </p:cNvPr>
          <p:cNvSpPr/>
          <p:nvPr/>
        </p:nvSpPr>
        <p:spPr>
          <a:xfrm>
            <a:off x="8304848" y="4365741"/>
            <a:ext cx="66675" cy="133350"/>
          </a:xfrm>
          <a:custGeom>
            <a:avLst/>
            <a:gdLst/>
            <a:ahLst/>
            <a:cxnLst/>
            <a:rect l="l" t="t" r="r" b="b"/>
            <a:pathLst>
              <a:path w="66675" h="133350">
                <a:moveTo>
                  <a:pt x="8465" y="25003"/>
                </a:moveTo>
                <a:cubicBezTo>
                  <a:pt x="8465" y="21643"/>
                  <a:pt x="10496" y="18596"/>
                  <a:pt x="13621" y="17294"/>
                </a:cubicBezTo>
                <a:cubicBezTo>
                  <a:pt x="16747" y="15992"/>
                  <a:pt x="20315" y="16721"/>
                  <a:pt x="22685" y="19117"/>
                </a:cubicBezTo>
                <a:lnTo>
                  <a:pt x="64357" y="60789"/>
                </a:lnTo>
                <a:cubicBezTo>
                  <a:pt x="67613" y="64044"/>
                  <a:pt x="67613" y="69332"/>
                  <a:pt x="64357" y="72587"/>
                </a:cubicBezTo>
                <a:lnTo>
                  <a:pt x="22685" y="114259"/>
                </a:lnTo>
                <a:cubicBezTo>
                  <a:pt x="20289" y="116655"/>
                  <a:pt x="16721" y="117358"/>
                  <a:pt x="13595" y="116056"/>
                </a:cubicBezTo>
                <a:cubicBezTo>
                  <a:pt x="10470" y="114754"/>
                  <a:pt x="8465" y="111707"/>
                  <a:pt x="8465" y="108347"/>
                </a:cubicBezTo>
                <a:lnTo>
                  <a:pt x="8465" y="25003"/>
                </a:lnTo>
                <a:close/>
              </a:path>
            </a:pathLst>
          </a:custGeom>
          <a:solidFill>
            <a:srgbClr val="C5A56A"/>
          </a:solidFill>
          <a:ln/>
        </p:spPr>
      </p:sp>
      <p:sp>
        <p:nvSpPr>
          <p:cNvPr id="84" name="Text 76">
            <a:extLst>
              <a:ext uri="{FF2B5EF4-FFF2-40B4-BE49-F238E27FC236}">
                <a16:creationId xmlns:a16="http://schemas.microsoft.com/office/drawing/2014/main" id="{5472D5F4-25C5-411A-9A97-B85E3474770D}"/>
              </a:ext>
            </a:extLst>
          </p:cNvPr>
          <p:cNvSpPr/>
          <p:nvPr/>
        </p:nvSpPr>
        <p:spPr>
          <a:xfrm>
            <a:off x="8509636" y="4342989"/>
            <a:ext cx="3040213" cy="114418"/>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Sexual health and STI prevention</a:t>
            </a:r>
            <a:endParaRPr lang="en-US" sz="1600" dirty="0"/>
          </a:p>
        </p:txBody>
      </p:sp>
      <p:sp>
        <p:nvSpPr>
          <p:cNvPr id="85" name="Shape 77">
            <a:extLst>
              <a:ext uri="{FF2B5EF4-FFF2-40B4-BE49-F238E27FC236}">
                <a16:creationId xmlns:a16="http://schemas.microsoft.com/office/drawing/2014/main" id="{297169EB-8750-4319-A285-F1E703C67A23}"/>
              </a:ext>
            </a:extLst>
          </p:cNvPr>
          <p:cNvSpPr/>
          <p:nvPr/>
        </p:nvSpPr>
        <p:spPr>
          <a:xfrm>
            <a:off x="8304848" y="4594341"/>
            <a:ext cx="66675" cy="133350"/>
          </a:xfrm>
          <a:custGeom>
            <a:avLst/>
            <a:gdLst/>
            <a:ahLst/>
            <a:cxnLst/>
            <a:rect l="l" t="t" r="r" b="b"/>
            <a:pathLst>
              <a:path w="66675" h="133350">
                <a:moveTo>
                  <a:pt x="8465" y="25003"/>
                </a:moveTo>
                <a:cubicBezTo>
                  <a:pt x="8465" y="21643"/>
                  <a:pt x="10496" y="18596"/>
                  <a:pt x="13621" y="17294"/>
                </a:cubicBezTo>
                <a:cubicBezTo>
                  <a:pt x="16747" y="15992"/>
                  <a:pt x="20315" y="16721"/>
                  <a:pt x="22685" y="19117"/>
                </a:cubicBezTo>
                <a:lnTo>
                  <a:pt x="64357" y="60789"/>
                </a:lnTo>
                <a:cubicBezTo>
                  <a:pt x="67613" y="64044"/>
                  <a:pt x="67613" y="69332"/>
                  <a:pt x="64357" y="72587"/>
                </a:cubicBezTo>
                <a:lnTo>
                  <a:pt x="22685" y="114259"/>
                </a:lnTo>
                <a:cubicBezTo>
                  <a:pt x="20289" y="116655"/>
                  <a:pt x="16721" y="117358"/>
                  <a:pt x="13595" y="116056"/>
                </a:cubicBezTo>
                <a:cubicBezTo>
                  <a:pt x="10470" y="114754"/>
                  <a:pt x="8465" y="111707"/>
                  <a:pt x="8465" y="108347"/>
                </a:cubicBezTo>
                <a:lnTo>
                  <a:pt x="8465" y="25003"/>
                </a:lnTo>
                <a:close/>
              </a:path>
            </a:pathLst>
          </a:custGeom>
          <a:solidFill>
            <a:srgbClr val="C5A56A"/>
          </a:solidFill>
          <a:ln/>
        </p:spPr>
      </p:sp>
      <p:sp>
        <p:nvSpPr>
          <p:cNvPr id="86" name="Text 78">
            <a:extLst>
              <a:ext uri="{FF2B5EF4-FFF2-40B4-BE49-F238E27FC236}">
                <a16:creationId xmlns:a16="http://schemas.microsoft.com/office/drawing/2014/main" id="{54080BC9-13B2-49F9-B89C-691EAFD1E958}"/>
              </a:ext>
            </a:extLst>
          </p:cNvPr>
          <p:cNvSpPr/>
          <p:nvPr/>
        </p:nvSpPr>
        <p:spPr>
          <a:xfrm>
            <a:off x="8495348" y="4556241"/>
            <a:ext cx="3318192" cy="214686"/>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Transgender surgery knowledge</a:t>
            </a:r>
            <a:endParaRPr lang="en-US" sz="1600" dirty="0"/>
          </a:p>
        </p:txBody>
      </p:sp>
      <p:sp>
        <p:nvSpPr>
          <p:cNvPr id="87" name="Shape 79">
            <a:extLst>
              <a:ext uri="{FF2B5EF4-FFF2-40B4-BE49-F238E27FC236}">
                <a16:creationId xmlns:a16="http://schemas.microsoft.com/office/drawing/2014/main" id="{9A032A91-02D7-4BC8-BD08-D02C51F4507A}"/>
              </a:ext>
            </a:extLst>
          </p:cNvPr>
          <p:cNvSpPr/>
          <p:nvPr/>
        </p:nvSpPr>
        <p:spPr>
          <a:xfrm>
            <a:off x="8304848" y="4822941"/>
            <a:ext cx="66675" cy="133350"/>
          </a:xfrm>
          <a:custGeom>
            <a:avLst/>
            <a:gdLst/>
            <a:ahLst/>
            <a:cxnLst/>
            <a:rect l="l" t="t" r="r" b="b"/>
            <a:pathLst>
              <a:path w="66675" h="133350">
                <a:moveTo>
                  <a:pt x="8465" y="25003"/>
                </a:moveTo>
                <a:cubicBezTo>
                  <a:pt x="8465" y="21643"/>
                  <a:pt x="10496" y="18596"/>
                  <a:pt x="13621" y="17294"/>
                </a:cubicBezTo>
                <a:cubicBezTo>
                  <a:pt x="16747" y="15992"/>
                  <a:pt x="20315" y="16721"/>
                  <a:pt x="22685" y="19117"/>
                </a:cubicBezTo>
                <a:lnTo>
                  <a:pt x="64357" y="60789"/>
                </a:lnTo>
                <a:cubicBezTo>
                  <a:pt x="67613" y="64044"/>
                  <a:pt x="67613" y="69332"/>
                  <a:pt x="64357" y="72587"/>
                </a:cubicBezTo>
                <a:lnTo>
                  <a:pt x="22685" y="114259"/>
                </a:lnTo>
                <a:cubicBezTo>
                  <a:pt x="20289" y="116655"/>
                  <a:pt x="16721" y="117358"/>
                  <a:pt x="13595" y="116056"/>
                </a:cubicBezTo>
                <a:cubicBezTo>
                  <a:pt x="10470" y="114754"/>
                  <a:pt x="8465" y="111707"/>
                  <a:pt x="8465" y="108347"/>
                </a:cubicBezTo>
                <a:lnTo>
                  <a:pt x="8465" y="25003"/>
                </a:lnTo>
                <a:close/>
              </a:path>
            </a:pathLst>
          </a:custGeom>
          <a:solidFill>
            <a:srgbClr val="C5A56A"/>
          </a:solidFill>
          <a:ln/>
        </p:spPr>
      </p:sp>
      <p:sp>
        <p:nvSpPr>
          <p:cNvPr id="88" name="Text 80">
            <a:extLst>
              <a:ext uri="{FF2B5EF4-FFF2-40B4-BE49-F238E27FC236}">
                <a16:creationId xmlns:a16="http://schemas.microsoft.com/office/drawing/2014/main" id="{EFC16479-DA50-4CB7-87C8-574BA920656A}"/>
              </a:ext>
            </a:extLst>
          </p:cNvPr>
          <p:cNvSpPr/>
          <p:nvPr/>
        </p:nvSpPr>
        <p:spPr>
          <a:xfrm>
            <a:off x="8495348" y="4784840"/>
            <a:ext cx="2930164" cy="214685"/>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Hospital-acquired infections emphasis</a:t>
            </a:r>
            <a:endParaRPr lang="en-US" sz="1600" dirty="0"/>
          </a:p>
        </p:txBody>
      </p:sp>
      <p:sp>
        <p:nvSpPr>
          <p:cNvPr id="89" name="Shape 81">
            <a:extLst>
              <a:ext uri="{FF2B5EF4-FFF2-40B4-BE49-F238E27FC236}">
                <a16:creationId xmlns:a16="http://schemas.microsoft.com/office/drawing/2014/main" id="{9DBF72D2-E85B-4152-A52C-CB102D3534C8}"/>
              </a:ext>
            </a:extLst>
          </p:cNvPr>
          <p:cNvSpPr/>
          <p:nvPr/>
        </p:nvSpPr>
        <p:spPr>
          <a:xfrm>
            <a:off x="8304848" y="5051541"/>
            <a:ext cx="66675" cy="133350"/>
          </a:xfrm>
          <a:custGeom>
            <a:avLst/>
            <a:gdLst/>
            <a:ahLst/>
            <a:cxnLst/>
            <a:rect l="l" t="t" r="r" b="b"/>
            <a:pathLst>
              <a:path w="66675" h="133350">
                <a:moveTo>
                  <a:pt x="8465" y="25003"/>
                </a:moveTo>
                <a:cubicBezTo>
                  <a:pt x="8465" y="21643"/>
                  <a:pt x="10496" y="18596"/>
                  <a:pt x="13621" y="17294"/>
                </a:cubicBezTo>
                <a:cubicBezTo>
                  <a:pt x="16747" y="15992"/>
                  <a:pt x="20315" y="16721"/>
                  <a:pt x="22685" y="19117"/>
                </a:cubicBezTo>
                <a:lnTo>
                  <a:pt x="64357" y="60789"/>
                </a:lnTo>
                <a:cubicBezTo>
                  <a:pt x="67613" y="64044"/>
                  <a:pt x="67613" y="69332"/>
                  <a:pt x="64357" y="72587"/>
                </a:cubicBezTo>
                <a:lnTo>
                  <a:pt x="22685" y="114259"/>
                </a:lnTo>
                <a:cubicBezTo>
                  <a:pt x="20289" y="116655"/>
                  <a:pt x="16721" y="117358"/>
                  <a:pt x="13595" y="116056"/>
                </a:cubicBezTo>
                <a:cubicBezTo>
                  <a:pt x="10470" y="114754"/>
                  <a:pt x="8465" y="111707"/>
                  <a:pt x="8465" y="108347"/>
                </a:cubicBezTo>
                <a:lnTo>
                  <a:pt x="8465" y="25003"/>
                </a:lnTo>
                <a:close/>
              </a:path>
            </a:pathLst>
          </a:custGeom>
          <a:solidFill>
            <a:srgbClr val="C5A56A"/>
          </a:solidFill>
          <a:ln/>
        </p:spPr>
      </p:sp>
      <p:sp>
        <p:nvSpPr>
          <p:cNvPr id="90" name="Text 82">
            <a:extLst>
              <a:ext uri="{FF2B5EF4-FFF2-40B4-BE49-F238E27FC236}">
                <a16:creationId xmlns:a16="http://schemas.microsoft.com/office/drawing/2014/main" id="{D5FC0617-7E3E-46E1-974E-496BEA004BCD}"/>
              </a:ext>
            </a:extLst>
          </p:cNvPr>
          <p:cNvSpPr/>
          <p:nvPr/>
        </p:nvSpPr>
        <p:spPr>
          <a:xfrm>
            <a:off x="8495347" y="5013441"/>
            <a:ext cx="3054501" cy="183637"/>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Neurogenic bladder &amp; self-catheterization</a:t>
            </a:r>
            <a:endParaRPr lang="en-US" sz="1600" dirty="0"/>
          </a:p>
        </p:txBody>
      </p:sp>
      <p:sp>
        <p:nvSpPr>
          <p:cNvPr id="91" name="Shape 83">
            <a:extLst>
              <a:ext uri="{FF2B5EF4-FFF2-40B4-BE49-F238E27FC236}">
                <a16:creationId xmlns:a16="http://schemas.microsoft.com/office/drawing/2014/main" id="{B0560883-F01A-4DF9-ACE9-CDE56499924D}"/>
              </a:ext>
            </a:extLst>
          </p:cNvPr>
          <p:cNvSpPr/>
          <p:nvPr/>
        </p:nvSpPr>
        <p:spPr>
          <a:xfrm>
            <a:off x="8304848" y="5280141"/>
            <a:ext cx="66675" cy="133350"/>
          </a:xfrm>
          <a:custGeom>
            <a:avLst/>
            <a:gdLst/>
            <a:ahLst/>
            <a:cxnLst/>
            <a:rect l="l" t="t" r="r" b="b"/>
            <a:pathLst>
              <a:path w="66675" h="133350">
                <a:moveTo>
                  <a:pt x="8465" y="25003"/>
                </a:moveTo>
                <a:cubicBezTo>
                  <a:pt x="8465" y="21643"/>
                  <a:pt x="10496" y="18596"/>
                  <a:pt x="13621" y="17294"/>
                </a:cubicBezTo>
                <a:cubicBezTo>
                  <a:pt x="16747" y="15992"/>
                  <a:pt x="20315" y="16721"/>
                  <a:pt x="22685" y="19117"/>
                </a:cubicBezTo>
                <a:lnTo>
                  <a:pt x="64357" y="60789"/>
                </a:lnTo>
                <a:cubicBezTo>
                  <a:pt x="67613" y="64044"/>
                  <a:pt x="67613" y="69332"/>
                  <a:pt x="64357" y="72587"/>
                </a:cubicBezTo>
                <a:lnTo>
                  <a:pt x="22685" y="114259"/>
                </a:lnTo>
                <a:cubicBezTo>
                  <a:pt x="20289" y="116655"/>
                  <a:pt x="16721" y="117358"/>
                  <a:pt x="13595" y="116056"/>
                </a:cubicBezTo>
                <a:cubicBezTo>
                  <a:pt x="10470" y="114754"/>
                  <a:pt x="8465" y="111707"/>
                  <a:pt x="8465" y="108347"/>
                </a:cubicBezTo>
                <a:lnTo>
                  <a:pt x="8465" y="25003"/>
                </a:lnTo>
                <a:close/>
              </a:path>
            </a:pathLst>
          </a:custGeom>
          <a:solidFill>
            <a:srgbClr val="C5A56A"/>
          </a:solidFill>
          <a:ln/>
        </p:spPr>
      </p:sp>
      <p:sp>
        <p:nvSpPr>
          <p:cNvPr id="92" name="Text 84">
            <a:extLst>
              <a:ext uri="{FF2B5EF4-FFF2-40B4-BE49-F238E27FC236}">
                <a16:creationId xmlns:a16="http://schemas.microsoft.com/office/drawing/2014/main" id="{A043ACF5-0760-42EA-B46B-96F20B6D48CA}"/>
              </a:ext>
            </a:extLst>
          </p:cNvPr>
          <p:cNvSpPr/>
          <p:nvPr/>
        </p:nvSpPr>
        <p:spPr>
          <a:xfrm>
            <a:off x="8495348" y="5206529"/>
            <a:ext cx="3127692" cy="265548"/>
          </a:xfrm>
          <a:prstGeom prst="rect">
            <a:avLst/>
          </a:prstGeom>
          <a:noFill/>
          <a:ln/>
        </p:spPr>
        <p:txBody>
          <a:bodyPr wrap="square" lIns="0" tIns="0" rIns="0" bIns="0" rtlCol="0" anchor="ctr"/>
          <a:lstStyle/>
          <a:p>
            <a:pPr>
              <a:lnSpc>
                <a:spcPct val="120000"/>
              </a:lnSpc>
            </a:pPr>
            <a:r>
              <a:rPr lang="en-US" sz="1050" dirty="0">
                <a:solidFill>
                  <a:srgbClr val="212529"/>
                </a:solidFill>
                <a:latin typeface="Quattrocento Sans" pitchFamily="34" charset="0"/>
                <a:ea typeface="Quattrocento Sans" pitchFamily="34" charset="-122"/>
                <a:cs typeface="Quattrocento Sans" pitchFamily="34" charset="-120"/>
              </a:rPr>
              <a:t>Research exposure for trainees</a:t>
            </a:r>
            <a:endParaRPr lang="en-US" sz="1600" dirty="0"/>
          </a:p>
        </p:txBody>
      </p:sp>
    </p:spTree>
    <p:extLst>
      <p:ext uri="{BB962C8B-B14F-4D97-AF65-F5344CB8AC3E}">
        <p14:creationId xmlns:p14="http://schemas.microsoft.com/office/powerpoint/2010/main" val="402511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FCCC97-F1F1-4509-BA25-3C9654993B67}"/>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5">
            <a:extLst>
              <a:ext uri="{FF2B5EF4-FFF2-40B4-BE49-F238E27FC236}">
                <a16:creationId xmlns:a16="http://schemas.microsoft.com/office/drawing/2014/main" id="{81F1F6AF-846D-4BE5-92A0-B8E7077E8D22}"/>
              </a:ext>
            </a:extLst>
          </p:cNvPr>
          <p:cNvPicPr>
            <a:picLocks noChangeAspect="1"/>
          </p:cNvPicPr>
          <p:nvPr/>
        </p:nvPicPr>
        <p:blipFill>
          <a:blip r:embed="rId2"/>
          <a:stretch>
            <a:fillRect/>
          </a:stretch>
        </p:blipFill>
        <p:spPr>
          <a:xfrm>
            <a:off x="0" y="0"/>
            <a:ext cx="12201242" cy="6445188"/>
          </a:xfrm>
          <a:prstGeom prst="rect">
            <a:avLst/>
          </a:prstGeom>
        </p:spPr>
      </p:pic>
    </p:spTree>
    <p:extLst>
      <p:ext uri="{BB962C8B-B14F-4D97-AF65-F5344CB8AC3E}">
        <p14:creationId xmlns:p14="http://schemas.microsoft.com/office/powerpoint/2010/main" val="328210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F54DC5-EF0A-44DA-829B-A40DA9E81AD3}"/>
              </a:ext>
            </a:extLst>
          </p:cNvPr>
          <p:cNvPicPr>
            <a:picLocks noChangeAspect="1"/>
          </p:cNvPicPr>
          <p:nvPr/>
        </p:nvPicPr>
        <p:blipFill>
          <a:blip r:embed="rId2"/>
          <a:stretch>
            <a:fillRect/>
          </a:stretch>
        </p:blipFill>
        <p:spPr>
          <a:xfrm>
            <a:off x="-35560" y="0"/>
            <a:ext cx="12192000" cy="3650400"/>
          </a:xfrm>
          <a:prstGeom prst="rect">
            <a:avLst/>
          </a:prstGeom>
        </p:spPr>
      </p:pic>
      <p:sp>
        <p:nvSpPr>
          <p:cNvPr id="9" name="Rectangle 8">
            <a:extLst>
              <a:ext uri="{FF2B5EF4-FFF2-40B4-BE49-F238E27FC236}">
                <a16:creationId xmlns:a16="http://schemas.microsoft.com/office/drawing/2014/main" id="{443B98FE-0D30-413D-A065-356119069237}"/>
              </a:ext>
            </a:extLst>
          </p:cNvPr>
          <p:cNvSpPr/>
          <p:nvPr/>
        </p:nvSpPr>
        <p:spPr>
          <a:xfrm>
            <a:off x="-35560" y="3650400"/>
            <a:ext cx="6613913" cy="1754326"/>
          </a:xfrm>
          <a:prstGeom prst="rect">
            <a:avLst/>
          </a:prstGeom>
        </p:spPr>
        <p:txBody>
          <a:bodyPr wrap="square">
            <a:spAutoFit/>
          </a:bodyPr>
          <a:lstStyle/>
          <a:p>
            <a:r>
              <a:rPr lang="en-US" sz="1200" dirty="0">
                <a:solidFill>
                  <a:srgbClr val="000000"/>
                </a:solidFill>
                <a:latin typeface="Arial" panose="020B0604020202020204" pitchFamily="34" charset="0"/>
              </a:rPr>
              <a:t>Page 11: Maybe add a section on (adult) transgender care</a:t>
            </a:r>
            <a:br>
              <a:rPr lang="en-US" sz="1200" dirty="0">
                <a:solidFill>
                  <a:srgbClr val="000000"/>
                </a:solidFill>
                <a:latin typeface="Arial" panose="020B0604020202020204" pitchFamily="34" charset="0"/>
              </a:rPr>
            </a:br>
            <a:br>
              <a:rPr lang="en-US" sz="1200" dirty="0">
                <a:solidFill>
                  <a:srgbClr val="000000"/>
                </a:solidFill>
                <a:latin typeface="Arial" panose="020B0604020202020204" pitchFamily="34" charset="0"/>
              </a:rPr>
            </a:br>
            <a:r>
              <a:rPr lang="en-US" sz="1200" dirty="0">
                <a:solidFill>
                  <a:srgbClr val="000000"/>
                </a:solidFill>
                <a:latin typeface="Arial" panose="020B0604020202020204" pitchFamily="34" charset="0"/>
              </a:rPr>
              <a:t>Page 18 and 53: Consider using the term “congenital differences” instead of “congenital anomalies” </a:t>
            </a:r>
            <a:br>
              <a:rPr lang="en-US" sz="1200" dirty="0">
                <a:solidFill>
                  <a:srgbClr val="000000"/>
                </a:solidFill>
                <a:latin typeface="Arial" panose="020B0604020202020204" pitchFamily="34" charset="0"/>
              </a:rPr>
            </a:br>
            <a:br>
              <a:rPr lang="en-US" sz="1200" dirty="0">
                <a:solidFill>
                  <a:srgbClr val="000000"/>
                </a:solidFill>
                <a:latin typeface="Arial" panose="020B0604020202020204" pitchFamily="34" charset="0"/>
              </a:rPr>
            </a:br>
            <a:r>
              <a:rPr lang="en-US" sz="1200" dirty="0">
                <a:solidFill>
                  <a:srgbClr val="000000"/>
                </a:solidFill>
                <a:latin typeface="Arial" panose="020B0604020202020204" pitchFamily="34" charset="0"/>
              </a:rPr>
              <a:t>Page 54 (section on hypospadias): We suggest adding in the second paragraph the sentence: “To consider referring hypospadias cases to plastic and reconstructive surgery specialist with demonstrated expertise / special interest in hypospadias reconstructive procedures.”</a:t>
            </a:r>
            <a:br>
              <a:rPr lang="en-US" sz="1200" dirty="0">
                <a:solidFill>
                  <a:srgbClr val="000000"/>
                </a:solidFill>
                <a:latin typeface="Arial" panose="020B0604020202020204" pitchFamily="34" charset="0"/>
              </a:rPr>
            </a:br>
            <a:endParaRPr lang="en-US" sz="1200" dirty="0"/>
          </a:p>
        </p:txBody>
      </p:sp>
      <p:sp>
        <p:nvSpPr>
          <p:cNvPr id="10" name="Rectangle 9">
            <a:extLst>
              <a:ext uri="{FF2B5EF4-FFF2-40B4-BE49-F238E27FC236}">
                <a16:creationId xmlns:a16="http://schemas.microsoft.com/office/drawing/2014/main" id="{3EF0EF9F-E15E-486B-AB22-F486241BC9FA}"/>
              </a:ext>
            </a:extLst>
          </p:cNvPr>
          <p:cNvSpPr/>
          <p:nvPr/>
        </p:nvSpPr>
        <p:spPr>
          <a:xfrm>
            <a:off x="-35561" y="5226784"/>
            <a:ext cx="10236003" cy="1384995"/>
          </a:xfrm>
          <a:prstGeom prst="rect">
            <a:avLst/>
          </a:prstGeom>
        </p:spPr>
        <p:txBody>
          <a:bodyPr wrap="square">
            <a:spAutoFit/>
          </a:bodyPr>
          <a:lstStyle/>
          <a:p>
            <a:r>
              <a:rPr lang="en-US" sz="1200" dirty="0">
                <a:solidFill>
                  <a:srgbClr val="FF0000"/>
                </a:solidFill>
                <a:latin typeface="Arial" panose="020B0604020202020204" pitchFamily="34" charset="0"/>
              </a:rPr>
              <a:t>• Currently, none of the major European urological guidelines contain a separate section or specific recommendations on transgender surgery and care (EAU, DGU, etc.). However, your point is very important and should be given high priority in the next revision of the ETR.</a:t>
            </a:r>
            <a:br>
              <a:rPr lang="en-US" sz="1200" dirty="0">
                <a:solidFill>
                  <a:srgbClr val="FF0000"/>
                </a:solidFill>
                <a:latin typeface="Arial" panose="020B0604020202020204" pitchFamily="34" charset="0"/>
              </a:rPr>
            </a:br>
            <a:r>
              <a:rPr lang="en-US" sz="1200" dirty="0">
                <a:solidFill>
                  <a:srgbClr val="FF0000"/>
                </a:solidFill>
                <a:latin typeface="Arial" panose="020B0604020202020204" pitchFamily="34" charset="0"/>
              </a:rPr>
              <a:t>• We have used the term “congenital anomalies”, as this is the terminology used in the Guidelines of the European Association of Urology. It is a well-recognized and accepted term within the urological community in Europe.</a:t>
            </a:r>
            <a:br>
              <a:rPr lang="en-US" sz="1200" dirty="0">
                <a:solidFill>
                  <a:srgbClr val="FF0000"/>
                </a:solidFill>
                <a:latin typeface="Arial" panose="020B0604020202020204" pitchFamily="34" charset="0"/>
              </a:rPr>
            </a:br>
            <a:r>
              <a:rPr lang="en-US" sz="1200" dirty="0">
                <a:solidFill>
                  <a:srgbClr val="FF0000"/>
                </a:solidFill>
                <a:latin typeface="Arial" panose="020B0604020202020204" pitchFamily="34" charset="0"/>
              </a:rPr>
              <a:t>• Regarding your suggestion on hypospadias (page 54): hypospadias repair is an integral part of urological surgery in all European and non-European countries. </a:t>
            </a:r>
            <a:r>
              <a:rPr lang="en-US" sz="1200" dirty="0" err="1">
                <a:solidFill>
                  <a:srgbClr val="FF0000"/>
                </a:solidFill>
                <a:latin typeface="Arial" panose="020B0604020202020204" pitchFamily="34" charset="0"/>
              </a:rPr>
              <a:t>Paediatric</a:t>
            </a:r>
            <a:r>
              <a:rPr lang="en-US" sz="1200" dirty="0">
                <a:solidFill>
                  <a:srgbClr val="FF0000"/>
                </a:solidFill>
                <a:latin typeface="Arial" panose="020B0604020202020204" pitchFamily="34" charset="0"/>
              </a:rPr>
              <a:t> Urology is a subspecialty of Urology. The ETR describes the required core knowledge and it is understood that referral to a specialized </a:t>
            </a:r>
            <a:r>
              <a:rPr lang="en-US" sz="1200" dirty="0" err="1">
                <a:solidFill>
                  <a:srgbClr val="FF0000"/>
                </a:solidFill>
                <a:latin typeface="Arial" panose="020B0604020202020204" pitchFamily="34" charset="0"/>
              </a:rPr>
              <a:t>Paediatric</a:t>
            </a:r>
            <a:r>
              <a:rPr lang="en-US" sz="1200" dirty="0">
                <a:solidFill>
                  <a:srgbClr val="FF0000"/>
                </a:solidFill>
                <a:latin typeface="Arial" panose="020B0604020202020204" pitchFamily="34" charset="0"/>
              </a:rPr>
              <a:t> Urology </a:t>
            </a:r>
            <a:r>
              <a:rPr lang="en-US" sz="1200" dirty="0" err="1">
                <a:solidFill>
                  <a:srgbClr val="FF0000"/>
                </a:solidFill>
                <a:latin typeface="Arial" panose="020B0604020202020204" pitchFamily="34" charset="0"/>
              </a:rPr>
              <a:t>centre</a:t>
            </a:r>
            <a:r>
              <a:rPr lang="en-US" sz="1200" dirty="0">
                <a:solidFill>
                  <a:srgbClr val="FF0000"/>
                </a:solidFill>
                <a:latin typeface="Arial" panose="020B0604020202020204" pitchFamily="34" charset="0"/>
              </a:rPr>
              <a:t> should be made when appropriate.</a:t>
            </a:r>
            <a:r>
              <a:rPr lang="en-US" sz="1200" dirty="0"/>
              <a:t> </a:t>
            </a:r>
          </a:p>
        </p:txBody>
      </p:sp>
    </p:spTree>
    <p:extLst>
      <p:ext uri="{BB962C8B-B14F-4D97-AF65-F5344CB8AC3E}">
        <p14:creationId xmlns:p14="http://schemas.microsoft.com/office/powerpoint/2010/main" val="265978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0FB92-E753-4AB7-8943-0CF62BC2EF75}"/>
              </a:ext>
            </a:extLst>
          </p:cNvPr>
          <p:cNvSpPr/>
          <p:nvPr/>
        </p:nvSpPr>
        <p:spPr>
          <a:xfrm>
            <a:off x="0" y="6188310"/>
            <a:ext cx="12156440" cy="45719"/>
          </a:xfrm>
          <a:prstGeom prst="rect">
            <a:avLst/>
          </a:prstGeom>
          <a:solidFill>
            <a:srgbClr val="B8005C"/>
          </a:solidFill>
          <a:ln>
            <a:solidFill>
              <a:srgbClr val="B8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a:extLst>
              <a:ext uri="{FF2B5EF4-FFF2-40B4-BE49-F238E27FC236}">
                <a16:creationId xmlns:a16="http://schemas.microsoft.com/office/drawing/2014/main" id="{D84E2F02-9D7E-4FA6-8ADC-AB50F5B90111}"/>
              </a:ext>
            </a:extLst>
          </p:cNvPr>
          <p:cNvPicPr>
            <a:picLocks noChangeAspect="1"/>
          </p:cNvPicPr>
          <p:nvPr/>
        </p:nvPicPr>
        <p:blipFill>
          <a:blip r:embed="rId2"/>
          <a:stretch>
            <a:fillRect/>
          </a:stretch>
        </p:blipFill>
        <p:spPr>
          <a:xfrm>
            <a:off x="9048329" y="6277833"/>
            <a:ext cx="1298561" cy="481626"/>
          </a:xfrm>
          <a:prstGeom prst="rect">
            <a:avLst/>
          </a:prstGeom>
        </p:spPr>
      </p:pic>
      <p:pic>
        <p:nvPicPr>
          <p:cNvPr id="90" name="Picture 89">
            <a:extLst>
              <a:ext uri="{FF2B5EF4-FFF2-40B4-BE49-F238E27FC236}">
                <a16:creationId xmlns:a16="http://schemas.microsoft.com/office/drawing/2014/main" id="{9BC65204-8F7E-4C4C-9E7C-2A68271E8753}"/>
              </a:ext>
            </a:extLst>
          </p:cNvPr>
          <p:cNvPicPr>
            <a:picLocks noChangeAspect="1"/>
          </p:cNvPicPr>
          <p:nvPr/>
        </p:nvPicPr>
        <p:blipFill>
          <a:blip r:embed="rId3"/>
          <a:stretch>
            <a:fillRect/>
          </a:stretch>
        </p:blipFill>
        <p:spPr>
          <a:xfrm>
            <a:off x="75304" y="0"/>
            <a:ext cx="5055990" cy="4658753"/>
          </a:xfrm>
          <a:prstGeom prst="rect">
            <a:avLst/>
          </a:prstGeom>
        </p:spPr>
      </p:pic>
      <p:pic>
        <p:nvPicPr>
          <p:cNvPr id="91" name="Picture 90">
            <a:extLst>
              <a:ext uri="{FF2B5EF4-FFF2-40B4-BE49-F238E27FC236}">
                <a16:creationId xmlns:a16="http://schemas.microsoft.com/office/drawing/2014/main" id="{57E6767A-9C03-4E7F-823A-5AF165E1CF4C}"/>
              </a:ext>
            </a:extLst>
          </p:cNvPr>
          <p:cNvPicPr>
            <a:picLocks noChangeAspect="1"/>
          </p:cNvPicPr>
          <p:nvPr/>
        </p:nvPicPr>
        <p:blipFill>
          <a:blip r:embed="rId4"/>
          <a:stretch>
            <a:fillRect/>
          </a:stretch>
        </p:blipFill>
        <p:spPr>
          <a:xfrm>
            <a:off x="75304" y="4843180"/>
            <a:ext cx="6103554" cy="1186160"/>
          </a:xfrm>
          <a:prstGeom prst="rect">
            <a:avLst/>
          </a:prstGeom>
        </p:spPr>
      </p:pic>
      <p:pic>
        <p:nvPicPr>
          <p:cNvPr id="92" name="Picture 91">
            <a:extLst>
              <a:ext uri="{FF2B5EF4-FFF2-40B4-BE49-F238E27FC236}">
                <a16:creationId xmlns:a16="http://schemas.microsoft.com/office/drawing/2014/main" id="{A65FA49F-354B-43E6-BA02-1D6D01B844D9}"/>
              </a:ext>
            </a:extLst>
          </p:cNvPr>
          <p:cNvPicPr>
            <a:picLocks noChangeAspect="1"/>
          </p:cNvPicPr>
          <p:nvPr/>
        </p:nvPicPr>
        <p:blipFill>
          <a:blip r:embed="rId5"/>
          <a:stretch>
            <a:fillRect/>
          </a:stretch>
        </p:blipFill>
        <p:spPr>
          <a:xfrm>
            <a:off x="6314006" y="4843179"/>
            <a:ext cx="5688603" cy="1174841"/>
          </a:xfrm>
          <a:prstGeom prst="rect">
            <a:avLst/>
          </a:prstGeom>
        </p:spPr>
      </p:pic>
      <p:pic>
        <p:nvPicPr>
          <p:cNvPr id="93" name="Picture 92">
            <a:extLst>
              <a:ext uri="{FF2B5EF4-FFF2-40B4-BE49-F238E27FC236}">
                <a16:creationId xmlns:a16="http://schemas.microsoft.com/office/drawing/2014/main" id="{4AFE79FD-834D-464A-B12D-714F7B5322EB}"/>
              </a:ext>
            </a:extLst>
          </p:cNvPr>
          <p:cNvPicPr>
            <a:picLocks noChangeAspect="1"/>
          </p:cNvPicPr>
          <p:nvPr/>
        </p:nvPicPr>
        <p:blipFill>
          <a:blip r:embed="rId6"/>
          <a:stretch>
            <a:fillRect/>
          </a:stretch>
        </p:blipFill>
        <p:spPr>
          <a:xfrm>
            <a:off x="5631003" y="0"/>
            <a:ext cx="7052531" cy="1206032"/>
          </a:xfrm>
          <a:prstGeom prst="rect">
            <a:avLst/>
          </a:prstGeom>
        </p:spPr>
      </p:pic>
      <p:pic>
        <p:nvPicPr>
          <p:cNvPr id="95" name="Picture 94">
            <a:extLst>
              <a:ext uri="{FF2B5EF4-FFF2-40B4-BE49-F238E27FC236}">
                <a16:creationId xmlns:a16="http://schemas.microsoft.com/office/drawing/2014/main" id="{5112CB00-DBC2-4FC7-971B-1786553F8881}"/>
              </a:ext>
            </a:extLst>
          </p:cNvPr>
          <p:cNvPicPr>
            <a:picLocks noChangeAspect="1"/>
          </p:cNvPicPr>
          <p:nvPr/>
        </p:nvPicPr>
        <p:blipFill>
          <a:blip r:embed="rId7"/>
          <a:stretch>
            <a:fillRect/>
          </a:stretch>
        </p:blipFill>
        <p:spPr>
          <a:xfrm>
            <a:off x="5592933" y="1249836"/>
            <a:ext cx="7022636" cy="1229647"/>
          </a:xfrm>
          <a:prstGeom prst="rect">
            <a:avLst/>
          </a:prstGeom>
        </p:spPr>
      </p:pic>
      <p:pic>
        <p:nvPicPr>
          <p:cNvPr id="96" name="Picture 95">
            <a:extLst>
              <a:ext uri="{FF2B5EF4-FFF2-40B4-BE49-F238E27FC236}">
                <a16:creationId xmlns:a16="http://schemas.microsoft.com/office/drawing/2014/main" id="{B9EFB905-253D-45EC-B71C-AD985B1AA5AE}"/>
              </a:ext>
            </a:extLst>
          </p:cNvPr>
          <p:cNvPicPr>
            <a:picLocks noChangeAspect="1"/>
          </p:cNvPicPr>
          <p:nvPr/>
        </p:nvPicPr>
        <p:blipFill>
          <a:blip r:embed="rId8"/>
          <a:stretch>
            <a:fillRect/>
          </a:stretch>
        </p:blipFill>
        <p:spPr>
          <a:xfrm>
            <a:off x="5592933" y="2523287"/>
            <a:ext cx="7022636" cy="2088976"/>
          </a:xfrm>
          <a:prstGeom prst="rect">
            <a:avLst/>
          </a:prstGeom>
        </p:spPr>
      </p:pic>
    </p:spTree>
    <p:extLst>
      <p:ext uri="{BB962C8B-B14F-4D97-AF65-F5344CB8AC3E}">
        <p14:creationId xmlns:p14="http://schemas.microsoft.com/office/powerpoint/2010/main" val="252394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2533</TotalTime>
  <Words>1377</Words>
  <Application>Microsoft Office PowerPoint</Application>
  <PresentationFormat>Widescreen</PresentationFormat>
  <Paragraphs>282</Paragraphs>
  <Slides>27</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Arial</vt:lpstr>
      <vt:lpstr>Calibri</vt:lpstr>
      <vt:lpstr>DejaVu Sans</vt:lpstr>
      <vt:lpstr>Liter</vt:lpstr>
      <vt:lpstr>Oranienbaum</vt:lpstr>
      <vt:lpstr>Quattrocento Sans</vt:lpstr>
      <vt:lpstr>Symbol</vt:lpstr>
      <vt:lpstr>Times New Roman</vt:lpstr>
      <vt:lpstr>Wingdings</vt:lpstr>
      <vt:lpstr>Office Theme</vt:lpstr>
      <vt:lpstr>Office Theme</vt:lpstr>
      <vt:lpstr>Office Theme</vt:lpstr>
      <vt:lpstr>PowerPoint Presentation</vt:lpstr>
      <vt:lpstr>PowerPoint Presentation</vt:lpstr>
      <vt:lpstr>EBU ETR Urology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Editor PC</dc:creator>
  <dc:description/>
  <cp:lastModifiedBy>Archil Chkhotua</cp:lastModifiedBy>
  <cp:revision>137</cp:revision>
  <dcterms:created xsi:type="dcterms:W3CDTF">2014-04-17T12:46:58Z</dcterms:created>
  <dcterms:modified xsi:type="dcterms:W3CDTF">2026-05-01T11:01:04Z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On-screen Show (4:3)</vt:lpwstr>
  </property>
  <property fmtid="{D5CDD505-2E9C-101B-9397-08002B2CF9AE}" pid="4" name="Slides">
    <vt:i4>18</vt:i4>
  </property>
</Properties>
</file>