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690" r:id="rId3"/>
    <p:sldMasterId id="2147483676" r:id="rId4"/>
    <p:sldMasterId id="2147483662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6" r:id="rId7"/>
    <p:sldId id="272" r:id="rId8"/>
    <p:sldId id="285" r:id="rId9"/>
    <p:sldId id="273" r:id="rId10"/>
    <p:sldId id="274" r:id="rId11"/>
    <p:sldId id="275" r:id="rId12"/>
    <p:sldId id="278" r:id="rId13"/>
    <p:sldId id="277" r:id="rId14"/>
    <p:sldId id="279" r:id="rId15"/>
    <p:sldId id="276" r:id="rId16"/>
    <p:sldId id="280" r:id="rId17"/>
    <p:sldId id="287" r:id="rId18"/>
    <p:sldId id="281" r:id="rId19"/>
    <p:sldId id="283" r:id="rId20"/>
    <p:sldId id="284" r:id="rId21"/>
    <p:sldId id="282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72"/>
    <a:srgbClr val="B8005C"/>
    <a:srgbClr val="AA9868"/>
    <a:srgbClr val="CC0066"/>
    <a:srgbClr val="00000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58"/>
  </p:normalViewPr>
  <p:slideViewPr>
    <p:cSldViewPr>
      <p:cViewPr varScale="1">
        <p:scale>
          <a:sx n="120" d="100"/>
          <a:sy n="120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596-73A6-412B-87CF-CBD3D3F0CE04}" type="datetimeFigureOut">
              <a:rPr lang="en-NL" smtClean="0"/>
              <a:t>5/8/26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87FC-20B0-423F-B479-164055FB93C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5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24251"/>
            <a:ext cx="8229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C437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4E50F-1B1A-5899-BD17-2409E4732EC1}"/>
              </a:ext>
            </a:extLst>
          </p:cNvPr>
          <p:cNvSpPr/>
          <p:nvPr userDrawn="1"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8BC49D-801F-A15F-F62A-568D40DC9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37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67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84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21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016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98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10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196" y="1494249"/>
            <a:ext cx="8229600" cy="45259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C4372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4E50F-1B1A-5899-BD17-2409E4732EC1}"/>
              </a:ext>
            </a:extLst>
          </p:cNvPr>
          <p:cNvSpPr/>
          <p:nvPr userDrawn="1"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8BC49D-801F-A15F-F62A-568D40DC9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57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143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11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740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87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510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261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766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671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25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116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894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401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964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442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98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550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75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436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84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969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202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035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307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712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285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707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487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55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82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8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089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912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483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436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238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174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581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704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64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97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802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1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08-05-2026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09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nl-NL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  <a:p>
            <a:pPr marL="557280" lvl="1" indent="-214110">
              <a:lnSpc>
                <a:spcPct val="100000"/>
              </a:lnSpc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nl-NL" sz="2100" b="0" strike="noStrike" spc="-1">
              <a:solidFill>
                <a:srgbClr val="000000"/>
              </a:solidFill>
              <a:latin typeface="Calibri"/>
            </a:endParaRPr>
          </a:p>
          <a:p>
            <a:pPr marL="857250" lvl="2" indent="-171180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200150" lvl="3" indent="-1711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nl-NL" sz="1500" b="0" strike="noStrike" spc="-1">
              <a:solidFill>
                <a:srgbClr val="000000"/>
              </a:solidFill>
              <a:latin typeface="Calibri"/>
            </a:endParaRPr>
          </a:p>
          <a:p>
            <a:pPr marL="1543050" lvl="4" indent="-1711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»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nl-NL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257F326-9116-4B90-B346-820AE5DCE756}" type="datetime">
              <a:rPr lang="nl-NL" sz="900" b="0" strike="noStrike" spc="-1">
                <a:solidFill>
                  <a:srgbClr val="8B8B8B"/>
                </a:solidFill>
                <a:latin typeface="Calibri"/>
              </a:rPr>
              <a:t>08-05-2026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1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8C1DFB2-ACC7-4F48-847E-EEDA30470E0E}" type="slidenum">
              <a:rPr lang="nl-NL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7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310" indent="-257040" algn="l" defTabSz="685800" rtl="0" eaLnBrk="1" latinLnBrk="0" hangingPunct="1">
        <a:lnSpc>
          <a:spcPct val="100000"/>
        </a:lnSpc>
        <a:spcBef>
          <a:spcPts val="481"/>
        </a:spcBef>
        <a:buClr>
          <a:srgbClr val="000000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nl-NL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  <a:p>
            <a:pPr marL="557280" lvl="1" indent="-214110">
              <a:lnSpc>
                <a:spcPct val="100000"/>
              </a:lnSpc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nl-NL" sz="2100" b="0" strike="noStrike" spc="-1">
              <a:solidFill>
                <a:srgbClr val="000000"/>
              </a:solidFill>
              <a:latin typeface="Calibri"/>
            </a:endParaRPr>
          </a:p>
          <a:p>
            <a:pPr marL="857250" lvl="2" indent="-171180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200150" lvl="3" indent="-1711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nl-NL" sz="1500" b="0" strike="noStrike" spc="-1">
              <a:solidFill>
                <a:srgbClr val="000000"/>
              </a:solidFill>
              <a:latin typeface="Calibri"/>
            </a:endParaRPr>
          </a:p>
          <a:p>
            <a:pPr marL="1543050" lvl="4" indent="-1711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»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nl-NL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257F326-9116-4B90-B346-820AE5DCE756}" type="datetime">
              <a:rPr lang="nl-NL" sz="900" b="0" strike="noStrike" spc="-1">
                <a:solidFill>
                  <a:srgbClr val="8B8B8B"/>
                </a:solidFill>
                <a:latin typeface="Calibri"/>
              </a:rPr>
              <a:t>08-05-2026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1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8C1DFB2-ACC7-4F48-847E-EEDA30470E0E}" type="slidenum">
              <a:rPr lang="nl-NL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9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310" indent="-257040" algn="l" defTabSz="685800" rtl="0" eaLnBrk="1" latinLnBrk="0" hangingPunct="1">
        <a:lnSpc>
          <a:spcPct val="100000"/>
        </a:lnSpc>
        <a:spcBef>
          <a:spcPts val="481"/>
        </a:spcBef>
        <a:buClr>
          <a:srgbClr val="000000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AD9EB"/>
            </a:gs>
            <a:gs pos="100000">
              <a:srgbClr val="F2F2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nl-NL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  <a:p>
            <a:pPr marL="557280" lvl="1" indent="-214110">
              <a:lnSpc>
                <a:spcPct val="100000"/>
              </a:lnSpc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nl-NL" sz="2100" b="0" strike="noStrike" spc="-1">
              <a:solidFill>
                <a:srgbClr val="000000"/>
              </a:solidFill>
              <a:latin typeface="Calibri"/>
            </a:endParaRPr>
          </a:p>
          <a:p>
            <a:pPr marL="857250" lvl="2" indent="-171180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200150" lvl="3" indent="-1711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nl-NL" sz="1500" b="0" strike="noStrike" spc="-1">
              <a:solidFill>
                <a:srgbClr val="000000"/>
              </a:solidFill>
              <a:latin typeface="Calibri"/>
            </a:endParaRPr>
          </a:p>
          <a:p>
            <a:pPr marL="1543050" lvl="4" indent="-1711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»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nl-NL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257F326-9116-4B90-B346-820AE5DCE756}" type="datetime">
              <a:rPr lang="nl-NL" sz="900" b="0" strike="noStrike" spc="-1">
                <a:solidFill>
                  <a:srgbClr val="8B8B8B"/>
                </a:solidFill>
                <a:latin typeface="Calibri"/>
              </a:rPr>
              <a:t>08-05-2026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1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8C1DFB2-ACC7-4F48-847E-EEDA30470E0E}" type="slidenum">
              <a:rPr lang="nl-NL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75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310" indent="-257040" algn="l" defTabSz="685800" rtl="0" eaLnBrk="1" latinLnBrk="0" hangingPunct="1">
        <a:lnSpc>
          <a:spcPct val="100000"/>
        </a:lnSpc>
        <a:spcBef>
          <a:spcPts val="481"/>
        </a:spcBef>
        <a:buClr>
          <a:srgbClr val="000000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8" descr="A doctor holding a clipboard and a medical chart&#10;&#10;AI-generated content may be incorrect."/>
          <p:cNvPicPr/>
          <p:nvPr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27384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130" name="Content Placeholder 6"/>
          <p:cNvPicPr/>
          <p:nvPr/>
        </p:nvPicPr>
        <p:blipFill>
          <a:blip r:embed="rId4"/>
          <a:stretch/>
        </p:blipFill>
        <p:spPr>
          <a:xfrm>
            <a:off x="2303730" y="1268730"/>
            <a:ext cx="4110750" cy="155952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3"/>
          <p:cNvSpPr/>
          <p:nvPr/>
        </p:nvSpPr>
        <p:spPr>
          <a:xfrm>
            <a:off x="0" y="6255009"/>
            <a:ext cx="9144000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sz="1350"/>
          </a:p>
        </p:txBody>
      </p:sp>
      <p:pic>
        <p:nvPicPr>
          <p:cNvPr id="132" name="Picture 4"/>
          <p:cNvPicPr/>
          <p:nvPr/>
        </p:nvPicPr>
        <p:blipFill>
          <a:blip r:embed="rId5"/>
          <a:stretch/>
        </p:blipFill>
        <p:spPr>
          <a:xfrm>
            <a:off x="8036034" y="6401615"/>
            <a:ext cx="973620" cy="360990"/>
          </a:xfrm>
          <a:prstGeom prst="rect">
            <a:avLst/>
          </a:prstGeom>
          <a:ln w="0">
            <a:noFill/>
          </a:ln>
        </p:spPr>
      </p:pic>
      <p:sp>
        <p:nvSpPr>
          <p:cNvPr id="133" name="Title 2"/>
          <p:cNvSpPr txBox="1"/>
          <p:nvPr/>
        </p:nvSpPr>
        <p:spPr>
          <a:xfrm>
            <a:off x="1486035" y="6117881"/>
            <a:ext cx="6171930" cy="8569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l-NL" sz="1600" spc="-1" dirty="0">
                <a:solidFill>
                  <a:srgbClr val="000000"/>
                </a:solidFill>
                <a:latin typeface="Calibri"/>
              </a:rPr>
              <a:t>Board Meeting 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May 8, 2026</a:t>
            </a:r>
            <a:endParaRPr lang="nl-NL" sz="1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Content Placeholder 3"/>
          <p:cNvSpPr/>
          <p:nvPr/>
        </p:nvSpPr>
        <p:spPr>
          <a:xfrm>
            <a:off x="1107966" y="3011036"/>
            <a:ext cx="6928068" cy="25593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spcBef>
                <a:spcPts val="659"/>
              </a:spcBef>
              <a:tabLst>
                <a:tab pos="0" algn="l"/>
              </a:tabLst>
            </a:pPr>
            <a:r>
              <a:rPr lang="nb-NO" sz="36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Examination</a:t>
            </a:r>
            <a:r>
              <a:rPr lang="nb-NO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Committee Report</a:t>
            </a:r>
          </a:p>
          <a:p>
            <a:pPr algn="ctr">
              <a:spcBef>
                <a:spcPts val="300"/>
              </a:spcBef>
              <a:tabLst>
                <a:tab pos="0" algn="l"/>
              </a:tabLst>
            </a:pPr>
            <a:endParaRPr lang="en-150" sz="2000" b="1" spc="-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300"/>
              </a:spcBef>
              <a:tabLst>
                <a:tab pos="0" algn="l"/>
              </a:tabLst>
            </a:pPr>
            <a:r>
              <a:rPr lang="nb-NO" sz="2000" b="1" spc="-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Stig Müller</a:t>
            </a:r>
            <a:endParaRPr lang="ru-RU" sz="2000" b="1" spc="-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300"/>
              </a:spcBef>
              <a:tabLst>
                <a:tab pos="0" algn="l"/>
              </a:tabLst>
            </a:pPr>
            <a:r>
              <a:rPr lang="nl-NL" sz="2000" b="1" spc="-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</a:t>
            </a:r>
            <a:endParaRPr lang="ru-RU" sz="2000" b="1" spc="-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EA09-4B92-6A09-26EF-283328CB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349-1F6E-EFFD-C828-EF74E7FF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contribution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3ED5BA79-14CD-98BC-BAF6-73CFE9610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478439"/>
              </p:ext>
            </p:extLst>
          </p:nvPr>
        </p:nvGraphicFramePr>
        <p:xfrm>
          <a:off x="395536" y="1523589"/>
          <a:ext cx="8291264" cy="414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2358">
                  <a:extLst>
                    <a:ext uri="{9D8B030D-6E8A-4147-A177-3AD203B41FA5}">
                      <a16:colId xmlns:a16="http://schemas.microsoft.com/office/drawing/2014/main" val="4208687655"/>
                    </a:ext>
                  </a:extLst>
                </a:gridCol>
                <a:gridCol w="3878906">
                  <a:extLst>
                    <a:ext uri="{9D8B030D-6E8A-4147-A177-3AD203B41FA5}">
                      <a16:colId xmlns:a16="http://schemas.microsoft.com/office/drawing/2014/main" val="4289573650"/>
                    </a:ext>
                  </a:extLst>
                </a:gridCol>
              </a:tblGrid>
              <a:tr h="500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Member type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Assignment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511724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Associate Members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 new MCQs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050230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Committee Members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655651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Open Sans" panose="020B0606030504020204" pitchFamily="34" charset="0"/>
                        <a:buChar char="-"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Written T</a:t>
                      </a:r>
                      <a:r>
                        <a:rPr lang="en-150" sz="1800" kern="1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askforce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 new MCQs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Screen/Approve MCQs</a:t>
                      </a:r>
                      <a:endParaRPr lang="en-150" sz="1800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Proof-read/Approve content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050020"/>
                  </a:ext>
                </a:extLst>
              </a:tr>
              <a:tr h="10249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Open Sans" panose="020B0606030504020204" pitchFamily="34" charset="0"/>
                        <a:buChar char="-"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Oral T</a:t>
                      </a:r>
                      <a:r>
                        <a:rPr lang="en-150" sz="1800" kern="1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askforce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 case reports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Proof-read/Approve content</a:t>
                      </a:r>
                      <a:endParaRPr lang="en-150" sz="1800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150" sz="1800" b="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 as online or onsite reviewer</a:t>
                      </a:r>
                      <a:endParaRPr lang="nb-NO" sz="1800" b="0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439177"/>
                  </a:ext>
                </a:extLst>
              </a:tr>
              <a:tr h="5006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Open Sans" panose="020B0606030504020204" pitchFamily="34" charset="0"/>
                        <a:buChar char="-"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TF Lifelong Learning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38247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0E4BB4-8E11-DC39-B402-D7ED3249300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8189-1312-1E44-CE5D-B0890CB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EB8F199-CD47-375F-8806-6B4BE2DD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CFF2-E70F-BB81-44CF-6789DF4E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B9047-F397-B002-2E1C-9F854F15F42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659B2-0403-5D49-2656-51FD0E87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169871DA-921D-98A0-8991-A3454D9C6B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311687"/>
            <a:ext cx="7632848" cy="4708525"/>
          </a:xfrm>
          <a:prstGeom prst="rect">
            <a:avLst/>
          </a:prstGeom>
        </p:spPr>
      </p:pic>
      <p:sp>
        <p:nvSpPr>
          <p:cNvPr id="3" name="Avrundet rektangel 2">
            <a:extLst>
              <a:ext uri="{FF2B5EF4-FFF2-40B4-BE49-F238E27FC236}">
                <a16:creationId xmlns:a16="http://schemas.microsoft.com/office/drawing/2014/main" id="{09E9A57B-D5DE-9EC9-7A3D-38D29D4CF00D}"/>
              </a:ext>
            </a:extLst>
          </p:cNvPr>
          <p:cNvSpPr/>
          <p:nvPr/>
        </p:nvSpPr>
        <p:spPr>
          <a:xfrm>
            <a:off x="5076056" y="3573016"/>
            <a:ext cx="1440160" cy="486915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78F55B68-82B5-7E49-DA67-901DCFF9B928}"/>
              </a:ext>
            </a:extLst>
          </p:cNvPr>
          <p:cNvSpPr/>
          <p:nvPr/>
        </p:nvSpPr>
        <p:spPr>
          <a:xfrm>
            <a:off x="4932040" y="2870076"/>
            <a:ext cx="1440160" cy="414908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FE0BDB04-112D-5FB3-46E2-943660F271F4}"/>
              </a:ext>
            </a:extLst>
          </p:cNvPr>
          <p:cNvSpPr/>
          <p:nvPr/>
        </p:nvSpPr>
        <p:spPr>
          <a:xfrm>
            <a:off x="6228184" y="3958429"/>
            <a:ext cx="1440160" cy="414908"/>
          </a:xfrm>
          <a:prstGeom prst="round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Bøyd pil 8">
            <a:extLst>
              <a:ext uri="{FF2B5EF4-FFF2-40B4-BE49-F238E27FC236}">
                <a16:creationId xmlns:a16="http://schemas.microsoft.com/office/drawing/2014/main" id="{76D067A2-F721-5569-86D0-47A71FC931B2}"/>
              </a:ext>
            </a:extLst>
          </p:cNvPr>
          <p:cNvSpPr/>
          <p:nvPr/>
        </p:nvSpPr>
        <p:spPr>
          <a:xfrm rot="5400000">
            <a:off x="6664517" y="2950154"/>
            <a:ext cx="648072" cy="78351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0B44BA-3C3A-5470-6877-E16A61D89297}"/>
              </a:ext>
            </a:extLst>
          </p:cNvPr>
          <p:cNvSpPr txBox="1"/>
          <p:nvPr/>
        </p:nvSpPr>
        <p:spPr>
          <a:xfrm>
            <a:off x="7920372" y="4725144"/>
            <a:ext cx="122413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dirty="0"/>
              <a:t>November </a:t>
            </a:r>
            <a:r>
              <a:rPr lang="nb-NO" dirty="0" err="1"/>
              <a:t>meeting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81FDDC0-9975-CBAD-3265-610BCFB708BA}"/>
              </a:ext>
            </a:extLst>
          </p:cNvPr>
          <p:cNvSpPr txBox="1"/>
          <p:nvPr/>
        </p:nvSpPr>
        <p:spPr>
          <a:xfrm>
            <a:off x="5364088" y="1449134"/>
            <a:ext cx="144016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dirty="0" err="1"/>
              <a:t>Associate</a:t>
            </a:r>
            <a:r>
              <a:rPr lang="nb-NO" dirty="0"/>
              <a:t> </a:t>
            </a:r>
            <a:r>
              <a:rPr lang="nb-NO" dirty="0" err="1"/>
              <a:t>members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81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E7EB79-6A94-D3EC-921D-BA303A00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9648-6A2A-1A23-FDB7-C421E5D8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checklist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E421-F5A5-C8A2-EA1F-A9639440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stem</a:t>
            </a:r>
          </a:p>
          <a:p>
            <a:r>
              <a:rPr lang="nb-NO" dirty="0" err="1"/>
              <a:t>Correct</a:t>
            </a:r>
            <a:r>
              <a:rPr lang="nb-NO" dirty="0"/>
              <a:t> </a:t>
            </a:r>
            <a:r>
              <a:rPr lang="nb-NO" dirty="0" err="1"/>
              <a:t>category</a:t>
            </a:r>
            <a:endParaRPr lang="nb-NO" dirty="0"/>
          </a:p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comment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dirty="0"/>
              <a:t>Reference / Source</a:t>
            </a:r>
          </a:p>
          <a:p>
            <a:r>
              <a:rPr lang="nb-NO" dirty="0"/>
              <a:t>Content: </a:t>
            </a:r>
          </a:p>
          <a:p>
            <a:pPr lvl="1"/>
            <a:r>
              <a:rPr lang="nb-NO" dirty="0">
                <a:solidFill>
                  <a:srgbClr val="1C4372"/>
                </a:solidFill>
              </a:rPr>
              <a:t>Knowledge </a:t>
            </a:r>
            <a:r>
              <a:rPr lang="nb-NO" dirty="0" err="1">
                <a:solidFill>
                  <a:srgbClr val="1C4372"/>
                </a:solidFill>
              </a:rPr>
              <a:t>recall</a:t>
            </a:r>
            <a:r>
              <a:rPr lang="nb-NO" dirty="0">
                <a:solidFill>
                  <a:srgbClr val="1C4372"/>
                </a:solidFill>
              </a:rPr>
              <a:t> (ISA)</a:t>
            </a:r>
          </a:p>
          <a:p>
            <a:pPr lvl="1"/>
            <a:r>
              <a:rPr lang="nb-NO" dirty="0">
                <a:solidFill>
                  <a:srgbClr val="1C4372"/>
                </a:solidFill>
              </a:rPr>
              <a:t>Interpretative skill (ISA / </a:t>
            </a:r>
            <a:r>
              <a:rPr lang="nb-NO" dirty="0" err="1">
                <a:solidFill>
                  <a:srgbClr val="1C4372"/>
                </a:solidFill>
              </a:rPr>
              <a:t>written</a:t>
            </a:r>
            <a:r>
              <a:rPr lang="nb-NO" dirty="0">
                <a:solidFill>
                  <a:srgbClr val="1C4372"/>
                </a:solidFill>
              </a:rPr>
              <a:t> </a:t>
            </a:r>
            <a:r>
              <a:rPr lang="nb-NO" dirty="0" err="1">
                <a:solidFill>
                  <a:srgbClr val="1C4372"/>
                </a:solidFill>
              </a:rPr>
              <a:t>exam</a:t>
            </a:r>
            <a:r>
              <a:rPr lang="nb-NO" dirty="0">
                <a:solidFill>
                  <a:srgbClr val="1C4372"/>
                </a:solidFill>
              </a:rPr>
              <a:t>)</a:t>
            </a:r>
          </a:p>
          <a:p>
            <a:pPr lvl="1"/>
            <a:r>
              <a:rPr lang="nb-NO" dirty="0">
                <a:solidFill>
                  <a:srgbClr val="1C4372"/>
                </a:solidFill>
              </a:rPr>
              <a:t>Problem </a:t>
            </a:r>
            <a:r>
              <a:rPr lang="nb-NO" dirty="0" err="1">
                <a:solidFill>
                  <a:srgbClr val="1C4372"/>
                </a:solidFill>
              </a:rPr>
              <a:t>solving</a:t>
            </a:r>
            <a:r>
              <a:rPr lang="nb-NO" dirty="0">
                <a:solidFill>
                  <a:srgbClr val="1C4372"/>
                </a:solidFill>
              </a:rPr>
              <a:t> (</a:t>
            </a:r>
            <a:r>
              <a:rPr lang="nb-NO" dirty="0" err="1">
                <a:solidFill>
                  <a:srgbClr val="1C4372"/>
                </a:solidFill>
              </a:rPr>
              <a:t>written</a:t>
            </a:r>
            <a:r>
              <a:rPr lang="nb-NO" dirty="0">
                <a:solidFill>
                  <a:srgbClr val="1C4372"/>
                </a:solidFill>
              </a:rPr>
              <a:t> </a:t>
            </a:r>
            <a:r>
              <a:rPr lang="nb-NO" dirty="0" err="1">
                <a:solidFill>
                  <a:srgbClr val="1C4372"/>
                </a:solidFill>
              </a:rPr>
              <a:t>exam</a:t>
            </a:r>
            <a:r>
              <a:rPr lang="nb-NO" dirty="0">
                <a:solidFill>
                  <a:srgbClr val="1C4372"/>
                </a:solidFill>
              </a:rPr>
              <a:t>)</a:t>
            </a:r>
          </a:p>
          <a:p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F7AE7-4CA6-97AE-C400-65033102D634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359FE-8A5D-AD08-5AF4-40A6C012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9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D9738C2-6A44-FFEA-569E-C3524F18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B262-BE3A-8CB3-3478-88D49255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(old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B903B-459E-986F-11D0-3C859D244B1A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9CEFF-B725-B8F8-88BC-4D26AF83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D44B70B-9203-C4CE-0409-C249F0FCA9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311687"/>
            <a:ext cx="7632848" cy="4708525"/>
          </a:xfrm>
          <a:prstGeom prst="rect">
            <a:avLst/>
          </a:prstGeom>
        </p:spPr>
      </p:pic>
      <p:sp>
        <p:nvSpPr>
          <p:cNvPr id="3" name="Avrundet rektangel 2">
            <a:extLst>
              <a:ext uri="{FF2B5EF4-FFF2-40B4-BE49-F238E27FC236}">
                <a16:creationId xmlns:a16="http://schemas.microsoft.com/office/drawing/2014/main" id="{A2A657B3-9502-0304-C45D-E54FF20AF338}"/>
              </a:ext>
            </a:extLst>
          </p:cNvPr>
          <p:cNvSpPr/>
          <p:nvPr/>
        </p:nvSpPr>
        <p:spPr>
          <a:xfrm>
            <a:off x="5076056" y="3573016"/>
            <a:ext cx="1440160" cy="486915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2FAA42B5-5EEE-DEF7-74A4-29FFC400D494}"/>
              </a:ext>
            </a:extLst>
          </p:cNvPr>
          <p:cNvSpPr/>
          <p:nvPr/>
        </p:nvSpPr>
        <p:spPr>
          <a:xfrm>
            <a:off x="4932040" y="2870076"/>
            <a:ext cx="1440160" cy="414908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2B8A09A3-E3B2-035D-1E58-F3BD62B17628}"/>
              </a:ext>
            </a:extLst>
          </p:cNvPr>
          <p:cNvSpPr/>
          <p:nvPr/>
        </p:nvSpPr>
        <p:spPr>
          <a:xfrm>
            <a:off x="6228184" y="3958429"/>
            <a:ext cx="1440160" cy="414908"/>
          </a:xfrm>
          <a:prstGeom prst="round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Bøyd pil 8">
            <a:extLst>
              <a:ext uri="{FF2B5EF4-FFF2-40B4-BE49-F238E27FC236}">
                <a16:creationId xmlns:a16="http://schemas.microsoft.com/office/drawing/2014/main" id="{409C0C90-C87B-2896-DD97-623A3391C8B7}"/>
              </a:ext>
            </a:extLst>
          </p:cNvPr>
          <p:cNvSpPr/>
          <p:nvPr/>
        </p:nvSpPr>
        <p:spPr>
          <a:xfrm rot="5400000">
            <a:off x="6664517" y="2950154"/>
            <a:ext cx="648072" cy="78351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A5680FA-9F7C-197E-CE96-9D793AA51594}"/>
              </a:ext>
            </a:extLst>
          </p:cNvPr>
          <p:cNvSpPr txBox="1"/>
          <p:nvPr/>
        </p:nvSpPr>
        <p:spPr>
          <a:xfrm>
            <a:off x="7920372" y="4725144"/>
            <a:ext cx="122413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dirty="0"/>
              <a:t>November </a:t>
            </a:r>
            <a:r>
              <a:rPr lang="nb-NO" dirty="0" err="1"/>
              <a:t>meeting</a:t>
            </a:r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E52A15B-3030-45BB-C698-7CE6E6925C41}"/>
              </a:ext>
            </a:extLst>
          </p:cNvPr>
          <p:cNvSpPr/>
          <p:nvPr/>
        </p:nvSpPr>
        <p:spPr>
          <a:xfrm>
            <a:off x="1043608" y="3573016"/>
            <a:ext cx="3960440" cy="20882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161DBC9-9B2E-60D4-EE67-0664FC2624C0}"/>
              </a:ext>
            </a:extLst>
          </p:cNvPr>
          <p:cNvSpPr/>
          <p:nvPr/>
        </p:nvSpPr>
        <p:spPr>
          <a:xfrm>
            <a:off x="5004048" y="4127077"/>
            <a:ext cx="1080120" cy="1534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D979B7F-5A44-D66C-F1D7-47713A4AA7B9}"/>
              </a:ext>
            </a:extLst>
          </p:cNvPr>
          <p:cNvSpPr/>
          <p:nvPr/>
        </p:nvSpPr>
        <p:spPr>
          <a:xfrm>
            <a:off x="1043608" y="2521811"/>
            <a:ext cx="2664296" cy="10512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ned 14">
            <a:extLst>
              <a:ext uri="{FF2B5EF4-FFF2-40B4-BE49-F238E27FC236}">
                <a16:creationId xmlns:a16="http://schemas.microsoft.com/office/drawing/2014/main" id="{31056C07-C705-62E2-6923-93D78D4C4CC7}"/>
              </a:ext>
            </a:extLst>
          </p:cNvPr>
          <p:cNvSpPr/>
          <p:nvPr/>
        </p:nvSpPr>
        <p:spPr>
          <a:xfrm rot="2383914">
            <a:off x="4376747" y="4012828"/>
            <a:ext cx="360039" cy="1224136"/>
          </a:xfrm>
          <a:prstGeom prst="downArrow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7D65BA9-C27F-40D4-D35E-296775E137B5}"/>
              </a:ext>
            </a:extLst>
          </p:cNvPr>
          <p:cNvSpPr txBox="1"/>
          <p:nvPr/>
        </p:nvSpPr>
        <p:spPr>
          <a:xfrm>
            <a:off x="3416824" y="1473534"/>
            <a:ext cx="1880643" cy="1077218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nb-NO" dirty="0"/>
              <a:t>Old </a:t>
            </a:r>
            <a:r>
              <a:rPr lang="nb-NO" dirty="0" err="1"/>
              <a:t>items</a:t>
            </a:r>
            <a:r>
              <a:rPr lang="nb-NO" dirty="0"/>
              <a:t>: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err="1"/>
              <a:t>retired</a:t>
            </a:r>
            <a:r>
              <a:rPr lang="nb-NO" dirty="0"/>
              <a:t> </a:t>
            </a:r>
            <a:r>
              <a:rPr lang="nb-NO" dirty="0" err="1"/>
              <a:t>authors</a:t>
            </a:r>
            <a:endParaRPr lang="nb-NO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err="1"/>
              <a:t>Examfolio</a:t>
            </a:r>
            <a:r>
              <a:rPr lang="nb-NO" dirty="0"/>
              <a:t> ...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41D9C69-FB4E-158F-857D-570FA3BEE347}"/>
              </a:ext>
            </a:extLst>
          </p:cNvPr>
          <p:cNvSpPr txBox="1"/>
          <p:nvPr/>
        </p:nvSpPr>
        <p:spPr>
          <a:xfrm>
            <a:off x="3491396" y="5157017"/>
            <a:ext cx="1406154" cy="369332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nb-NO" dirty="0"/>
              <a:t>DELETE ITEM</a:t>
            </a:r>
          </a:p>
        </p:txBody>
      </p:sp>
    </p:spTree>
    <p:extLst>
      <p:ext uri="{BB962C8B-B14F-4D97-AF65-F5344CB8AC3E}">
        <p14:creationId xmlns:p14="http://schemas.microsoft.com/office/powerpoint/2010/main" val="37035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3A04-FE94-726E-8E2C-C0F452BC3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1FE3-9922-16C6-4962-3E28D53E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do?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B47A-FBCD-37B5-1856-3723FCDF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dirty="0"/>
          </a:p>
          <a:p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dirty="0"/>
          </a:p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52748-943D-46DD-937A-2E7750E12C7A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E31E6-56F8-7773-ED66-564A7039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8AFD6A3-A562-3C49-9E9B-AB5A50F87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37608"/>
              </p:ext>
            </p:extLst>
          </p:nvPr>
        </p:nvGraphicFramePr>
        <p:xfrm>
          <a:off x="3491880" y="1417638"/>
          <a:ext cx="5472608" cy="2659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201">
                  <a:extLst>
                    <a:ext uri="{9D8B030D-6E8A-4147-A177-3AD203B41FA5}">
                      <a16:colId xmlns:a16="http://schemas.microsoft.com/office/drawing/2014/main" val="4251161163"/>
                    </a:ext>
                  </a:extLst>
                </a:gridCol>
                <a:gridCol w="3066078">
                  <a:extLst>
                    <a:ext uri="{9D8B030D-6E8A-4147-A177-3AD203B41FA5}">
                      <a16:colId xmlns:a16="http://schemas.microsoft.com/office/drawing/2014/main" val="3873155648"/>
                    </a:ext>
                  </a:extLst>
                </a:gridCol>
                <a:gridCol w="752892">
                  <a:extLst>
                    <a:ext uri="{9D8B030D-6E8A-4147-A177-3AD203B41FA5}">
                      <a16:colId xmlns:a16="http://schemas.microsoft.com/office/drawing/2014/main" val="2052426086"/>
                    </a:ext>
                  </a:extLst>
                </a:gridCol>
                <a:gridCol w="1350437">
                  <a:extLst>
                    <a:ext uri="{9D8B030D-6E8A-4147-A177-3AD203B41FA5}">
                      <a16:colId xmlns:a16="http://schemas.microsoft.com/office/drawing/2014/main" val="3773111179"/>
                    </a:ext>
                  </a:extLst>
                </a:gridCol>
              </a:tblGrid>
              <a:tr h="24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Category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Amount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Screener(s)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9059805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Andrology/Infertility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26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537593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Functional/BPH/Incontinence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5812749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 dirty="0">
                          <a:effectLst/>
                        </a:rPr>
                        <a:t>Lithiasis/Infections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0332276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Miscellaneous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14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293084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Oncology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47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3701871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Paediatrics/Congenital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7245285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Surgery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41877931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Transplantation/Nephrology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0019747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Trauma/Emergency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28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4986942"/>
                  </a:ext>
                </a:extLst>
              </a:tr>
              <a:tr h="24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Total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>
                          <a:effectLst/>
                        </a:rPr>
                        <a:t>166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4700040"/>
                  </a:ext>
                </a:extLst>
              </a:tr>
            </a:tbl>
          </a:graphicData>
        </a:graphic>
      </p:graphicFrame>
      <p:pic>
        <p:nvPicPr>
          <p:cNvPr id="4098" name="Picture 2" descr="Junk Pile Images – Browse 543,812 Stock Photos, Vectors, and Video | Adobe  Stock">
            <a:extLst>
              <a:ext uri="{FF2B5EF4-FFF2-40B4-BE49-F238E27FC236}">
                <a16:creationId xmlns:a16="http://schemas.microsoft.com/office/drawing/2014/main" id="{00D6FC6D-9ADE-6069-E587-D9CE83FF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38043"/>
            <a:ext cx="3939406" cy="26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5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59A0C7-5F7E-7221-1B0B-2F78E40AC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12F2-4B3F-14ED-E01A-40CA8365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Assignments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CE7F-82CE-A2AC-03A3-23310289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determined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dirty="0" err="1"/>
              <a:t>Wait</a:t>
            </a:r>
            <a:r>
              <a:rPr lang="nb-NO" dirty="0"/>
              <a:t> for e-mail</a:t>
            </a:r>
          </a:p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AssessmentQ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Wilma/Stig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E8CA3-E9CE-AD49-FBDE-3BAFC2FCF3B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CCDE-6956-B5C6-B10A-02396C9B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2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FE1E-45D4-8251-1611-487E02D9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B474-54DE-7793-4F40-7BD6FEE8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Lifelong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7F94-216D-DB42-5C82-5CC25864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Revalidation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FEBU</a:t>
            </a:r>
          </a:p>
          <a:p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CME/CPD </a:t>
            </a:r>
            <a:r>
              <a:rPr lang="nb-NO" dirty="0" err="1"/>
              <a:t>points</a:t>
            </a:r>
            <a:endParaRPr lang="nb-NO" dirty="0"/>
          </a:p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EBU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offer a «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revalidation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r>
              <a:rPr lang="nb-NO" dirty="0" err="1"/>
              <a:t>Mix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general and sub-</a:t>
            </a:r>
            <a:r>
              <a:rPr lang="nb-NO" dirty="0" err="1"/>
              <a:t>specialty</a:t>
            </a:r>
            <a:r>
              <a:rPr lang="nb-NO"/>
              <a:t> questions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5A83F-1FA6-3149-A547-B643A29AA8C9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C9F15-F639-4996-7836-BACF88DC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E72A-69E9-0A93-77BC-535F112F6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3FD4-6146-3290-F0EB-EB4D12BD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7D3A-A475-EFEE-9D00-DFDAFA078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0E070-3525-5A51-7A16-7B24277AE7F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3AF59-82C6-B794-90BC-7032B659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9119E-E4DC-3B5A-1DFF-64D0D84F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901EB8-2F88-EC4A-6DC0-D39BADB18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New </a:t>
            </a:r>
            <a:r>
              <a:rPr lang="nb-NO" dirty="0" err="1"/>
              <a:t>members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/>
              <a:t>Exams</a:t>
            </a:r>
            <a:r>
              <a:rPr lang="nb-NO" dirty="0"/>
              <a:t> 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/>
              <a:t>Core</a:t>
            </a:r>
            <a:r>
              <a:rPr lang="nb-NO" dirty="0"/>
              <a:t> </a:t>
            </a:r>
            <a:r>
              <a:rPr lang="nb-NO" dirty="0" err="1"/>
              <a:t>activities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/>
              <a:t>Assignments</a:t>
            </a:r>
            <a:r>
              <a:rPr lang="nb-NO" dirty="0"/>
              <a:t> 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/>
              <a:t>Lifelong</a:t>
            </a:r>
            <a:r>
              <a:rPr lang="nb-NO" dirty="0"/>
              <a:t> </a:t>
            </a:r>
            <a:r>
              <a:rPr lang="nb-NO" dirty="0" err="1"/>
              <a:t>learning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36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Marianne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Leitsmann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Austria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nb-NO" dirty="0" err="1"/>
              <a:t>Haluk</a:t>
            </a:r>
            <a:r>
              <a:rPr lang="en-150"/>
              <a:t> </a:t>
            </a:r>
            <a:r>
              <a:rPr lang="nb-NO" dirty="0"/>
              <a:t>Erol (</a:t>
            </a:r>
            <a:r>
              <a:rPr lang="nb-NO" dirty="0" err="1"/>
              <a:t>Türkiye</a:t>
            </a:r>
            <a:r>
              <a:rPr lang="nb-NO" dirty="0"/>
              <a:t>)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BFC0-A94F-B4CD-CCF6-C6845452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FEBU Int Oral Exam India</a:t>
            </a:r>
            <a:r>
              <a:rPr lang="nb-NO" dirty="0"/>
              <a:t> 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0A4B-24AD-2D25-ADFF-9290EF906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39 candidates; 100% pass rate</a:t>
            </a:r>
            <a:r>
              <a:rPr lang="nb-NO" dirty="0"/>
              <a:t> </a:t>
            </a:r>
            <a:endParaRPr lang="en-NL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308B0B6-38A2-9C6C-B7E7-C1989AF80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" y="2615084"/>
            <a:ext cx="4312146" cy="287476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25D4FD0-3C63-694C-A74B-8132E859F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15084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F7EB3-A780-30B4-E4B8-D442311F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3FAB-E3B1-793F-D6B9-4EDB855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FEBU Int Oral Exam Cairo</a:t>
            </a:r>
            <a:r>
              <a:rPr lang="nb-NO" dirty="0"/>
              <a:t> 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02D0-748E-7E3A-7ED6-1097C6E6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11 candidates: 73% pass rate</a:t>
            </a:r>
            <a:endParaRPr lang="nb-NO" dirty="0"/>
          </a:p>
          <a:p>
            <a:r>
              <a:rPr lang="en-GB" dirty="0"/>
              <a:t>Note: 15 candidates had to cancel due to travel restrictions</a:t>
            </a:r>
            <a:endParaRPr lang="nb-NO" dirty="0"/>
          </a:p>
          <a:p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9BE53-76B2-021E-20C3-AD3797223C01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7FC48-E9C7-3B3C-1491-6D2FC7D5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7934A0D-3A72-0D2A-03FA-0F60C1FF7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9" y="3212976"/>
            <a:ext cx="3611240" cy="27084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8C8F112-F391-2D43-2F09-E16C07C16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18600" r="15688" b="27835"/>
          <a:stretch>
            <a:fillRect/>
          </a:stretch>
        </p:blipFill>
        <p:spPr>
          <a:xfrm>
            <a:off x="539552" y="3460781"/>
            <a:ext cx="3888432" cy="22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A79E2-288C-D3C0-D562-C3713EEF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190-5364-6D23-FC09-108894C8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In-Service Assessment</a:t>
            </a:r>
            <a:r>
              <a:rPr lang="nb-NO" dirty="0"/>
              <a:t> 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CCCB-DA75-6D3C-2E9F-29764EEA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775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candidates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(36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EDF3B-3505-3479-C705-A5A12EBCE67C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161E3-DE83-DDF9-7529-F92E8170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0B5021-8EBF-FEF4-5E56-B414B7118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8" y="2348880"/>
            <a:ext cx="7152381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730FE-589D-9C76-0806-B8ECD38D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C1B6-073D-E046-B5D1-4B9A561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Upcoming exams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F2FFF-7860-EFF1-92DA-DD4DA92C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FEBU </a:t>
            </a:r>
            <a:r>
              <a:rPr lang="en-150" dirty="0"/>
              <a:t>Part 2 </a:t>
            </a:r>
            <a:r>
              <a:rPr lang="en-GB" dirty="0"/>
              <a:t>Oral Exam 20 June (Leuven)</a:t>
            </a:r>
          </a:p>
          <a:p>
            <a:pPr lvl="2"/>
            <a:r>
              <a:rPr lang="en-GB" dirty="0">
                <a:solidFill>
                  <a:srgbClr val="1C4372"/>
                </a:solidFill>
              </a:rPr>
              <a:t>DeepL P</a:t>
            </a:r>
            <a:r>
              <a:rPr lang="en-150" dirty="0">
                <a:solidFill>
                  <a:srgbClr val="1C4372"/>
                </a:solidFill>
              </a:rPr>
              <a:t>RO</a:t>
            </a:r>
            <a:r>
              <a:rPr lang="en-GB" dirty="0">
                <a:solidFill>
                  <a:srgbClr val="1C4372"/>
                </a:solidFill>
              </a:rPr>
              <a:t>: generates the translations</a:t>
            </a:r>
            <a:endParaRPr lang="nb-NO" sz="2000" dirty="0">
              <a:solidFill>
                <a:srgbClr val="1C4372"/>
              </a:solidFill>
            </a:endParaRPr>
          </a:p>
          <a:p>
            <a:pPr lvl="2"/>
            <a:r>
              <a:rPr lang="en-GB" dirty="0">
                <a:solidFill>
                  <a:srgbClr val="1C4372"/>
                </a:solidFill>
              </a:rPr>
              <a:t>ReadSpeaker: generates text to speech</a:t>
            </a:r>
            <a:endParaRPr lang="nb-NO" sz="2000" dirty="0">
              <a:solidFill>
                <a:srgbClr val="1C4372"/>
              </a:solidFill>
            </a:endParaRPr>
          </a:p>
          <a:p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dirty="0"/>
              <a:t>FEBU </a:t>
            </a:r>
            <a:r>
              <a:rPr lang="en-150" dirty="0"/>
              <a:t>Part 1 </a:t>
            </a:r>
            <a:r>
              <a:rPr lang="en-GB" dirty="0"/>
              <a:t>Written Exam 12 November </a:t>
            </a:r>
            <a:endParaRPr lang="en-150" dirty="0"/>
          </a:p>
          <a:p>
            <a:pPr lvl="2"/>
            <a:r>
              <a:rPr lang="en-GB" dirty="0">
                <a:solidFill>
                  <a:srgbClr val="1C4372"/>
                </a:solidFill>
              </a:rPr>
              <a:t>DeepL P</a:t>
            </a:r>
            <a:r>
              <a:rPr lang="en-150" dirty="0">
                <a:solidFill>
                  <a:srgbClr val="1C4372"/>
                </a:solidFill>
              </a:rPr>
              <a:t>RO</a:t>
            </a:r>
            <a:r>
              <a:rPr lang="en-GB" dirty="0">
                <a:solidFill>
                  <a:srgbClr val="1C4372"/>
                </a:solidFill>
              </a:rPr>
              <a:t>: generates the translations</a:t>
            </a:r>
            <a:endParaRPr lang="nb-NO" sz="2000" dirty="0">
              <a:solidFill>
                <a:srgbClr val="1C4372"/>
              </a:solidFill>
            </a:endParaRPr>
          </a:p>
          <a:p>
            <a:pPr lvl="0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559EF-21B0-F6A5-3A94-685153E8F0D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5FEF4-ACA8-C260-D600-8616FE3E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97AA-D220-81F7-C000-595E2C2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564A-6470-7E84-C9B5-5A618485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894EA44-9729-8F0B-8749-BB0612B6A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75759"/>
              </p:ext>
            </p:extLst>
          </p:nvPr>
        </p:nvGraphicFramePr>
        <p:xfrm>
          <a:off x="140172" y="1916832"/>
          <a:ext cx="9003828" cy="3364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714">
                  <a:extLst>
                    <a:ext uri="{9D8B030D-6E8A-4147-A177-3AD203B41FA5}">
                      <a16:colId xmlns:a16="http://schemas.microsoft.com/office/drawing/2014/main" val="1102376673"/>
                    </a:ext>
                  </a:extLst>
                </a:gridCol>
                <a:gridCol w="2061749">
                  <a:extLst>
                    <a:ext uri="{9D8B030D-6E8A-4147-A177-3AD203B41FA5}">
                      <a16:colId xmlns:a16="http://schemas.microsoft.com/office/drawing/2014/main" val="64351508"/>
                    </a:ext>
                  </a:extLst>
                </a:gridCol>
                <a:gridCol w="2486990">
                  <a:extLst>
                    <a:ext uri="{9D8B030D-6E8A-4147-A177-3AD203B41FA5}">
                      <a16:colId xmlns:a16="http://schemas.microsoft.com/office/drawing/2014/main" val="121071097"/>
                    </a:ext>
                  </a:extLst>
                </a:gridCol>
                <a:gridCol w="1682375">
                  <a:extLst>
                    <a:ext uri="{9D8B030D-6E8A-4147-A177-3AD203B41FA5}">
                      <a16:colId xmlns:a16="http://schemas.microsoft.com/office/drawing/2014/main" val="2025266556"/>
                    </a:ext>
                  </a:extLst>
                </a:gridCol>
              </a:tblGrid>
              <a:tr h="4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Frequency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Content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007108"/>
                  </a:ext>
                </a:extLst>
              </a:tr>
              <a:tr h="4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In-Service Assessment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MCQ exam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x year in March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 MCQs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71556"/>
                  </a:ext>
                </a:extLst>
              </a:tr>
              <a:tr h="4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722037"/>
                  </a:ext>
                </a:extLst>
              </a:tr>
              <a:tr h="4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SUMMATIVE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118494"/>
                  </a:ext>
                </a:extLst>
              </a:tr>
              <a:tr h="4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Written Exam 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MCQ e</a:t>
                      </a:r>
                      <a: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xam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x year in</a:t>
                      </a:r>
                      <a: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November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 MCQs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485432"/>
                  </a:ext>
                </a:extLst>
              </a:tr>
              <a:tr h="977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Oral Exam 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Pre-recorded </a:t>
                      </a:r>
                      <a:b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case-based exam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x year in June 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Case reports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69878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D25D684-CCE6-D4CF-63C7-48B247C9B4E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5695F-F6F3-93E6-2B23-F05272CE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6104-024D-A489-AA4E-27F55AFA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2F37-E1B2-96AA-F62B-2A5378EC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Core</a:t>
            </a:r>
            <a:r>
              <a:rPr lang="nb-NO" dirty="0"/>
              <a:t> </a:t>
            </a:r>
            <a:r>
              <a:rPr lang="nb-NO" dirty="0" err="1"/>
              <a:t>activities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9ADCF45-2346-D5FC-892B-FEC360107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43093"/>
              </p:ext>
            </p:extLst>
          </p:nvPr>
        </p:nvGraphicFramePr>
        <p:xfrm>
          <a:off x="179510" y="1700808"/>
          <a:ext cx="8777860" cy="3699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248">
                  <a:extLst>
                    <a:ext uri="{9D8B030D-6E8A-4147-A177-3AD203B41FA5}">
                      <a16:colId xmlns:a16="http://schemas.microsoft.com/office/drawing/2014/main" val="1964395521"/>
                    </a:ext>
                  </a:extLst>
                </a:gridCol>
                <a:gridCol w="2150301">
                  <a:extLst>
                    <a:ext uri="{9D8B030D-6E8A-4147-A177-3AD203B41FA5}">
                      <a16:colId xmlns:a16="http://schemas.microsoft.com/office/drawing/2014/main" val="314263376"/>
                    </a:ext>
                  </a:extLst>
                </a:gridCol>
                <a:gridCol w="2038985">
                  <a:extLst>
                    <a:ext uri="{9D8B030D-6E8A-4147-A177-3AD203B41FA5}">
                      <a16:colId xmlns:a16="http://schemas.microsoft.com/office/drawing/2014/main" val="555915772"/>
                    </a:ext>
                  </a:extLst>
                </a:gridCol>
                <a:gridCol w="1581326">
                  <a:extLst>
                    <a:ext uri="{9D8B030D-6E8A-4147-A177-3AD203B41FA5}">
                      <a16:colId xmlns:a16="http://schemas.microsoft.com/office/drawing/2014/main" val="766276058"/>
                    </a:ext>
                  </a:extLst>
                </a:gridCol>
              </a:tblGrid>
              <a:tr h="36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FEBU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Venue(s)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</a:t>
                      </a:r>
                      <a:r>
                        <a:rPr lang="en-150" sz="1800" kern="1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</a:t>
                      </a: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ration 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456143"/>
                  </a:ext>
                </a:extLst>
              </a:tr>
              <a:tr h="36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European exam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Leuven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June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573098"/>
                  </a:ext>
                </a:extLst>
              </a:tr>
              <a:tr h="1853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National exams</a:t>
                      </a:r>
                      <a:endParaRPr lang="nb-NO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Warsaw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Budapest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Ankara</a:t>
                      </a:r>
                      <a: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or Istanbul</a:t>
                      </a:r>
                      <a:endParaRPr lang="nb-NO" sz="1800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Athens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June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National societies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316994"/>
                  </a:ext>
                </a:extLst>
              </a:tr>
              <a:tr h="36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FEBU International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448838"/>
                  </a:ext>
                </a:extLst>
              </a:tr>
              <a:tr h="36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India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Alternates yearly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January/February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USI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859983"/>
                  </a:ext>
                </a:extLst>
              </a:tr>
              <a:tr h="36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Egypt</a:t>
                      </a:r>
                      <a:endParaRPr lang="nb-NO" sz="1800" b="1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150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Cairo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April</a:t>
                      </a:r>
                      <a:endParaRPr lang="nb-NO" sz="1800" b="1" kern="10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kern="100" dirty="0">
                          <a:solidFill>
                            <a:srgbClr val="1C437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EUA</a:t>
                      </a:r>
                      <a:endParaRPr lang="nb-NO" sz="1800" b="1" kern="100" dirty="0">
                        <a:solidFill>
                          <a:srgbClr val="1C437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1848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CA28B50-C430-CE6C-D7DF-F78F697CE68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F63A-DD90-87FD-8695-2BDA5B26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433</Words>
  <Application>Microsoft Macintosh PowerPoint</Application>
  <PresentationFormat>Skjermfremvisning (4:3)</PresentationFormat>
  <Paragraphs>175</Paragraphs>
  <Slides>17</Slides>
  <Notes>0</Notes>
  <HiddenSlides>4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Open Sans</vt:lpstr>
      <vt:lpstr>Times New Roman</vt:lpstr>
      <vt:lpstr>Office Theme</vt:lpstr>
      <vt:lpstr>4_Office Theme</vt:lpstr>
      <vt:lpstr>3_Office Theme</vt:lpstr>
      <vt:lpstr>2_Office Theme</vt:lpstr>
      <vt:lpstr>1_Office Theme</vt:lpstr>
      <vt:lpstr>PowerPoint-presentasjon</vt:lpstr>
      <vt:lpstr>Agenda</vt:lpstr>
      <vt:lpstr>New members</vt:lpstr>
      <vt:lpstr>FEBU Int Oral Exam India </vt:lpstr>
      <vt:lpstr>FEBU Int Oral Exam Cairo </vt:lpstr>
      <vt:lpstr>In-Service Assessment </vt:lpstr>
      <vt:lpstr>Upcoming exams</vt:lpstr>
      <vt:lpstr>Core activities</vt:lpstr>
      <vt:lpstr>Core activities</vt:lpstr>
      <vt:lpstr>Members contribution</vt:lpstr>
      <vt:lpstr>Item flow chart (new items)</vt:lpstr>
      <vt:lpstr>Item checklist</vt:lpstr>
      <vt:lpstr>Item flow chart (old items)</vt:lpstr>
      <vt:lpstr>What do we need to do?</vt:lpstr>
      <vt:lpstr>Assignments</vt:lpstr>
      <vt:lpstr>Lifelong learning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Stig Müller</cp:lastModifiedBy>
  <cp:revision>57</cp:revision>
  <dcterms:created xsi:type="dcterms:W3CDTF">2014-04-17T12:46:58Z</dcterms:created>
  <dcterms:modified xsi:type="dcterms:W3CDTF">2026-05-08T14:03:06Z</dcterms:modified>
</cp:coreProperties>
</file>