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07" r:id="rId2"/>
    <p:sldId id="272" r:id="rId3"/>
    <p:sldId id="311" r:id="rId4"/>
    <p:sldId id="313" r:id="rId5"/>
    <p:sldId id="308" r:id="rId6"/>
    <p:sldId id="287" r:id="rId7"/>
    <p:sldId id="303" r:id="rId8"/>
    <p:sldId id="275" r:id="rId9"/>
    <p:sldId id="295" r:id="rId10"/>
    <p:sldId id="280" r:id="rId11"/>
    <p:sldId id="306" r:id="rId12"/>
    <p:sldId id="312" r:id="rId13"/>
    <p:sldId id="309" r:id="rId14"/>
    <p:sldId id="314" r:id="rId1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372"/>
    <a:srgbClr val="B8005C"/>
    <a:srgbClr val="AA9868"/>
    <a:srgbClr val="CC0066"/>
    <a:srgbClr val="000000"/>
    <a:srgbClr val="8EB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9"/>
  </p:normalViewPr>
  <p:slideViewPr>
    <p:cSldViewPr>
      <p:cViewPr varScale="1">
        <p:scale>
          <a:sx n="147" d="100"/>
          <a:sy n="147" d="100"/>
        </p:scale>
        <p:origin x="464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45B60A-548C-4454-AA92-B1B34684EDA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150"/>
        </a:p>
      </dgm:t>
    </dgm:pt>
    <dgm:pt modelId="{A492154B-4069-4416-BCF8-8759A04525ED}">
      <dgm:prSet phldrT="[Text]"/>
      <dgm:spPr>
        <a:solidFill>
          <a:srgbClr val="1C4372"/>
        </a:solidFill>
      </dgm:spPr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1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Accreditation</a:t>
          </a:r>
        </a:p>
        <a:p>
          <a:pPr>
            <a:lnSpc>
              <a:spcPct val="100000"/>
            </a:lnSpc>
            <a:spcAft>
              <a:spcPts val="600"/>
            </a:spcAft>
          </a:pPr>
          <a:r>
            <a:rPr lang="en-1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Committee</a:t>
          </a:r>
        </a:p>
      </dgm:t>
    </dgm:pt>
    <dgm:pt modelId="{CE85F62F-8ECD-40B3-9D9B-54551A59A147}" type="parTrans" cxnId="{80F3B1E2-BA00-43B1-A93D-BC321023CFBE}">
      <dgm:prSet/>
      <dgm:spPr/>
      <dgm:t>
        <a:bodyPr/>
        <a:lstStyle/>
        <a:p>
          <a:endParaRPr lang="en-150"/>
        </a:p>
      </dgm:t>
    </dgm:pt>
    <dgm:pt modelId="{A2B215C3-1F59-4D58-AC2F-1349BC56FD86}" type="sibTrans" cxnId="{80F3B1E2-BA00-43B1-A93D-BC321023CFBE}">
      <dgm:prSet/>
      <dgm:spPr/>
      <dgm:t>
        <a:bodyPr/>
        <a:lstStyle/>
        <a:p>
          <a:endParaRPr lang="en-150"/>
        </a:p>
      </dgm:t>
    </dgm:pt>
    <dgm:pt modelId="{F7E4C0B6-8C9F-4998-8412-C984F229EB60}">
      <dgm:prSet phldrT="[Text]"/>
      <dgm:spPr/>
      <dgm:t>
        <a:bodyPr/>
        <a:lstStyle/>
        <a:p>
          <a:r>
            <a:rPr lang="en-15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Evaluate of CME/CPD activities</a:t>
          </a:r>
        </a:p>
      </dgm:t>
    </dgm:pt>
    <dgm:pt modelId="{6CDACBDE-2353-4C08-9B02-33F9CB7441D9}" type="parTrans" cxnId="{5B6BA827-9763-40E1-9647-A6A0464C79BD}">
      <dgm:prSet/>
      <dgm:spPr/>
      <dgm:t>
        <a:bodyPr/>
        <a:lstStyle/>
        <a:p>
          <a:endParaRPr lang="en-150"/>
        </a:p>
      </dgm:t>
    </dgm:pt>
    <dgm:pt modelId="{F065E809-EC50-4ACA-8325-F6012B86FAEF}" type="sibTrans" cxnId="{5B6BA827-9763-40E1-9647-A6A0464C79BD}">
      <dgm:prSet/>
      <dgm:spPr/>
      <dgm:t>
        <a:bodyPr/>
        <a:lstStyle/>
        <a:p>
          <a:endParaRPr lang="en-150"/>
        </a:p>
      </dgm:t>
    </dgm:pt>
    <dgm:pt modelId="{7EDA3DE0-5470-41C2-B50A-52F8ADA9ECB1}">
      <dgm:prSet phldrT="[Text]"/>
      <dgm:spPr>
        <a:solidFill>
          <a:srgbClr val="B8005C"/>
        </a:solidFill>
      </dgm:spPr>
      <dgm:t>
        <a:bodyPr/>
        <a:lstStyle/>
        <a:p>
          <a:pPr>
            <a:spcAft>
              <a:spcPts val="600"/>
            </a:spcAft>
          </a:pPr>
          <a:r>
            <a:rPr lang="en-1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Certification</a:t>
          </a:r>
        </a:p>
        <a:p>
          <a:pPr>
            <a:spcAft>
              <a:spcPts val="600"/>
            </a:spcAft>
          </a:pPr>
          <a:r>
            <a:rPr lang="en-1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Committee</a:t>
          </a:r>
          <a:r>
            <a:rPr lang="en-150" dirty="0"/>
            <a:t> </a:t>
          </a:r>
        </a:p>
      </dgm:t>
    </dgm:pt>
    <dgm:pt modelId="{75122DAB-8D0D-4831-A701-8580E7E06C0A}" type="parTrans" cxnId="{310F3323-42EA-41C7-935D-B8A970FBC6C4}">
      <dgm:prSet/>
      <dgm:spPr/>
      <dgm:t>
        <a:bodyPr/>
        <a:lstStyle/>
        <a:p>
          <a:endParaRPr lang="en-150"/>
        </a:p>
      </dgm:t>
    </dgm:pt>
    <dgm:pt modelId="{644BD6E0-1CCF-4C6B-9D9A-39B3AEFF27FD}" type="sibTrans" cxnId="{310F3323-42EA-41C7-935D-B8A970FBC6C4}">
      <dgm:prSet/>
      <dgm:spPr/>
      <dgm:t>
        <a:bodyPr/>
        <a:lstStyle/>
        <a:p>
          <a:endParaRPr lang="en-150"/>
        </a:p>
      </dgm:t>
    </dgm:pt>
    <dgm:pt modelId="{7C8CD223-C0E3-4CCB-80CD-D1C9EDE63CA7}">
      <dgm:prSet phldrT="[Text]"/>
      <dgm:spPr/>
      <dgm:t>
        <a:bodyPr/>
        <a:lstStyle/>
        <a:p>
          <a:r>
            <a:rPr lang="en-15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Review Residency Training Programmes RTPU</a:t>
          </a:r>
        </a:p>
      </dgm:t>
    </dgm:pt>
    <dgm:pt modelId="{0E92015C-6041-49FD-90E7-028BFE37835C}" type="parTrans" cxnId="{01477ECF-5E69-4494-86E7-C5620496DDBF}">
      <dgm:prSet/>
      <dgm:spPr/>
      <dgm:t>
        <a:bodyPr/>
        <a:lstStyle/>
        <a:p>
          <a:endParaRPr lang="en-150"/>
        </a:p>
      </dgm:t>
    </dgm:pt>
    <dgm:pt modelId="{213BDAE1-2083-4124-A01A-756AE491F1A4}" type="sibTrans" cxnId="{01477ECF-5E69-4494-86E7-C5620496DDBF}">
      <dgm:prSet/>
      <dgm:spPr/>
      <dgm:t>
        <a:bodyPr/>
        <a:lstStyle/>
        <a:p>
          <a:endParaRPr lang="en-150"/>
        </a:p>
      </dgm:t>
    </dgm:pt>
    <dgm:pt modelId="{AA08C32E-249E-4273-BB0E-2377F3DB13E7}">
      <dgm:prSet phldrT="[Text]"/>
      <dgm:spPr>
        <a:solidFill>
          <a:srgbClr val="AA9868"/>
        </a:solidFill>
      </dgm:spPr>
      <dgm:t>
        <a:bodyPr/>
        <a:lstStyle/>
        <a:p>
          <a:pPr>
            <a:spcAft>
              <a:spcPts val="600"/>
            </a:spcAft>
          </a:pPr>
          <a:r>
            <a:rPr lang="en-1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Examination</a:t>
          </a:r>
        </a:p>
        <a:p>
          <a:pPr>
            <a:spcAft>
              <a:spcPts val="600"/>
            </a:spcAft>
          </a:pPr>
          <a:r>
            <a:rPr lang="en-1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Committee </a:t>
          </a:r>
        </a:p>
      </dgm:t>
    </dgm:pt>
    <dgm:pt modelId="{D96D94F0-F410-4D64-9607-707D01BF6812}" type="parTrans" cxnId="{4DB93E27-1CD2-4C78-BA77-C3AE03097EB4}">
      <dgm:prSet/>
      <dgm:spPr/>
      <dgm:t>
        <a:bodyPr/>
        <a:lstStyle/>
        <a:p>
          <a:endParaRPr lang="en-150"/>
        </a:p>
      </dgm:t>
    </dgm:pt>
    <dgm:pt modelId="{25B8F4D5-1DA4-4516-BDD6-4D73C719484D}" type="sibTrans" cxnId="{4DB93E27-1CD2-4C78-BA77-C3AE03097EB4}">
      <dgm:prSet/>
      <dgm:spPr/>
      <dgm:t>
        <a:bodyPr/>
        <a:lstStyle/>
        <a:p>
          <a:endParaRPr lang="en-150"/>
        </a:p>
      </dgm:t>
    </dgm:pt>
    <dgm:pt modelId="{BE4808DB-4DA4-4531-95F0-342E91E69C11}">
      <dgm:prSet phldrT="[Text]"/>
      <dgm:spPr/>
      <dgm:t>
        <a:bodyPr/>
        <a:lstStyle/>
        <a:p>
          <a:r>
            <a:rPr lang="en-15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Organise Formative &amp; Summative </a:t>
          </a:r>
          <a:r>
            <a:rPr lang="en-GB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</a:t>
          </a:r>
          <a:r>
            <a:rPr lang="en-150" dirty="0" err="1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xams</a:t>
          </a:r>
          <a:endParaRPr lang="en-15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2A7C072-12C0-42D1-BE33-95D8C0D2B626}" type="parTrans" cxnId="{2E5ACB60-8EDA-41F5-9FAD-578097E854BD}">
      <dgm:prSet/>
      <dgm:spPr/>
      <dgm:t>
        <a:bodyPr/>
        <a:lstStyle/>
        <a:p>
          <a:endParaRPr lang="en-150"/>
        </a:p>
      </dgm:t>
    </dgm:pt>
    <dgm:pt modelId="{999B6BC9-8638-494B-883E-963EB9DA1EA7}" type="sibTrans" cxnId="{2E5ACB60-8EDA-41F5-9FAD-578097E854BD}">
      <dgm:prSet/>
      <dgm:spPr/>
      <dgm:t>
        <a:bodyPr/>
        <a:lstStyle/>
        <a:p>
          <a:endParaRPr lang="en-150"/>
        </a:p>
      </dgm:t>
    </dgm:pt>
    <dgm:pt modelId="{F760F81C-880A-4555-9F4B-B93D87580A15}">
      <dgm:prSet phldrT="[Text]"/>
      <dgm:spPr/>
      <dgm:t>
        <a:bodyPr/>
        <a:lstStyle/>
        <a:p>
          <a:r>
            <a:rPr lang="en-15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Define European Training Requirements</a:t>
          </a:r>
        </a:p>
      </dgm:t>
    </dgm:pt>
    <dgm:pt modelId="{86BD1245-63D9-46CE-A6F1-590B465D58C9}" type="parTrans" cxnId="{16A57A41-C44A-457A-8C1C-543131115CAD}">
      <dgm:prSet/>
      <dgm:spPr/>
      <dgm:t>
        <a:bodyPr/>
        <a:lstStyle/>
        <a:p>
          <a:endParaRPr lang="en-150"/>
        </a:p>
      </dgm:t>
    </dgm:pt>
    <dgm:pt modelId="{798381A5-E040-4104-82E1-9A481392D4A9}" type="sibTrans" cxnId="{16A57A41-C44A-457A-8C1C-543131115CAD}">
      <dgm:prSet/>
      <dgm:spPr/>
      <dgm:t>
        <a:bodyPr/>
        <a:lstStyle/>
        <a:p>
          <a:endParaRPr lang="en-150"/>
        </a:p>
      </dgm:t>
    </dgm:pt>
    <dgm:pt modelId="{E3DDB7CB-DA75-4E7B-A14F-C2326B6611FB}">
      <dgm:prSet phldrT="[Text]"/>
      <dgm:spPr/>
      <dgm:t>
        <a:bodyPr/>
        <a:lstStyle/>
        <a:p>
          <a:r>
            <a:rPr lang="en-15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Award the title Fellow of the EBU, FEBU</a:t>
          </a:r>
        </a:p>
      </dgm:t>
    </dgm:pt>
    <dgm:pt modelId="{B6523BA1-D2F8-455D-B06D-944F4412162B}" type="parTrans" cxnId="{8E1E7616-8E41-4107-9ACE-2C120460CBD7}">
      <dgm:prSet/>
      <dgm:spPr/>
    </dgm:pt>
    <dgm:pt modelId="{AD07E232-01F5-4CED-850A-A3A378F36EAC}" type="sibTrans" cxnId="{8E1E7616-8E41-4107-9ACE-2C120460CBD7}">
      <dgm:prSet/>
      <dgm:spPr/>
    </dgm:pt>
    <dgm:pt modelId="{94978EC3-82F6-4C71-9C89-331BBB6093A8}">
      <dgm:prSet phldrT="[Text]"/>
      <dgm:spPr/>
      <dgm:t>
        <a:bodyPr/>
        <a:lstStyle/>
        <a:p>
          <a:r>
            <a:rPr lang="en-15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Evaluate Post-graduate training programmes</a:t>
          </a:r>
        </a:p>
      </dgm:t>
    </dgm:pt>
    <dgm:pt modelId="{2D7318D7-C03D-4C5E-AE1D-44776A5C768D}" type="parTrans" cxnId="{45368E20-BF4F-43A8-A31D-3C8A6E04E9BC}">
      <dgm:prSet/>
      <dgm:spPr/>
    </dgm:pt>
    <dgm:pt modelId="{E4B9C663-83D1-444D-B4AA-4B4729E1D95A}" type="sibTrans" cxnId="{45368E20-BF4F-43A8-A31D-3C8A6E04E9BC}">
      <dgm:prSet/>
      <dgm:spPr/>
    </dgm:pt>
    <dgm:pt modelId="{39A914EC-F246-4451-8023-7F258BFEA18B}" type="pres">
      <dgm:prSet presAssocID="{2E45B60A-548C-4454-AA92-B1B34684EDA4}" presName="Name0" presStyleCnt="0">
        <dgm:presLayoutVars>
          <dgm:dir/>
          <dgm:animLvl val="lvl"/>
          <dgm:resizeHandles val="exact"/>
        </dgm:presLayoutVars>
      </dgm:prSet>
      <dgm:spPr/>
    </dgm:pt>
    <dgm:pt modelId="{F17F0A94-0301-435F-B8A0-30A462640D14}" type="pres">
      <dgm:prSet presAssocID="{A492154B-4069-4416-BCF8-8759A04525ED}" presName="linNode" presStyleCnt="0"/>
      <dgm:spPr/>
    </dgm:pt>
    <dgm:pt modelId="{429DEBE5-20CE-427A-963D-DB550260B06E}" type="pres">
      <dgm:prSet presAssocID="{A492154B-4069-4416-BCF8-8759A04525ED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6FABAD72-3F34-44C9-BEEB-0043AEF13016}" type="pres">
      <dgm:prSet presAssocID="{A492154B-4069-4416-BCF8-8759A04525ED}" presName="descendantText" presStyleLbl="alignAccFollowNode1" presStyleIdx="0" presStyleCnt="3">
        <dgm:presLayoutVars>
          <dgm:bulletEnabled val="1"/>
        </dgm:presLayoutVars>
      </dgm:prSet>
      <dgm:spPr/>
    </dgm:pt>
    <dgm:pt modelId="{64E56F19-A7F6-4822-9A5E-F5F1BC70290F}" type="pres">
      <dgm:prSet presAssocID="{A2B215C3-1F59-4D58-AC2F-1349BC56FD86}" presName="sp" presStyleCnt="0"/>
      <dgm:spPr/>
    </dgm:pt>
    <dgm:pt modelId="{59BB2B9E-035D-453E-92A5-BD6DA58336A8}" type="pres">
      <dgm:prSet presAssocID="{7EDA3DE0-5470-41C2-B50A-52F8ADA9ECB1}" presName="linNode" presStyleCnt="0"/>
      <dgm:spPr/>
    </dgm:pt>
    <dgm:pt modelId="{2C6A1F7C-54F3-4750-9529-3D58630A37EE}" type="pres">
      <dgm:prSet presAssocID="{7EDA3DE0-5470-41C2-B50A-52F8ADA9ECB1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37340A29-D492-4085-8FD1-CE7F6374B01F}" type="pres">
      <dgm:prSet presAssocID="{7EDA3DE0-5470-41C2-B50A-52F8ADA9ECB1}" presName="descendantText" presStyleLbl="alignAccFollowNode1" presStyleIdx="1" presStyleCnt="3">
        <dgm:presLayoutVars>
          <dgm:bulletEnabled val="1"/>
        </dgm:presLayoutVars>
      </dgm:prSet>
      <dgm:spPr/>
    </dgm:pt>
    <dgm:pt modelId="{F2874816-9F8F-4215-82CA-8BC4A71BA0AC}" type="pres">
      <dgm:prSet presAssocID="{644BD6E0-1CCF-4C6B-9D9A-39B3AEFF27FD}" presName="sp" presStyleCnt="0"/>
      <dgm:spPr/>
    </dgm:pt>
    <dgm:pt modelId="{E896E77F-23CA-4CA5-B287-B95612C7396D}" type="pres">
      <dgm:prSet presAssocID="{AA08C32E-249E-4273-BB0E-2377F3DB13E7}" presName="linNode" presStyleCnt="0"/>
      <dgm:spPr/>
    </dgm:pt>
    <dgm:pt modelId="{067EB29D-3626-44F9-831B-B58C4C2F54EC}" type="pres">
      <dgm:prSet presAssocID="{AA08C32E-249E-4273-BB0E-2377F3DB13E7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BB30336C-8E90-499F-A8B8-28543D4F8100}" type="pres">
      <dgm:prSet presAssocID="{AA08C32E-249E-4273-BB0E-2377F3DB13E7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33578A01-D85D-400A-A6E2-6FE3260EEA13}" type="presOf" srcId="{94978EC3-82F6-4C71-9C89-331BBB6093A8}" destId="{37340A29-D492-4085-8FD1-CE7F6374B01F}" srcOrd="0" destOrd="1" presId="urn:microsoft.com/office/officeart/2005/8/layout/vList5"/>
    <dgm:cxn modelId="{8E1E7616-8E41-4107-9ACE-2C120460CBD7}" srcId="{AA08C32E-249E-4273-BB0E-2377F3DB13E7}" destId="{E3DDB7CB-DA75-4E7B-A14F-C2326B6611FB}" srcOrd="1" destOrd="0" parTransId="{B6523BA1-D2F8-455D-B06D-944F4412162B}" sibTransId="{AD07E232-01F5-4CED-850A-A3A378F36EAC}"/>
    <dgm:cxn modelId="{45368E20-BF4F-43A8-A31D-3C8A6E04E9BC}" srcId="{7EDA3DE0-5470-41C2-B50A-52F8ADA9ECB1}" destId="{94978EC3-82F6-4C71-9C89-331BBB6093A8}" srcOrd="1" destOrd="0" parTransId="{2D7318D7-C03D-4C5E-AE1D-44776A5C768D}" sibTransId="{E4B9C663-83D1-444D-B4AA-4B4729E1D95A}"/>
    <dgm:cxn modelId="{310F3323-42EA-41C7-935D-B8A970FBC6C4}" srcId="{2E45B60A-548C-4454-AA92-B1B34684EDA4}" destId="{7EDA3DE0-5470-41C2-B50A-52F8ADA9ECB1}" srcOrd="1" destOrd="0" parTransId="{75122DAB-8D0D-4831-A701-8580E7E06C0A}" sibTransId="{644BD6E0-1CCF-4C6B-9D9A-39B3AEFF27FD}"/>
    <dgm:cxn modelId="{4DB93E27-1CD2-4C78-BA77-C3AE03097EB4}" srcId="{2E45B60A-548C-4454-AA92-B1B34684EDA4}" destId="{AA08C32E-249E-4273-BB0E-2377F3DB13E7}" srcOrd="2" destOrd="0" parTransId="{D96D94F0-F410-4D64-9607-707D01BF6812}" sibTransId="{25B8F4D5-1DA4-4516-BDD6-4D73C719484D}"/>
    <dgm:cxn modelId="{5B6BA827-9763-40E1-9647-A6A0464C79BD}" srcId="{A492154B-4069-4416-BCF8-8759A04525ED}" destId="{F7E4C0B6-8C9F-4998-8412-C984F229EB60}" srcOrd="0" destOrd="0" parTransId="{6CDACBDE-2353-4C08-9B02-33F9CB7441D9}" sibTransId="{F065E809-EC50-4ACA-8325-F6012B86FAEF}"/>
    <dgm:cxn modelId="{5087FF2B-6BAD-4E01-856F-E83ECB4D2E71}" type="presOf" srcId="{F760F81C-880A-4555-9F4B-B93D87580A15}" destId="{6FABAD72-3F34-44C9-BEEB-0043AEF13016}" srcOrd="0" destOrd="1" presId="urn:microsoft.com/office/officeart/2005/8/layout/vList5"/>
    <dgm:cxn modelId="{2E5ACB60-8EDA-41F5-9FAD-578097E854BD}" srcId="{AA08C32E-249E-4273-BB0E-2377F3DB13E7}" destId="{BE4808DB-4DA4-4531-95F0-342E91E69C11}" srcOrd="0" destOrd="0" parTransId="{02A7C072-12C0-42D1-BE33-95D8C0D2B626}" sibTransId="{999B6BC9-8638-494B-883E-963EB9DA1EA7}"/>
    <dgm:cxn modelId="{16A57A41-C44A-457A-8C1C-543131115CAD}" srcId="{A492154B-4069-4416-BCF8-8759A04525ED}" destId="{F760F81C-880A-4555-9F4B-B93D87580A15}" srcOrd="1" destOrd="0" parTransId="{86BD1245-63D9-46CE-A6F1-590B465D58C9}" sibTransId="{798381A5-E040-4104-82E1-9A481392D4A9}"/>
    <dgm:cxn modelId="{174428CB-F979-4E10-987D-CE3374652E5F}" type="presOf" srcId="{A492154B-4069-4416-BCF8-8759A04525ED}" destId="{429DEBE5-20CE-427A-963D-DB550260B06E}" srcOrd="0" destOrd="0" presId="urn:microsoft.com/office/officeart/2005/8/layout/vList5"/>
    <dgm:cxn modelId="{01477ECF-5E69-4494-86E7-C5620496DDBF}" srcId="{7EDA3DE0-5470-41C2-B50A-52F8ADA9ECB1}" destId="{7C8CD223-C0E3-4CCB-80CD-D1C9EDE63CA7}" srcOrd="0" destOrd="0" parTransId="{0E92015C-6041-49FD-90E7-028BFE37835C}" sibTransId="{213BDAE1-2083-4124-A01A-756AE491F1A4}"/>
    <dgm:cxn modelId="{4484DFD1-3AEF-44BD-AC7C-0D4CAEC69151}" type="presOf" srcId="{7EDA3DE0-5470-41C2-B50A-52F8ADA9ECB1}" destId="{2C6A1F7C-54F3-4750-9529-3D58630A37EE}" srcOrd="0" destOrd="0" presId="urn:microsoft.com/office/officeart/2005/8/layout/vList5"/>
    <dgm:cxn modelId="{202D2FD4-D725-4A0E-BB81-AC85A46B1A2C}" type="presOf" srcId="{E3DDB7CB-DA75-4E7B-A14F-C2326B6611FB}" destId="{BB30336C-8E90-499F-A8B8-28543D4F8100}" srcOrd="0" destOrd="1" presId="urn:microsoft.com/office/officeart/2005/8/layout/vList5"/>
    <dgm:cxn modelId="{EDF111D7-DFE5-4B48-BCB0-BA1F9C8B6058}" type="presOf" srcId="{F7E4C0B6-8C9F-4998-8412-C984F229EB60}" destId="{6FABAD72-3F34-44C9-BEEB-0043AEF13016}" srcOrd="0" destOrd="0" presId="urn:microsoft.com/office/officeart/2005/8/layout/vList5"/>
    <dgm:cxn modelId="{80F3B1E2-BA00-43B1-A93D-BC321023CFBE}" srcId="{2E45B60A-548C-4454-AA92-B1B34684EDA4}" destId="{A492154B-4069-4416-BCF8-8759A04525ED}" srcOrd="0" destOrd="0" parTransId="{CE85F62F-8ECD-40B3-9D9B-54551A59A147}" sibTransId="{A2B215C3-1F59-4D58-AC2F-1349BC56FD86}"/>
    <dgm:cxn modelId="{C7A35DE3-07E8-4E95-872C-F4E8763F29E1}" type="presOf" srcId="{2E45B60A-548C-4454-AA92-B1B34684EDA4}" destId="{39A914EC-F246-4451-8023-7F258BFEA18B}" srcOrd="0" destOrd="0" presId="urn:microsoft.com/office/officeart/2005/8/layout/vList5"/>
    <dgm:cxn modelId="{03E2FDF3-954A-497A-BDFF-269061ED7F8F}" type="presOf" srcId="{BE4808DB-4DA4-4531-95F0-342E91E69C11}" destId="{BB30336C-8E90-499F-A8B8-28543D4F8100}" srcOrd="0" destOrd="0" presId="urn:microsoft.com/office/officeart/2005/8/layout/vList5"/>
    <dgm:cxn modelId="{5A4697F9-E4BA-4C6F-8552-3679405854B3}" type="presOf" srcId="{AA08C32E-249E-4273-BB0E-2377F3DB13E7}" destId="{067EB29D-3626-44F9-831B-B58C4C2F54EC}" srcOrd="0" destOrd="0" presId="urn:microsoft.com/office/officeart/2005/8/layout/vList5"/>
    <dgm:cxn modelId="{619425FC-6702-45C8-A0CC-BD522DF93D6F}" type="presOf" srcId="{7C8CD223-C0E3-4CCB-80CD-D1C9EDE63CA7}" destId="{37340A29-D492-4085-8FD1-CE7F6374B01F}" srcOrd="0" destOrd="0" presId="urn:microsoft.com/office/officeart/2005/8/layout/vList5"/>
    <dgm:cxn modelId="{814FA923-2CB5-4F75-9879-57D661234D16}" type="presParOf" srcId="{39A914EC-F246-4451-8023-7F258BFEA18B}" destId="{F17F0A94-0301-435F-B8A0-30A462640D14}" srcOrd="0" destOrd="0" presId="urn:microsoft.com/office/officeart/2005/8/layout/vList5"/>
    <dgm:cxn modelId="{BD50E94B-961C-44A4-974A-74C4EE55EE79}" type="presParOf" srcId="{F17F0A94-0301-435F-B8A0-30A462640D14}" destId="{429DEBE5-20CE-427A-963D-DB550260B06E}" srcOrd="0" destOrd="0" presId="urn:microsoft.com/office/officeart/2005/8/layout/vList5"/>
    <dgm:cxn modelId="{22A94672-24BB-4C8D-A62A-CAE7641290AD}" type="presParOf" srcId="{F17F0A94-0301-435F-B8A0-30A462640D14}" destId="{6FABAD72-3F34-44C9-BEEB-0043AEF13016}" srcOrd="1" destOrd="0" presId="urn:microsoft.com/office/officeart/2005/8/layout/vList5"/>
    <dgm:cxn modelId="{03A913AB-8A49-452B-8722-F2BC22B4250B}" type="presParOf" srcId="{39A914EC-F246-4451-8023-7F258BFEA18B}" destId="{64E56F19-A7F6-4822-9A5E-F5F1BC70290F}" srcOrd="1" destOrd="0" presId="urn:microsoft.com/office/officeart/2005/8/layout/vList5"/>
    <dgm:cxn modelId="{7693C40C-B3AF-446E-84E6-568149A4F97F}" type="presParOf" srcId="{39A914EC-F246-4451-8023-7F258BFEA18B}" destId="{59BB2B9E-035D-453E-92A5-BD6DA58336A8}" srcOrd="2" destOrd="0" presId="urn:microsoft.com/office/officeart/2005/8/layout/vList5"/>
    <dgm:cxn modelId="{80D7B091-3A03-40A4-81C3-4A80182405C7}" type="presParOf" srcId="{59BB2B9E-035D-453E-92A5-BD6DA58336A8}" destId="{2C6A1F7C-54F3-4750-9529-3D58630A37EE}" srcOrd="0" destOrd="0" presId="urn:microsoft.com/office/officeart/2005/8/layout/vList5"/>
    <dgm:cxn modelId="{7956D6A6-4B55-4544-9A05-B2DBEA780E86}" type="presParOf" srcId="{59BB2B9E-035D-453E-92A5-BD6DA58336A8}" destId="{37340A29-D492-4085-8FD1-CE7F6374B01F}" srcOrd="1" destOrd="0" presId="urn:microsoft.com/office/officeart/2005/8/layout/vList5"/>
    <dgm:cxn modelId="{6AC92057-E0E1-458F-B7AD-213D34870B54}" type="presParOf" srcId="{39A914EC-F246-4451-8023-7F258BFEA18B}" destId="{F2874816-9F8F-4215-82CA-8BC4A71BA0AC}" srcOrd="3" destOrd="0" presId="urn:microsoft.com/office/officeart/2005/8/layout/vList5"/>
    <dgm:cxn modelId="{53F556E8-8166-4DBB-AF63-AB22BF871057}" type="presParOf" srcId="{39A914EC-F246-4451-8023-7F258BFEA18B}" destId="{E896E77F-23CA-4CA5-B287-B95612C7396D}" srcOrd="4" destOrd="0" presId="urn:microsoft.com/office/officeart/2005/8/layout/vList5"/>
    <dgm:cxn modelId="{51BCCDBC-1DB5-4445-BD35-358C5E16B2E5}" type="presParOf" srcId="{E896E77F-23CA-4CA5-B287-B95612C7396D}" destId="{067EB29D-3626-44F9-831B-B58C4C2F54EC}" srcOrd="0" destOrd="0" presId="urn:microsoft.com/office/officeart/2005/8/layout/vList5"/>
    <dgm:cxn modelId="{BB452378-462C-4B71-BD65-D8E7E51C8359}" type="presParOf" srcId="{E896E77F-23CA-4CA5-B287-B95612C7396D}" destId="{BB30336C-8E90-499F-A8B8-28543D4F810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813A79-0CB7-461F-AF33-C468FA4888C1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150"/>
        </a:p>
      </dgm:t>
    </dgm:pt>
    <dgm:pt modelId="{4EE23094-CE10-4F90-B9A9-81B9E1244F05}">
      <dgm:prSet phldrT="[Text]"/>
      <dgm:spPr>
        <a:solidFill>
          <a:srgbClr val="B8005C"/>
        </a:solidFill>
      </dgm:spPr>
      <dgm:t>
        <a:bodyPr/>
        <a:lstStyle/>
        <a:p>
          <a:r>
            <a:rPr lang="en-150" dirty="0"/>
            <a:t>RTPU</a:t>
          </a:r>
        </a:p>
      </dgm:t>
    </dgm:pt>
    <dgm:pt modelId="{355CF54B-48FC-4722-9C55-935AAD5EC676}" type="parTrans" cxnId="{34471CB7-055E-4E08-80FF-75AA027584E8}">
      <dgm:prSet/>
      <dgm:spPr/>
      <dgm:t>
        <a:bodyPr/>
        <a:lstStyle/>
        <a:p>
          <a:endParaRPr lang="en-150"/>
        </a:p>
      </dgm:t>
    </dgm:pt>
    <dgm:pt modelId="{C5A55D04-471E-4CA0-9556-363E79C03CE8}" type="sibTrans" cxnId="{34471CB7-055E-4E08-80FF-75AA027584E8}">
      <dgm:prSet/>
      <dgm:spPr/>
      <dgm:t>
        <a:bodyPr/>
        <a:lstStyle/>
        <a:p>
          <a:endParaRPr lang="en-150"/>
        </a:p>
      </dgm:t>
    </dgm:pt>
    <dgm:pt modelId="{E3605679-31CA-4EB0-A705-62DD457A7B8E}">
      <dgm:prSet phldrT="[Text]"/>
      <dgm:spPr>
        <a:solidFill>
          <a:srgbClr val="AA9868"/>
        </a:solidFill>
      </dgm:spPr>
      <dgm:t>
        <a:bodyPr/>
        <a:lstStyle/>
        <a:p>
          <a:r>
            <a:rPr lang="en-150" dirty="0"/>
            <a:t>EUSP</a:t>
          </a:r>
        </a:p>
      </dgm:t>
    </dgm:pt>
    <dgm:pt modelId="{1D1454D5-D90C-4609-BE63-A4AF965B53D3}" type="parTrans" cxnId="{70B94F98-C469-4B21-AD95-4C2BE38C0227}">
      <dgm:prSet/>
      <dgm:spPr/>
      <dgm:t>
        <a:bodyPr/>
        <a:lstStyle/>
        <a:p>
          <a:endParaRPr lang="en-150"/>
        </a:p>
      </dgm:t>
    </dgm:pt>
    <dgm:pt modelId="{5A91F90E-AE04-40E7-A7AE-28724D2107A6}" type="sibTrans" cxnId="{70B94F98-C469-4B21-AD95-4C2BE38C0227}">
      <dgm:prSet/>
      <dgm:spPr/>
      <dgm:t>
        <a:bodyPr/>
        <a:lstStyle/>
        <a:p>
          <a:endParaRPr lang="en-150"/>
        </a:p>
      </dgm:t>
    </dgm:pt>
    <dgm:pt modelId="{35ED13ED-39FE-4701-A864-E8F8DA0DA668}">
      <dgm:prSet phldrT="[Text]" custT="1"/>
      <dgm:spPr/>
      <dgm:t>
        <a:bodyPr/>
        <a:lstStyle/>
        <a:p>
          <a:pPr>
            <a:lnSpc>
              <a:spcPct val="90000"/>
            </a:lnSpc>
            <a:buNone/>
          </a:pPr>
          <a:endParaRPr lang="en-150" sz="1600" b="0" i="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>
            <a:lnSpc>
              <a:spcPct val="100000"/>
            </a:lnSpc>
            <a:buNone/>
          </a:pPr>
          <a:endParaRPr lang="en-150" sz="1600" b="0" i="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>
            <a:lnSpc>
              <a:spcPct val="100000"/>
            </a:lnSpc>
            <a:buNone/>
          </a:pPr>
          <a:r>
            <a:rPr lang="en-150" sz="1600" b="0" i="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Joint EAU-EBU programme for  </a:t>
          </a:r>
          <a:r>
            <a:rPr lang="en-US" sz="1600" b="0" i="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training centres hosting European Urological Scholarship Programmes</a:t>
          </a:r>
          <a:endParaRPr lang="en-150" sz="1600" b="0" i="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>
            <a:lnSpc>
              <a:spcPct val="100000"/>
            </a:lnSpc>
            <a:buNone/>
          </a:pPr>
          <a:endParaRPr lang="en-150" sz="1400" b="0" i="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>
            <a:lnSpc>
              <a:spcPct val="100000"/>
            </a:lnSpc>
            <a:buNone/>
          </a:pPr>
          <a:endParaRPr lang="en-150" sz="1400" b="0" i="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>
            <a:lnSpc>
              <a:spcPct val="100000"/>
            </a:lnSpc>
            <a:buNone/>
          </a:pPr>
          <a:endParaRPr lang="en-150" sz="1400" b="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FB7006B-FB1D-47AA-A6A9-3393DF73444A}" type="parTrans" cxnId="{D25E0A9A-9E98-4C49-A91A-8163D6CE2D65}">
      <dgm:prSet/>
      <dgm:spPr/>
      <dgm:t>
        <a:bodyPr/>
        <a:lstStyle/>
        <a:p>
          <a:endParaRPr lang="en-150"/>
        </a:p>
      </dgm:t>
    </dgm:pt>
    <dgm:pt modelId="{931B5647-1F6C-4AE7-A4E9-E478D49BC897}" type="sibTrans" cxnId="{D25E0A9A-9E98-4C49-A91A-8163D6CE2D65}">
      <dgm:prSet/>
      <dgm:spPr/>
      <dgm:t>
        <a:bodyPr/>
        <a:lstStyle/>
        <a:p>
          <a:endParaRPr lang="en-150"/>
        </a:p>
      </dgm:t>
    </dgm:pt>
    <dgm:pt modelId="{F5C32B06-5A92-4F22-944F-1ECE13C74677}">
      <dgm:prSet phldrT="[Text]" custT="1"/>
      <dgm:spPr/>
      <dgm:t>
        <a:bodyPr/>
        <a:lstStyle/>
        <a:p>
          <a:endParaRPr lang="en-150" sz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endParaRPr lang="en-150" sz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endParaRPr lang="en-150" sz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endParaRPr lang="en-150" sz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endParaRPr lang="en-150" sz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endParaRPr lang="en-150" sz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endParaRPr lang="en-150" sz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endParaRPr lang="en-150" sz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endParaRPr lang="en-150" sz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endParaRPr lang="en-150" sz="16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r>
            <a:rPr lang="en-150" sz="16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Objective evaluation that provides recommendations for further improvement and development of urological training</a:t>
          </a:r>
        </a:p>
        <a:p>
          <a:endParaRPr lang="en-150" sz="16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endParaRPr lang="en-150" sz="16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endParaRPr lang="en-150" sz="16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endParaRPr lang="en-150" sz="1200" dirty="0"/>
        </a:p>
        <a:p>
          <a:endParaRPr lang="en-150" sz="1200" dirty="0"/>
        </a:p>
        <a:p>
          <a:endParaRPr lang="en-150" sz="1200" dirty="0"/>
        </a:p>
        <a:p>
          <a:endParaRPr lang="en-150" sz="1200" dirty="0"/>
        </a:p>
        <a:p>
          <a:endParaRPr lang="en-150" sz="1200" dirty="0"/>
        </a:p>
        <a:p>
          <a:endParaRPr lang="en-150" sz="1200" dirty="0"/>
        </a:p>
      </dgm:t>
    </dgm:pt>
    <dgm:pt modelId="{4C9BF22E-C1E3-48EF-BE91-66251471B026}" type="sibTrans" cxnId="{62DE94E8-5095-4D9F-A2E8-5170856AC836}">
      <dgm:prSet/>
      <dgm:spPr/>
      <dgm:t>
        <a:bodyPr/>
        <a:lstStyle/>
        <a:p>
          <a:endParaRPr lang="en-150"/>
        </a:p>
      </dgm:t>
    </dgm:pt>
    <dgm:pt modelId="{795CB838-2F8A-4183-BC13-05208FF6F69C}" type="parTrans" cxnId="{62DE94E8-5095-4D9F-A2E8-5170856AC836}">
      <dgm:prSet/>
      <dgm:spPr/>
      <dgm:t>
        <a:bodyPr/>
        <a:lstStyle/>
        <a:p>
          <a:endParaRPr lang="en-150"/>
        </a:p>
      </dgm:t>
    </dgm:pt>
    <dgm:pt modelId="{C2FBBD95-E538-41FC-B34B-3C8EE9551247}" type="pres">
      <dgm:prSet presAssocID="{97813A79-0CB7-461F-AF33-C468FA4888C1}" presName="list" presStyleCnt="0">
        <dgm:presLayoutVars>
          <dgm:dir/>
          <dgm:animLvl val="lvl"/>
        </dgm:presLayoutVars>
      </dgm:prSet>
      <dgm:spPr/>
    </dgm:pt>
    <dgm:pt modelId="{5530464E-D86D-4E24-9113-B0B23389A540}" type="pres">
      <dgm:prSet presAssocID="{4EE23094-CE10-4F90-B9A9-81B9E1244F05}" presName="posSpace" presStyleCnt="0"/>
      <dgm:spPr/>
    </dgm:pt>
    <dgm:pt modelId="{C082784C-8A81-4929-9751-8AF0959137BB}" type="pres">
      <dgm:prSet presAssocID="{4EE23094-CE10-4F90-B9A9-81B9E1244F05}" presName="vertFlow" presStyleCnt="0"/>
      <dgm:spPr/>
    </dgm:pt>
    <dgm:pt modelId="{9E701025-51A5-4E73-95D4-C8EE4C854A1E}" type="pres">
      <dgm:prSet presAssocID="{4EE23094-CE10-4F90-B9A9-81B9E1244F05}" presName="topSpace" presStyleCnt="0"/>
      <dgm:spPr/>
    </dgm:pt>
    <dgm:pt modelId="{FD5B2479-CED3-4B0F-9552-BE53E87BBE94}" type="pres">
      <dgm:prSet presAssocID="{4EE23094-CE10-4F90-B9A9-81B9E1244F05}" presName="firstComp" presStyleCnt="0"/>
      <dgm:spPr/>
    </dgm:pt>
    <dgm:pt modelId="{9167472B-46D1-49E7-B3A4-D43503BDB215}" type="pres">
      <dgm:prSet presAssocID="{4EE23094-CE10-4F90-B9A9-81B9E1244F05}" presName="firstChild" presStyleLbl="bgAccFollowNode1" presStyleIdx="0" presStyleCnt="2" custScaleX="104201" custScaleY="181759"/>
      <dgm:spPr/>
    </dgm:pt>
    <dgm:pt modelId="{1AEA0ABE-03DA-4E8D-867A-54FD209D7708}" type="pres">
      <dgm:prSet presAssocID="{4EE23094-CE10-4F90-B9A9-81B9E1244F05}" presName="firstChildTx" presStyleLbl="bgAccFollowNode1" presStyleIdx="0" presStyleCnt="2">
        <dgm:presLayoutVars>
          <dgm:bulletEnabled val="1"/>
        </dgm:presLayoutVars>
      </dgm:prSet>
      <dgm:spPr/>
    </dgm:pt>
    <dgm:pt modelId="{47BCB799-F366-4DE4-9078-E5ABE05EC422}" type="pres">
      <dgm:prSet presAssocID="{4EE23094-CE10-4F90-B9A9-81B9E1244F05}" presName="negSpace" presStyleCnt="0"/>
      <dgm:spPr/>
    </dgm:pt>
    <dgm:pt modelId="{C2C71C83-3D95-4AA4-A150-EC4D9B7325BA}" type="pres">
      <dgm:prSet presAssocID="{4EE23094-CE10-4F90-B9A9-81B9E1244F05}" presName="circle" presStyleLbl="node1" presStyleIdx="0" presStyleCnt="2"/>
      <dgm:spPr/>
    </dgm:pt>
    <dgm:pt modelId="{1B34AF88-2F72-4B6D-8C97-991763B159AF}" type="pres">
      <dgm:prSet presAssocID="{C5A55D04-471E-4CA0-9556-363E79C03CE8}" presName="transSpace" presStyleCnt="0"/>
      <dgm:spPr/>
    </dgm:pt>
    <dgm:pt modelId="{660C30CC-6C99-4CC7-ABB9-CF22AFD3335B}" type="pres">
      <dgm:prSet presAssocID="{E3605679-31CA-4EB0-A705-62DD457A7B8E}" presName="posSpace" presStyleCnt="0"/>
      <dgm:spPr/>
    </dgm:pt>
    <dgm:pt modelId="{32E27110-7FDE-42E2-A23E-AF0F9F165E2A}" type="pres">
      <dgm:prSet presAssocID="{E3605679-31CA-4EB0-A705-62DD457A7B8E}" presName="vertFlow" presStyleCnt="0"/>
      <dgm:spPr/>
    </dgm:pt>
    <dgm:pt modelId="{54C21A90-A934-46DD-9526-00BA10AB5ABF}" type="pres">
      <dgm:prSet presAssocID="{E3605679-31CA-4EB0-A705-62DD457A7B8E}" presName="topSpace" presStyleCnt="0"/>
      <dgm:spPr/>
    </dgm:pt>
    <dgm:pt modelId="{9F2E2022-0869-4590-B8D8-390B71635EC3}" type="pres">
      <dgm:prSet presAssocID="{E3605679-31CA-4EB0-A705-62DD457A7B8E}" presName="firstComp" presStyleCnt="0"/>
      <dgm:spPr/>
    </dgm:pt>
    <dgm:pt modelId="{37D6349C-67B5-46AD-9B24-57E160838737}" type="pres">
      <dgm:prSet presAssocID="{E3605679-31CA-4EB0-A705-62DD457A7B8E}" presName="firstChild" presStyleLbl="bgAccFollowNode1" presStyleIdx="1" presStyleCnt="2" custScaleX="92772" custScaleY="184067"/>
      <dgm:spPr/>
    </dgm:pt>
    <dgm:pt modelId="{B075BA22-ACA8-4F54-9D61-3DE9509CD474}" type="pres">
      <dgm:prSet presAssocID="{E3605679-31CA-4EB0-A705-62DD457A7B8E}" presName="firstChildTx" presStyleLbl="bgAccFollowNode1" presStyleIdx="1" presStyleCnt="2">
        <dgm:presLayoutVars>
          <dgm:bulletEnabled val="1"/>
        </dgm:presLayoutVars>
      </dgm:prSet>
      <dgm:spPr/>
    </dgm:pt>
    <dgm:pt modelId="{CB90AA67-E21E-4BF3-BA75-0B2D1AA7BAD4}" type="pres">
      <dgm:prSet presAssocID="{E3605679-31CA-4EB0-A705-62DD457A7B8E}" presName="negSpace" presStyleCnt="0"/>
      <dgm:spPr/>
    </dgm:pt>
    <dgm:pt modelId="{40EE9653-AFD0-40D3-8499-1F4ADB061203}" type="pres">
      <dgm:prSet presAssocID="{E3605679-31CA-4EB0-A705-62DD457A7B8E}" presName="circle" presStyleLbl="node1" presStyleIdx="1" presStyleCnt="2"/>
      <dgm:spPr/>
    </dgm:pt>
  </dgm:ptLst>
  <dgm:cxnLst>
    <dgm:cxn modelId="{37BA7613-BDA6-4AB8-943F-6799224A9186}" type="presOf" srcId="{F5C32B06-5A92-4F22-944F-1ECE13C74677}" destId="{9167472B-46D1-49E7-B3A4-D43503BDB215}" srcOrd="0" destOrd="0" presId="urn:microsoft.com/office/officeart/2005/8/layout/hList9"/>
    <dgm:cxn modelId="{8DF5812B-119B-4365-B633-F4372AC49102}" type="presOf" srcId="{E3605679-31CA-4EB0-A705-62DD457A7B8E}" destId="{40EE9653-AFD0-40D3-8499-1F4ADB061203}" srcOrd="0" destOrd="0" presId="urn:microsoft.com/office/officeart/2005/8/layout/hList9"/>
    <dgm:cxn modelId="{D92D548A-DCA6-4667-B941-86F65DB82649}" type="presOf" srcId="{97813A79-0CB7-461F-AF33-C468FA4888C1}" destId="{C2FBBD95-E538-41FC-B34B-3C8EE9551247}" srcOrd="0" destOrd="0" presId="urn:microsoft.com/office/officeart/2005/8/layout/hList9"/>
    <dgm:cxn modelId="{70B94F98-C469-4B21-AD95-4C2BE38C0227}" srcId="{97813A79-0CB7-461F-AF33-C468FA4888C1}" destId="{E3605679-31CA-4EB0-A705-62DD457A7B8E}" srcOrd="1" destOrd="0" parTransId="{1D1454D5-D90C-4609-BE63-A4AF965B53D3}" sibTransId="{5A91F90E-AE04-40E7-A7AE-28724D2107A6}"/>
    <dgm:cxn modelId="{BB93C499-B9E9-4F97-8B08-39FF6F301C77}" type="presOf" srcId="{35ED13ED-39FE-4701-A864-E8F8DA0DA668}" destId="{B075BA22-ACA8-4F54-9D61-3DE9509CD474}" srcOrd="1" destOrd="0" presId="urn:microsoft.com/office/officeart/2005/8/layout/hList9"/>
    <dgm:cxn modelId="{D25E0A9A-9E98-4C49-A91A-8163D6CE2D65}" srcId="{E3605679-31CA-4EB0-A705-62DD457A7B8E}" destId="{35ED13ED-39FE-4701-A864-E8F8DA0DA668}" srcOrd="0" destOrd="0" parTransId="{DFB7006B-FB1D-47AA-A6A9-3393DF73444A}" sibTransId="{931B5647-1F6C-4AE7-A4E9-E478D49BC897}"/>
    <dgm:cxn modelId="{34471CB7-055E-4E08-80FF-75AA027584E8}" srcId="{97813A79-0CB7-461F-AF33-C468FA4888C1}" destId="{4EE23094-CE10-4F90-B9A9-81B9E1244F05}" srcOrd="0" destOrd="0" parTransId="{355CF54B-48FC-4722-9C55-935AAD5EC676}" sibTransId="{C5A55D04-471E-4CA0-9556-363E79C03CE8}"/>
    <dgm:cxn modelId="{E630F2BB-1461-4450-A693-1F5EEB3A6E4E}" type="presOf" srcId="{35ED13ED-39FE-4701-A864-E8F8DA0DA668}" destId="{37D6349C-67B5-46AD-9B24-57E160838737}" srcOrd="0" destOrd="0" presId="urn:microsoft.com/office/officeart/2005/8/layout/hList9"/>
    <dgm:cxn modelId="{C8FB19BE-6544-4DDD-9278-8E6304A4D982}" type="presOf" srcId="{F5C32B06-5A92-4F22-944F-1ECE13C74677}" destId="{1AEA0ABE-03DA-4E8D-867A-54FD209D7708}" srcOrd="1" destOrd="0" presId="urn:microsoft.com/office/officeart/2005/8/layout/hList9"/>
    <dgm:cxn modelId="{62DE94E8-5095-4D9F-A2E8-5170856AC836}" srcId="{4EE23094-CE10-4F90-B9A9-81B9E1244F05}" destId="{F5C32B06-5A92-4F22-944F-1ECE13C74677}" srcOrd="0" destOrd="0" parTransId="{795CB838-2F8A-4183-BC13-05208FF6F69C}" sibTransId="{4C9BF22E-C1E3-48EF-BE91-66251471B026}"/>
    <dgm:cxn modelId="{3BCE6DF4-F5DB-4A90-9ABC-D28F19080823}" type="presOf" srcId="{4EE23094-CE10-4F90-B9A9-81B9E1244F05}" destId="{C2C71C83-3D95-4AA4-A150-EC4D9B7325BA}" srcOrd="0" destOrd="0" presId="urn:microsoft.com/office/officeart/2005/8/layout/hList9"/>
    <dgm:cxn modelId="{6A90D2E0-768F-45CD-9B94-01BDB891FF40}" type="presParOf" srcId="{C2FBBD95-E538-41FC-B34B-3C8EE9551247}" destId="{5530464E-D86D-4E24-9113-B0B23389A540}" srcOrd="0" destOrd="0" presId="urn:microsoft.com/office/officeart/2005/8/layout/hList9"/>
    <dgm:cxn modelId="{D328A9AC-08D0-4C1B-A8CA-019E51DBF579}" type="presParOf" srcId="{C2FBBD95-E538-41FC-B34B-3C8EE9551247}" destId="{C082784C-8A81-4929-9751-8AF0959137BB}" srcOrd="1" destOrd="0" presId="urn:microsoft.com/office/officeart/2005/8/layout/hList9"/>
    <dgm:cxn modelId="{5D6AA43F-9438-46C8-87E4-4D671A150AE1}" type="presParOf" srcId="{C082784C-8A81-4929-9751-8AF0959137BB}" destId="{9E701025-51A5-4E73-95D4-C8EE4C854A1E}" srcOrd="0" destOrd="0" presId="urn:microsoft.com/office/officeart/2005/8/layout/hList9"/>
    <dgm:cxn modelId="{B995A0AD-3C8D-445C-9979-3B273F1329F0}" type="presParOf" srcId="{C082784C-8A81-4929-9751-8AF0959137BB}" destId="{FD5B2479-CED3-4B0F-9552-BE53E87BBE94}" srcOrd="1" destOrd="0" presId="urn:microsoft.com/office/officeart/2005/8/layout/hList9"/>
    <dgm:cxn modelId="{DD9ADCE3-4624-4DB8-B818-1C8BC934C7BB}" type="presParOf" srcId="{FD5B2479-CED3-4B0F-9552-BE53E87BBE94}" destId="{9167472B-46D1-49E7-B3A4-D43503BDB215}" srcOrd="0" destOrd="0" presId="urn:microsoft.com/office/officeart/2005/8/layout/hList9"/>
    <dgm:cxn modelId="{A5B5AA3C-687A-455E-8DA8-9A41E9F69EDE}" type="presParOf" srcId="{FD5B2479-CED3-4B0F-9552-BE53E87BBE94}" destId="{1AEA0ABE-03DA-4E8D-867A-54FD209D7708}" srcOrd="1" destOrd="0" presId="urn:microsoft.com/office/officeart/2005/8/layout/hList9"/>
    <dgm:cxn modelId="{C7D8CC85-1C56-4C1E-AAFE-71B8D48D3CD9}" type="presParOf" srcId="{C2FBBD95-E538-41FC-B34B-3C8EE9551247}" destId="{47BCB799-F366-4DE4-9078-E5ABE05EC422}" srcOrd="2" destOrd="0" presId="urn:microsoft.com/office/officeart/2005/8/layout/hList9"/>
    <dgm:cxn modelId="{78716CCD-751C-49E1-B0F9-AF3700E0C555}" type="presParOf" srcId="{C2FBBD95-E538-41FC-B34B-3C8EE9551247}" destId="{C2C71C83-3D95-4AA4-A150-EC4D9B7325BA}" srcOrd="3" destOrd="0" presId="urn:microsoft.com/office/officeart/2005/8/layout/hList9"/>
    <dgm:cxn modelId="{498696FA-8E29-48B0-AE55-1DA930BEDEDC}" type="presParOf" srcId="{C2FBBD95-E538-41FC-B34B-3C8EE9551247}" destId="{1B34AF88-2F72-4B6D-8C97-991763B159AF}" srcOrd="4" destOrd="0" presId="urn:microsoft.com/office/officeart/2005/8/layout/hList9"/>
    <dgm:cxn modelId="{39C7B75B-8C98-4653-8FBF-C2850F2D4330}" type="presParOf" srcId="{C2FBBD95-E538-41FC-B34B-3C8EE9551247}" destId="{660C30CC-6C99-4CC7-ABB9-CF22AFD3335B}" srcOrd="5" destOrd="0" presId="urn:microsoft.com/office/officeart/2005/8/layout/hList9"/>
    <dgm:cxn modelId="{FFACA244-44A5-4B67-808B-3433DA663959}" type="presParOf" srcId="{C2FBBD95-E538-41FC-B34B-3C8EE9551247}" destId="{32E27110-7FDE-42E2-A23E-AF0F9F165E2A}" srcOrd="6" destOrd="0" presId="urn:microsoft.com/office/officeart/2005/8/layout/hList9"/>
    <dgm:cxn modelId="{DEC674B8-336A-4B03-9AE0-74AC6A0DDDAF}" type="presParOf" srcId="{32E27110-7FDE-42E2-A23E-AF0F9F165E2A}" destId="{54C21A90-A934-46DD-9526-00BA10AB5ABF}" srcOrd="0" destOrd="0" presId="urn:microsoft.com/office/officeart/2005/8/layout/hList9"/>
    <dgm:cxn modelId="{9A4B21E8-1EC4-440E-B08D-6BB4725111B0}" type="presParOf" srcId="{32E27110-7FDE-42E2-A23E-AF0F9F165E2A}" destId="{9F2E2022-0869-4590-B8D8-390B71635EC3}" srcOrd="1" destOrd="0" presId="urn:microsoft.com/office/officeart/2005/8/layout/hList9"/>
    <dgm:cxn modelId="{C9B98B2E-20C8-4739-BF10-4B456BE4F5F3}" type="presParOf" srcId="{9F2E2022-0869-4590-B8D8-390B71635EC3}" destId="{37D6349C-67B5-46AD-9B24-57E160838737}" srcOrd="0" destOrd="0" presId="urn:microsoft.com/office/officeart/2005/8/layout/hList9"/>
    <dgm:cxn modelId="{5C367132-3C50-4B56-A3C7-1C5CC84F3411}" type="presParOf" srcId="{9F2E2022-0869-4590-B8D8-390B71635EC3}" destId="{B075BA22-ACA8-4F54-9D61-3DE9509CD474}" srcOrd="1" destOrd="0" presId="urn:microsoft.com/office/officeart/2005/8/layout/hList9"/>
    <dgm:cxn modelId="{C321C51B-CBFD-44CF-AC8F-DDC4AB84F457}" type="presParOf" srcId="{C2FBBD95-E538-41FC-B34B-3C8EE9551247}" destId="{CB90AA67-E21E-4BF3-BA75-0B2D1AA7BAD4}" srcOrd="7" destOrd="0" presId="urn:microsoft.com/office/officeart/2005/8/layout/hList9"/>
    <dgm:cxn modelId="{69ADB366-5BEA-4BA6-9BA2-6BC98488134E}" type="presParOf" srcId="{C2FBBD95-E538-41FC-B34B-3C8EE9551247}" destId="{40EE9653-AFD0-40D3-8499-1F4ADB061203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ABAD72-3F34-44C9-BEEB-0043AEF13016}">
      <dsp:nvSpPr>
        <dsp:cNvPr id="0" name=""/>
        <dsp:cNvSpPr/>
      </dsp:nvSpPr>
      <dsp:spPr>
        <a:xfrm rot="5400000">
          <a:off x="5041695" y="-1938331"/>
          <a:ext cx="1108864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150" sz="18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Evaluate of CME/CPD activities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150" sz="18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Define European Training Requirements</a:t>
          </a:r>
        </a:p>
      </dsp:txBody>
      <dsp:txXfrm rot="-5400000">
        <a:off x="2962655" y="194839"/>
        <a:ext cx="5212814" cy="1000604"/>
      </dsp:txXfrm>
    </dsp:sp>
    <dsp:sp modelId="{429DEBE5-20CE-427A-963D-DB550260B06E}">
      <dsp:nvSpPr>
        <dsp:cNvPr id="0" name=""/>
        <dsp:cNvSpPr/>
      </dsp:nvSpPr>
      <dsp:spPr>
        <a:xfrm>
          <a:off x="0" y="2100"/>
          <a:ext cx="2962656" cy="1386080"/>
        </a:xfrm>
        <a:prstGeom prst="roundRect">
          <a:avLst/>
        </a:prstGeom>
        <a:solidFill>
          <a:srgbClr val="1C437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150" sz="30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Accreditation</a:t>
          </a:r>
        </a:p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150" sz="30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Committee</a:t>
          </a:r>
        </a:p>
      </dsp:txBody>
      <dsp:txXfrm>
        <a:off x="67663" y="69763"/>
        <a:ext cx="2827330" cy="1250754"/>
      </dsp:txXfrm>
    </dsp:sp>
    <dsp:sp modelId="{37340A29-D492-4085-8FD1-CE7F6374B01F}">
      <dsp:nvSpPr>
        <dsp:cNvPr id="0" name=""/>
        <dsp:cNvSpPr/>
      </dsp:nvSpPr>
      <dsp:spPr>
        <a:xfrm rot="5400000">
          <a:off x="5041695" y="-482947"/>
          <a:ext cx="1108864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150" sz="18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Review Residency Training Programmes RTPU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150" sz="18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Evaluate Post-graduate training programmes</a:t>
          </a:r>
        </a:p>
      </dsp:txBody>
      <dsp:txXfrm rot="-5400000">
        <a:off x="2962655" y="1650223"/>
        <a:ext cx="5212814" cy="1000604"/>
      </dsp:txXfrm>
    </dsp:sp>
    <dsp:sp modelId="{2C6A1F7C-54F3-4750-9529-3D58630A37EE}">
      <dsp:nvSpPr>
        <dsp:cNvPr id="0" name=""/>
        <dsp:cNvSpPr/>
      </dsp:nvSpPr>
      <dsp:spPr>
        <a:xfrm>
          <a:off x="0" y="1457484"/>
          <a:ext cx="2962656" cy="1386080"/>
        </a:xfrm>
        <a:prstGeom prst="roundRect">
          <a:avLst/>
        </a:prstGeom>
        <a:solidFill>
          <a:srgbClr val="B8005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150" sz="30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Certification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150" sz="30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Committee</a:t>
          </a:r>
          <a:r>
            <a:rPr lang="en-150" sz="3000" kern="1200" dirty="0"/>
            <a:t> </a:t>
          </a:r>
        </a:p>
      </dsp:txBody>
      <dsp:txXfrm>
        <a:off x="67663" y="1525147"/>
        <a:ext cx="2827330" cy="1250754"/>
      </dsp:txXfrm>
    </dsp:sp>
    <dsp:sp modelId="{BB30336C-8E90-499F-A8B8-28543D4F8100}">
      <dsp:nvSpPr>
        <dsp:cNvPr id="0" name=""/>
        <dsp:cNvSpPr/>
      </dsp:nvSpPr>
      <dsp:spPr>
        <a:xfrm rot="5400000">
          <a:off x="5041695" y="972437"/>
          <a:ext cx="1108864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150" sz="18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Organise Formative &amp; Summative </a:t>
          </a:r>
          <a:r>
            <a:rPr lang="en-GB" sz="18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</a:t>
          </a:r>
          <a:r>
            <a:rPr lang="en-150" sz="1800" kern="1200" dirty="0" err="1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xams</a:t>
          </a:r>
          <a:endParaRPr lang="en-150" sz="1800" kern="12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150" sz="18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Award the title Fellow of the EBU, FEBU</a:t>
          </a:r>
        </a:p>
      </dsp:txBody>
      <dsp:txXfrm rot="-5400000">
        <a:off x="2962655" y="3105607"/>
        <a:ext cx="5212814" cy="1000604"/>
      </dsp:txXfrm>
    </dsp:sp>
    <dsp:sp modelId="{067EB29D-3626-44F9-831B-B58C4C2F54EC}">
      <dsp:nvSpPr>
        <dsp:cNvPr id="0" name=""/>
        <dsp:cNvSpPr/>
      </dsp:nvSpPr>
      <dsp:spPr>
        <a:xfrm>
          <a:off x="0" y="2912869"/>
          <a:ext cx="2962656" cy="1386080"/>
        </a:xfrm>
        <a:prstGeom prst="roundRect">
          <a:avLst/>
        </a:prstGeom>
        <a:solidFill>
          <a:srgbClr val="AA986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150" sz="30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Examination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150" sz="30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Committee </a:t>
          </a:r>
        </a:p>
      </dsp:txBody>
      <dsp:txXfrm>
        <a:off x="67663" y="2980532"/>
        <a:ext cx="2827330" cy="12507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67472B-46D1-49E7-B3A4-D43503BDB215}">
      <dsp:nvSpPr>
        <dsp:cNvPr id="0" name=""/>
        <dsp:cNvSpPr/>
      </dsp:nvSpPr>
      <dsp:spPr>
        <a:xfrm>
          <a:off x="1914601" y="604680"/>
          <a:ext cx="2457472" cy="274388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6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16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Objective evaluation that provides recommendations for further improvement and development of urological training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600" kern="12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6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6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2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2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2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2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2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200" kern="1200" dirty="0"/>
        </a:p>
      </dsp:txBody>
      <dsp:txXfrm>
        <a:off x="2307797" y="604680"/>
        <a:ext cx="2064276" cy="2743889"/>
      </dsp:txXfrm>
    </dsp:sp>
    <dsp:sp modelId="{C2C71C83-3D95-4AA4-A150-EC4D9B7325BA}">
      <dsp:nvSpPr>
        <dsp:cNvPr id="0" name=""/>
        <dsp:cNvSpPr/>
      </dsp:nvSpPr>
      <dsp:spPr>
        <a:xfrm>
          <a:off x="901658" y="1130"/>
          <a:ext cx="1508876" cy="1508876"/>
        </a:xfrm>
        <a:prstGeom prst="ellipse">
          <a:avLst/>
        </a:prstGeom>
        <a:solidFill>
          <a:srgbClr val="B8005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3800" kern="1200" dirty="0"/>
            <a:t>RTPU</a:t>
          </a:r>
        </a:p>
      </dsp:txBody>
      <dsp:txXfrm>
        <a:off x="1122628" y="222100"/>
        <a:ext cx="1066936" cy="1066936"/>
      </dsp:txXfrm>
    </dsp:sp>
    <dsp:sp modelId="{37D6349C-67B5-46AD-9B24-57E160838737}">
      <dsp:nvSpPr>
        <dsp:cNvPr id="0" name=""/>
        <dsp:cNvSpPr/>
      </dsp:nvSpPr>
      <dsp:spPr>
        <a:xfrm>
          <a:off x="5880950" y="604680"/>
          <a:ext cx="1947954" cy="27787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600" b="0" i="0" kern="12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600" b="0" i="0" kern="12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1600" b="0" i="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Joint EAU-EBU programme for  </a:t>
          </a:r>
          <a:r>
            <a:rPr lang="en-US" sz="1600" b="0" i="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training centres hosting European Urological Scholarship Programmes</a:t>
          </a:r>
          <a:endParaRPr lang="en-150" sz="1600" b="0" i="0" kern="12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400" b="0" i="0" kern="12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400" b="0" i="0" kern="12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400" b="0" kern="12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6192622" y="604680"/>
        <a:ext cx="1636281" cy="2778731"/>
      </dsp:txXfrm>
    </dsp:sp>
    <dsp:sp modelId="{40EE9653-AFD0-40D3-8499-1F4ADB061203}">
      <dsp:nvSpPr>
        <dsp:cNvPr id="0" name=""/>
        <dsp:cNvSpPr/>
      </dsp:nvSpPr>
      <dsp:spPr>
        <a:xfrm>
          <a:off x="4358489" y="1130"/>
          <a:ext cx="1508876" cy="1508876"/>
        </a:xfrm>
        <a:prstGeom prst="ellipse">
          <a:avLst/>
        </a:prstGeom>
        <a:solidFill>
          <a:srgbClr val="AA986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3800" kern="1200" dirty="0"/>
            <a:t>EUSP</a:t>
          </a:r>
        </a:p>
      </dsp:txBody>
      <dsp:txXfrm>
        <a:off x="4579459" y="222100"/>
        <a:ext cx="1066936" cy="10669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B6E99-70C5-4000-8B0A-AC29A8149B02}" type="datetimeFigureOut">
              <a:rPr lang="nl-NL" smtClean="0"/>
              <a:t>8-5-2026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F6337-9FFF-48D1-AFEB-43776F7A439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3644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2CC596-73A6-412B-87CF-CBD3D3F0CE04}" type="datetimeFigureOut">
              <a:rPr lang="en-NL" smtClean="0"/>
              <a:t>05/08/2026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487FC-20B0-423F-B479-164055FB93C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96518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150" dirty="0"/>
              <a:t>Before moving to slide 4, please inform the board of the nominations under point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487FC-20B0-423F-B479-164055FB93C2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94323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150" dirty="0"/>
              <a:t>Wilma to present the minutes on the screen. If there are no comments, these are approved as an accurate record.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487FC-20B0-423F-B479-164055FB93C2}" type="slidenum">
              <a:rPr lang="en-NL" smtClean="0"/>
              <a:t>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50184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150" dirty="0"/>
              <a:t>For the new members, you give a short overview of our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487FC-20B0-423F-B479-164055FB93C2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26784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Let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societies</a:t>
            </a:r>
            <a:r>
              <a:rPr lang="de-DE" dirty="0"/>
              <a:t> </a:t>
            </a:r>
            <a:r>
              <a:rPr lang="de-DE" dirty="0" err="1"/>
              <a:t>know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doing</a:t>
            </a:r>
            <a:r>
              <a:rPr lang="de-DE" dirty="0"/>
              <a:t> and vice </a:t>
            </a:r>
            <a:r>
              <a:rPr lang="de-DE" dirty="0" err="1"/>
              <a:t>versa</a:t>
            </a:r>
            <a:r>
              <a:rPr lang="de-DE" dirty="0"/>
              <a:t> </a:t>
            </a:r>
            <a:r>
              <a:rPr lang="de-DE" dirty="0" err="1"/>
              <a:t>let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 dirty="0"/>
              <a:t> </a:t>
            </a:r>
            <a:r>
              <a:rPr lang="de-DE" dirty="0" err="1"/>
              <a:t>know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needs</a:t>
            </a:r>
            <a:r>
              <a:rPr lang="de-DE" dirty="0"/>
              <a:t> and </a:t>
            </a:r>
            <a:r>
              <a:rPr lang="de-DE" dirty="0" err="1"/>
              <a:t>compülaints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society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487FC-20B0-423F-B479-164055FB93C2}" type="slidenum">
              <a:rPr lang="en-NL" smtClean="0"/>
              <a:t>12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23060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009-A0B2-4607-970A-F8BD11868F51}" type="datetimeFigureOut">
              <a:rPr lang="nl-NL" smtClean="0"/>
              <a:t>8-5-2026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2222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009-A0B2-4607-970A-F8BD11868F51}" type="datetimeFigureOut">
              <a:rPr lang="nl-NL" smtClean="0"/>
              <a:t>8-5-2026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1025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009-A0B2-4607-970A-F8BD11868F51}" type="datetimeFigureOut">
              <a:rPr lang="nl-NL" smtClean="0"/>
              <a:t>8-5-2026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0922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009-A0B2-4607-970A-F8BD11868F51}" type="datetimeFigureOut">
              <a:rPr lang="nl-NL" smtClean="0"/>
              <a:t>8-5-2026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8500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009-A0B2-4607-970A-F8BD11868F51}" type="datetimeFigureOut">
              <a:rPr lang="nl-NL" smtClean="0"/>
              <a:t>8-5-2026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9452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009-A0B2-4607-970A-F8BD11868F51}" type="datetimeFigureOut">
              <a:rPr lang="nl-NL" smtClean="0"/>
              <a:t>8-5-2026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5441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009-A0B2-4607-970A-F8BD11868F51}" type="datetimeFigureOut">
              <a:rPr lang="nl-NL" smtClean="0"/>
              <a:t>8-5-2026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0125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009-A0B2-4607-970A-F8BD11868F51}" type="datetimeFigureOut">
              <a:rPr lang="nl-NL" smtClean="0"/>
              <a:t>8-5-2026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8903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009-A0B2-4607-970A-F8BD11868F51}" type="datetimeFigureOut">
              <a:rPr lang="nl-NL" smtClean="0"/>
              <a:t>8-5-2026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7041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009-A0B2-4607-970A-F8BD11868F51}" type="datetimeFigureOut">
              <a:rPr lang="nl-NL" smtClean="0"/>
              <a:t>8-5-2026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2574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009-A0B2-4607-970A-F8BD11868F51}" type="datetimeFigureOut">
              <a:rPr lang="nl-NL" smtClean="0"/>
              <a:t>8-5-2026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910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chemeClr val="bg1">
                <a:lumMod val="95000"/>
              </a:schemeClr>
            </a:gs>
            <a:gs pos="96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A3009-A0B2-4607-970A-F8BD11868F51}" type="datetimeFigureOut">
              <a:rPr lang="nl-NL" smtClean="0"/>
              <a:t>8-5-2026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828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17464-01CB-AD3A-3726-59365BE7D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15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Board Meeting 8 May 2026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28971-5329-CD4F-2A70-302FB4865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150" b="1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en-150" b="1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Michael Rauchenwald</a:t>
            </a:r>
          </a:p>
          <a:p>
            <a:pPr marL="0" indent="0" algn="ctr">
              <a:buNone/>
            </a:pPr>
            <a:r>
              <a:rPr lang="en-150" b="1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President</a:t>
            </a:r>
          </a:p>
        </p:txBody>
      </p:sp>
    </p:spTree>
    <p:extLst>
      <p:ext uri="{BB962C8B-B14F-4D97-AF65-F5344CB8AC3E}">
        <p14:creationId xmlns:p14="http://schemas.microsoft.com/office/powerpoint/2010/main" val="3969393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chemeClr val="bg1">
                <a:lumMod val="95000"/>
                <a:alpha val="0"/>
              </a:schemeClr>
            </a:gs>
            <a:gs pos="96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E7EB79-6A94-D3EC-921D-BA303A008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document&#10;&#10;AI-generated content may be incorrect.">
            <a:extLst>
              <a:ext uri="{FF2B5EF4-FFF2-40B4-BE49-F238E27FC236}">
                <a16:creationId xmlns:a16="http://schemas.microsoft.com/office/drawing/2014/main" id="{1E92A598-43C5-0662-6F6A-DE42E5A65C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0D9648-6A2A-1A23-FDB7-C421E5D8C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NL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Certification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2E421-F5A5-C8A2-EA1F-A9639440E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68760"/>
            <a:ext cx="8229600" cy="37036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800" b="1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sz="2800" b="0" i="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sz="2800" b="0" i="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sz="28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sz="2800" b="0" i="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sz="2800" b="0" i="0" dirty="0">
              <a:solidFill>
                <a:srgbClr val="22222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sz="2800" b="0" i="0" dirty="0">
              <a:solidFill>
                <a:srgbClr val="22222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NL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FF7AE7-4CA6-97AE-C400-65033102D634}"/>
              </a:ext>
            </a:extLst>
          </p:cNvPr>
          <p:cNvSpPr/>
          <p:nvPr/>
        </p:nvSpPr>
        <p:spPr>
          <a:xfrm>
            <a:off x="107504" y="6126163"/>
            <a:ext cx="8856984" cy="45719"/>
          </a:xfrm>
          <a:prstGeom prst="rect">
            <a:avLst/>
          </a:prstGeom>
          <a:solidFill>
            <a:srgbClr val="B8005C"/>
          </a:solidFill>
          <a:ln>
            <a:solidFill>
              <a:srgbClr val="B800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E359FE-8A5D-AD08-5AF4-40A6C0129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6277833"/>
            <a:ext cx="1298561" cy="4816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B5F9E1-2331-75C8-06E9-1F890ADFBC5F}"/>
              </a:ext>
            </a:extLst>
          </p:cNvPr>
          <p:cNvSpPr txBox="1"/>
          <p:nvPr/>
        </p:nvSpPr>
        <p:spPr>
          <a:xfrm>
            <a:off x="457200" y="1143347"/>
            <a:ext cx="8229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150" sz="1800" kern="10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certification programmes aim to ensure and improve the quality of graduate and post-graduate urological education in Europe.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150" sz="2000" kern="1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Residents trained at an EBU-certified centre can benefit from a reduced fee in the In-Service Assessment and FEBU Written Exam</a:t>
            </a:r>
            <a:endParaRPr lang="en-150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666D5A7C-15F2-D9DC-1602-0BEC1B29D7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0428316"/>
              </p:ext>
            </p:extLst>
          </p:nvPr>
        </p:nvGraphicFramePr>
        <p:xfrm>
          <a:off x="428082" y="2635669"/>
          <a:ext cx="8536405" cy="3384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58490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E5BF7-C4DE-F684-C170-1B7AB5A93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A7AB-B1C3-4C52-BE17-B01DFC663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NL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Examination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EABD2-44DD-54F0-B06C-32F2D7174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289" y="1166018"/>
            <a:ext cx="8229600" cy="47832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15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committee’s </a:t>
            </a:r>
            <a:r>
              <a:rPr lang="en-US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core purpose</a:t>
            </a:r>
            <a:r>
              <a:rPr lang="en-150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to </a:t>
            </a:r>
            <a:r>
              <a:rPr lang="en-US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set high standards, ensur</a:t>
            </a:r>
            <a:r>
              <a:rPr lang="en-150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US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consistency in urological knowledge, and promot</a:t>
            </a:r>
            <a:r>
              <a:rPr lang="en-150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US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excellence in patient care across Europe</a:t>
            </a:r>
          </a:p>
          <a:p>
            <a:pPr marL="0" indent="0">
              <a:buNone/>
            </a:pPr>
            <a:endParaRPr lang="en-150" b="0" i="0" dirty="0">
              <a:solidFill>
                <a:srgbClr val="1C4372"/>
              </a:solidFill>
              <a:effectLst/>
              <a:latin typeface="Manrope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90B2A2-3F43-2AA8-D987-6C1FB76AAE36}"/>
              </a:ext>
            </a:extLst>
          </p:cNvPr>
          <p:cNvSpPr/>
          <p:nvPr/>
        </p:nvSpPr>
        <p:spPr>
          <a:xfrm>
            <a:off x="107504" y="6126163"/>
            <a:ext cx="8856984" cy="45719"/>
          </a:xfrm>
          <a:prstGeom prst="rect">
            <a:avLst/>
          </a:prstGeom>
          <a:solidFill>
            <a:srgbClr val="B8005C"/>
          </a:solidFill>
          <a:ln>
            <a:solidFill>
              <a:srgbClr val="B800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A5A44B-A88B-B706-01A5-3737AF7EB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6277833"/>
            <a:ext cx="1298561" cy="481626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C047884D-DD6D-04F4-9B0F-E18462D99E58}"/>
              </a:ext>
            </a:extLst>
          </p:cNvPr>
          <p:cNvSpPr/>
          <p:nvPr/>
        </p:nvSpPr>
        <p:spPr>
          <a:xfrm>
            <a:off x="2124936" y="3557649"/>
            <a:ext cx="6048672" cy="1512168"/>
          </a:xfrm>
          <a:prstGeom prst="wedgeRoundRectCallout">
            <a:avLst/>
          </a:prstGeom>
          <a:solidFill>
            <a:srgbClr val="1C437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ptos Narrow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 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not complete until an assessment has been conducted.</a:t>
            </a:r>
            <a:r>
              <a:rPr lang="en-US" sz="2800" dirty="0">
                <a:latin typeface="Aptos Narrow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  <a:endParaRPr lang="en-150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249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7EB79-6A94-D3EC-921D-BA303A008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9648-6A2A-1A23-FDB7-C421E5D8C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/>
          </a:bodyPr>
          <a:lstStyle/>
          <a:p>
            <a:r>
              <a:rPr lang="de-AT" sz="4800" b="1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</a:t>
            </a:r>
            <a:r>
              <a:rPr lang="de-AT" sz="4800" b="1" dirty="0" err="1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Delegates</a:t>
            </a:r>
            <a:endParaRPr lang="en-NL" sz="4800" b="1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2E421-F5A5-C8A2-EA1F-A9639440E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579296" cy="3928158"/>
          </a:xfrm>
        </p:spPr>
        <p:txBody>
          <a:bodyPr>
            <a:normAutofit/>
          </a:bodyPr>
          <a:lstStyle/>
          <a:p>
            <a:r>
              <a:rPr lang="en-150" sz="3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</a:t>
            </a:r>
            <a:r>
              <a:rPr lang="en-GB" sz="3000" noProof="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</a:t>
            </a:r>
            <a:r>
              <a:rPr lang="de-AT" sz="3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Communicators </a:t>
            </a:r>
            <a:r>
              <a:rPr lang="en-GB" sz="3000" noProof="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between</a:t>
            </a:r>
            <a:r>
              <a:rPr lang="de-AT" sz="3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EBU</a:t>
            </a:r>
            <a:r>
              <a:rPr lang="en-150" sz="3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AT" sz="3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en-150" sz="3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</a:t>
            </a:r>
            <a:r>
              <a:rPr lang="de-AT" sz="3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Societ</a:t>
            </a:r>
            <a:r>
              <a:rPr lang="en-150" sz="3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 i</a:t>
            </a:r>
            <a:r>
              <a:rPr lang="de-AT" sz="3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 both directions !</a:t>
            </a:r>
            <a:endParaRPr lang="en-150" sz="3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150" sz="3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en-150" sz="3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support us by promoting:</a:t>
            </a:r>
          </a:p>
          <a:p>
            <a:pPr lvl="1"/>
            <a:r>
              <a:rPr lang="en-150" sz="3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In</a:t>
            </a:r>
            <a:r>
              <a:rPr lang="de-AT" sz="3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-Service-Assessment</a:t>
            </a:r>
            <a:r>
              <a:rPr lang="en-150" sz="3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Knowledge test</a:t>
            </a:r>
          </a:p>
          <a:p>
            <a:pPr lvl="1"/>
            <a:r>
              <a:rPr lang="de-AT" sz="3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FEBU</a:t>
            </a:r>
            <a:r>
              <a:rPr lang="en-150" sz="3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AT" sz="3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</a:t>
            </a:r>
            <a:r>
              <a:rPr lang="en-150" sz="3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s: </a:t>
            </a:r>
            <a:r>
              <a:rPr lang="de-AT" sz="3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national license </a:t>
            </a:r>
            <a:r>
              <a:rPr lang="de-AT" sz="3000" dirty="0" err="1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</a:t>
            </a:r>
            <a:r>
              <a:rPr lang="en-150" sz="3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endParaRPr lang="de-AT" sz="3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de-AT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FF7AE7-4CA6-97AE-C400-65033102D634}"/>
              </a:ext>
            </a:extLst>
          </p:cNvPr>
          <p:cNvSpPr/>
          <p:nvPr/>
        </p:nvSpPr>
        <p:spPr>
          <a:xfrm>
            <a:off x="107504" y="6126163"/>
            <a:ext cx="8856984" cy="45719"/>
          </a:xfrm>
          <a:prstGeom prst="rect">
            <a:avLst/>
          </a:prstGeom>
          <a:solidFill>
            <a:srgbClr val="B8005C"/>
          </a:solidFill>
          <a:ln>
            <a:solidFill>
              <a:srgbClr val="B800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E359FE-8A5D-AD08-5AF4-40A6C0129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6277833"/>
            <a:ext cx="1298561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63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3979C-56D0-B8D5-B412-1CD69EB43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150" b="1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Calendar 2026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ED3AD-1BE2-BEB0-3DC6-3A28DD93F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060" y="1268760"/>
            <a:ext cx="8229600" cy="4525963"/>
          </a:xfrm>
        </p:spPr>
        <p:txBody>
          <a:bodyPr/>
          <a:lstStyle/>
          <a:p>
            <a:pPr>
              <a:buFontTx/>
              <a:buChar char="-"/>
            </a:pPr>
            <a:r>
              <a:rPr lang="en-15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FEBU Part 2 Oral Exam 20 June </a:t>
            </a:r>
          </a:p>
          <a:p>
            <a:pPr>
              <a:buFontTx/>
              <a:buChar char="-"/>
            </a:pPr>
            <a:r>
              <a:rPr lang="en-15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FEBU Part 1 Written Exam 12 November</a:t>
            </a:r>
          </a:p>
          <a:p>
            <a:pPr>
              <a:buFontTx/>
              <a:buChar char="-"/>
            </a:pPr>
            <a:r>
              <a:rPr lang="en-15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Board Meeting 9-10 October in Oslo</a:t>
            </a:r>
          </a:p>
          <a:p>
            <a:pPr marL="0" indent="0">
              <a:buNone/>
            </a:pPr>
            <a:endParaRPr lang="en-150" dirty="0"/>
          </a:p>
        </p:txBody>
      </p:sp>
      <p:pic>
        <p:nvPicPr>
          <p:cNvPr id="5" name="Bilde" descr="Bilde">
            <a:extLst>
              <a:ext uri="{FF2B5EF4-FFF2-40B4-BE49-F238E27FC236}">
                <a16:creationId xmlns:a16="http://schemas.microsoft.com/office/drawing/2014/main" id="{6BF523EC-2459-13EF-FDB1-75A91D8ED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068960"/>
            <a:ext cx="5377727" cy="30276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97952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ED17F-50E6-0AFD-AC7A-9E4D51E4B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40489-83BD-B7D5-AAC3-064670DE8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150" b="1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Board Meetings 2027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3E95D-FB23-8548-C335-F0DD63F18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268760"/>
            <a:ext cx="8928992" cy="4525963"/>
          </a:xfrm>
        </p:spPr>
        <p:txBody>
          <a:bodyPr/>
          <a:lstStyle/>
          <a:p>
            <a:pPr>
              <a:buFontTx/>
              <a:buChar char="-"/>
            </a:pPr>
            <a:r>
              <a:rPr lang="en-15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May: Onsite or Online? </a:t>
            </a:r>
          </a:p>
          <a:p>
            <a:pPr>
              <a:buFontTx/>
              <a:buChar char="-"/>
            </a:pPr>
            <a:r>
              <a:rPr lang="en-15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October: Nantes, France</a:t>
            </a:r>
          </a:p>
          <a:p>
            <a:pPr>
              <a:buFontTx/>
              <a:buChar char="-"/>
            </a:pPr>
            <a:endParaRPr lang="en-15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EFFD25-37EC-AC66-505A-0D03704E9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564904"/>
            <a:ext cx="5256584" cy="394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29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octor holding a clipboard and a medical chart&#10;&#10;AI-generated content may be incorrect.">
            <a:extLst>
              <a:ext uri="{FF2B5EF4-FFF2-40B4-BE49-F238E27FC236}">
                <a16:creationId xmlns:a16="http://schemas.microsoft.com/office/drawing/2014/main" id="{80503B18-5FF4-8BB2-6349-355A884DE2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60"/>
            <a:ext cx="9144000" cy="683704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EEF4F99-3852-BF98-6AB6-486468BBEA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7664" y="548680"/>
            <a:ext cx="5481482" cy="2079716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7F52D6C-ACC9-FE1B-23F8-12D218C90C9F}"/>
              </a:ext>
            </a:extLst>
          </p:cNvPr>
          <p:cNvSpPr/>
          <p:nvPr/>
        </p:nvSpPr>
        <p:spPr>
          <a:xfrm>
            <a:off x="107504" y="6126163"/>
            <a:ext cx="8856984" cy="45719"/>
          </a:xfrm>
          <a:prstGeom prst="rect">
            <a:avLst/>
          </a:prstGeom>
          <a:solidFill>
            <a:srgbClr val="B8005C"/>
          </a:solidFill>
          <a:ln>
            <a:solidFill>
              <a:srgbClr val="B800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97042-105E-D9D0-AD9B-37B9F41D6B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6277833"/>
            <a:ext cx="1298561" cy="4816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921AF8-3374-333A-F071-A1A1F066CCDB}"/>
              </a:ext>
            </a:extLst>
          </p:cNvPr>
          <p:cNvSpPr txBox="1"/>
          <p:nvPr/>
        </p:nvSpPr>
        <p:spPr>
          <a:xfrm>
            <a:off x="683568" y="3068960"/>
            <a:ext cx="8064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mission is to stimulate continuous improvement of standards in urological education, training and professional development in Europe</a:t>
            </a:r>
            <a:endParaRPr lang="en-GB" sz="28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47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8AE1A-7A87-475E-7D0D-DF39F0F78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15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Agenda</a:t>
            </a:r>
            <a:endParaRPr lang="en-15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51DAA-B1D7-430F-E2CB-12D7CBA51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340768"/>
            <a:ext cx="8229600" cy="4525963"/>
          </a:xfrm>
        </p:spPr>
        <p:txBody>
          <a:bodyPr>
            <a:normAutofit fontScale="32500" lnSpcReduction="20000"/>
          </a:bodyPr>
          <a:lstStyle/>
          <a:p>
            <a:pPr marL="0" lvl="0" indent="0">
              <a:buNone/>
            </a:pPr>
            <a:r>
              <a:rPr lang="en-150" sz="56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n-GB" sz="56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Board Meeting 11 October 2025-</a:t>
            </a:r>
            <a:r>
              <a:rPr lang="en-150" sz="56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GB" sz="5600" dirty="0" err="1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pproval</a:t>
            </a:r>
            <a:r>
              <a:rPr lang="en-GB" sz="56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minutes</a:t>
            </a:r>
            <a:br>
              <a:rPr lang="en-150" sz="56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150" sz="56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150" sz="56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en-GB" sz="56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Executive Board Nominations</a:t>
            </a:r>
          </a:p>
          <a:p>
            <a:pPr lvl="1"/>
            <a:r>
              <a:rPr lang="en-GB" sz="56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Guy Bogaert: Nomination 2</a:t>
            </a:r>
            <a:r>
              <a:rPr lang="en-GB" sz="5600" baseline="30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nd</a:t>
            </a:r>
            <a:r>
              <a:rPr lang="en-GB" sz="56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term Treasurer</a:t>
            </a:r>
          </a:p>
          <a:p>
            <a:pPr lvl="1" algn="just"/>
            <a:r>
              <a:rPr lang="en-GB" sz="56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John Varkarakis: Nomination Chair Certification Committee </a:t>
            </a:r>
          </a:p>
          <a:p>
            <a:pPr marL="914400" lvl="0" indent="-914400">
              <a:buAutoNum type="arabicPeriod"/>
            </a:pPr>
            <a:endParaRPr lang="en-150" sz="56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>
              <a:buNone/>
            </a:pPr>
            <a:r>
              <a:rPr lang="en-150" sz="56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 </a:t>
            </a:r>
            <a:r>
              <a:rPr lang="en-GB" sz="56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Reports by the Executive Board</a:t>
            </a:r>
          </a:p>
          <a:p>
            <a:pPr lvl="1"/>
            <a:r>
              <a:rPr lang="en-GB" sz="56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Accreditation Committee </a:t>
            </a:r>
          </a:p>
          <a:p>
            <a:pPr lvl="1"/>
            <a:r>
              <a:rPr lang="en-GB" sz="56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Certification Committee </a:t>
            </a:r>
          </a:p>
          <a:p>
            <a:pPr lvl="1"/>
            <a:r>
              <a:rPr lang="en-GB" sz="56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Examination Committee </a:t>
            </a:r>
          </a:p>
          <a:p>
            <a:pPr lvl="1"/>
            <a:r>
              <a:rPr lang="en-GB" sz="56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Treasurer </a:t>
            </a:r>
            <a:br>
              <a:rPr lang="en-150" sz="56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GB" sz="56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150" sz="56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  </a:t>
            </a:r>
            <a:r>
              <a:rPr lang="en-GB" sz="56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Next meetings</a:t>
            </a:r>
            <a:r>
              <a:rPr lang="en-150" sz="56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We will present a survey before the end of the meeting</a:t>
            </a:r>
            <a:br>
              <a:rPr lang="en-150" sz="5600" i="1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GB" sz="5600" i="1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150" sz="56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  </a:t>
            </a:r>
            <a:r>
              <a:rPr lang="en-GB" sz="56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Any other business</a:t>
            </a:r>
          </a:p>
          <a:p>
            <a:pPr marL="0" indent="0">
              <a:buNone/>
            </a:pPr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2341688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4CA12-558E-33CD-1E3F-CC19C9B42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15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Board Meeting October 2025</a:t>
            </a:r>
            <a:br>
              <a:rPr lang="en-15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15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Approval of the minutes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E39A4A-BF9D-38A0-3225-DB0F348F8A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1216" y="1687117"/>
            <a:ext cx="8229600" cy="34166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44BB47-4925-E57A-2990-F33C7A9DECE5}"/>
              </a:ext>
            </a:extLst>
          </p:cNvPr>
          <p:cNvSpPr txBox="1"/>
          <p:nvPr/>
        </p:nvSpPr>
        <p:spPr>
          <a:xfrm>
            <a:off x="827584" y="5373216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15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meeting report, including the presentations, will be published on our website. You will receive an email with the link in May. </a:t>
            </a:r>
          </a:p>
        </p:txBody>
      </p:sp>
    </p:spTree>
    <p:extLst>
      <p:ext uri="{BB962C8B-B14F-4D97-AF65-F5344CB8AC3E}">
        <p14:creationId xmlns:p14="http://schemas.microsoft.com/office/powerpoint/2010/main" val="355690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6C05B-00FA-2912-BACC-544D1FB0D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15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Welcome new members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860694-C446-8F31-5FD3-9DD4F11A3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579296" cy="5256584"/>
          </a:xfrm>
        </p:spPr>
        <p:txBody>
          <a:bodyPr>
            <a:normAutofit fontScale="92500" lnSpcReduction="10000"/>
          </a:bodyPr>
          <a:lstStyle/>
          <a:p>
            <a:r>
              <a:rPr lang="en-150" sz="26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Armenia*: Armen Avoyan &amp; Arman Tsaturyan</a:t>
            </a:r>
          </a:p>
          <a:p>
            <a:r>
              <a:rPr lang="en-150" sz="26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Austria: Marianne Leitsmann</a:t>
            </a:r>
          </a:p>
          <a:p>
            <a:r>
              <a:rPr lang="en-150" sz="26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Estonia: Mihhail Kovtun</a:t>
            </a:r>
          </a:p>
          <a:p>
            <a:r>
              <a:rPr lang="en-150" sz="26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Finland: Senja </a:t>
            </a:r>
            <a:r>
              <a:rPr lang="en-150" sz="2600" dirty="0" err="1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Jousmaki</a:t>
            </a:r>
            <a:endParaRPr lang="en-150" sz="26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150" sz="26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Italy: Carlo Bettocchi</a:t>
            </a:r>
          </a:p>
          <a:p>
            <a:r>
              <a:rPr lang="en-150" sz="26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Portugal: Isaac Campos Braga</a:t>
            </a:r>
          </a:p>
          <a:p>
            <a:r>
              <a:rPr lang="en-150" sz="26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Romania: Costin Petcu</a:t>
            </a:r>
          </a:p>
          <a:p>
            <a:r>
              <a:rPr lang="en-150" sz="26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Slovakia: Lenka Barreto</a:t>
            </a:r>
          </a:p>
          <a:p>
            <a:r>
              <a:rPr lang="en-150" sz="26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Türkiye: Haluk Erol &amp; Şaban Sarikaya</a:t>
            </a:r>
          </a:p>
          <a:p>
            <a:endParaRPr lang="en-15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150" sz="26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*Special welcome to the delegates from the Armenian Association of Urology, member since 2025</a:t>
            </a:r>
          </a:p>
        </p:txBody>
      </p:sp>
    </p:spTree>
    <p:extLst>
      <p:ext uri="{BB962C8B-B14F-4D97-AF65-F5344CB8AC3E}">
        <p14:creationId xmlns:p14="http://schemas.microsoft.com/office/powerpoint/2010/main" val="1774027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0539A-350F-8B8A-5CE1-6BC864423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europe with a pin on it&#10;&#10;AI-generated content may be incorrect.">
            <a:extLst>
              <a:ext uri="{FF2B5EF4-FFF2-40B4-BE49-F238E27FC236}">
                <a16:creationId xmlns:a16="http://schemas.microsoft.com/office/drawing/2014/main" id="{C5CD11B9-A8C9-F5E1-C54F-DB6078641E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7BCCFD-6DDE-CC91-2B41-885973AF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3469"/>
          </a:xfrm>
        </p:spPr>
        <p:txBody>
          <a:bodyPr>
            <a:normAutofit/>
          </a:bodyPr>
          <a:lstStyle/>
          <a:p>
            <a:pPr algn="r"/>
            <a:r>
              <a:rPr lang="en-NL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European Board of Urology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C06E2-8ECA-7669-0A16-CF1528C0B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786" y="1556792"/>
            <a:ext cx="8229600" cy="4323229"/>
          </a:xfrm>
        </p:spPr>
        <p:txBody>
          <a:bodyPr>
            <a:normAutofit fontScale="92500"/>
          </a:bodyPr>
          <a:lstStyle/>
          <a:p>
            <a:pPr marL="342905" indent="-342905"/>
            <a:r>
              <a:rPr lang="en-US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150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 a</a:t>
            </a:r>
            <a:r>
              <a:rPr lang="en-US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regulatory body</a:t>
            </a:r>
            <a:r>
              <a:rPr lang="en-150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</a:t>
            </a:r>
            <a:r>
              <a:rPr lang="en-US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150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EBU</a:t>
            </a:r>
            <a:r>
              <a:rPr lang="en-US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plays a crucial role in </a:t>
            </a:r>
            <a:r>
              <a:rPr lang="en-US" sz="2400" b="1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standardi</a:t>
            </a:r>
            <a:r>
              <a:rPr lang="en-150" sz="2400" b="1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US" sz="2400" b="1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ing, evaluating, and promoting the quality of urological education and practice across Europe</a:t>
            </a:r>
            <a:r>
              <a:rPr lang="en-US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150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5" indent="-342905"/>
            <a:endParaRPr lang="en-150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5" indent="-342905"/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Based in Arnhem, Netherlands, the EBU</a:t>
            </a:r>
            <a:r>
              <a:rPr lang="en-US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works as an independent organisation, implementing the UEMS primary goals and vision </a:t>
            </a:r>
            <a:r>
              <a:rPr lang="en-US" sz="2400" b="1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urology.</a:t>
            </a:r>
            <a:endParaRPr lang="en-150" sz="2400" b="1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5" indent="-342905" algn="l">
              <a:buFont typeface="Arial" panose="020B0604020202020204" pitchFamily="34" charset="0"/>
              <a:buChar char="•"/>
            </a:pPr>
            <a:r>
              <a:rPr lang="en-150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</a:t>
            </a: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closely </a:t>
            </a:r>
            <a:r>
              <a:rPr lang="en-150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collaborate with the European Association of Urology </a:t>
            </a: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150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EAU</a:t>
            </a: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and National Urological Societies, uniting urology specialists across Europe.</a:t>
            </a:r>
            <a:endParaRPr lang="en-150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5" indent="-342905" algn="l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NL" b="1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B359FB-16A7-10DC-260C-AA8B3AA71130}"/>
              </a:ext>
            </a:extLst>
          </p:cNvPr>
          <p:cNvSpPr/>
          <p:nvPr/>
        </p:nvSpPr>
        <p:spPr>
          <a:xfrm>
            <a:off x="107504" y="6126163"/>
            <a:ext cx="8856984" cy="45719"/>
          </a:xfrm>
          <a:prstGeom prst="rect">
            <a:avLst/>
          </a:prstGeom>
          <a:solidFill>
            <a:srgbClr val="B8005C"/>
          </a:solidFill>
          <a:ln>
            <a:solidFill>
              <a:srgbClr val="B800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0C9F39-1D74-1E0A-57DF-95489DC5A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6277833"/>
            <a:ext cx="1298561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10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B46A1-D8E9-FF23-5D42-2C07F6BB5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82E76-A74A-6FB7-1499-EA9EEFE4E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3469"/>
          </a:xfrm>
        </p:spPr>
        <p:txBody>
          <a:bodyPr>
            <a:normAutofit/>
          </a:bodyPr>
          <a:lstStyle/>
          <a:p>
            <a:pPr algn="r"/>
            <a:r>
              <a:rPr lang="en-15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 we are</a:t>
            </a:r>
            <a:endParaRPr lang="en-NL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B574F-AD4A-BF84-ADE9-C303B1C00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026447"/>
            <a:ext cx="8856984" cy="4853574"/>
          </a:xfrm>
        </p:spPr>
        <p:txBody>
          <a:bodyPr>
            <a:normAutofit/>
          </a:bodyPr>
          <a:lstStyle/>
          <a:p>
            <a:pPr defTabSz="342900"/>
            <a:r>
              <a:rPr lang="en-150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mission is </a:t>
            </a: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stimulate </a:t>
            </a:r>
            <a:endParaRPr lang="en-150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defTabSz="342900">
              <a:buNone/>
            </a:pP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continuous improvement </a:t>
            </a:r>
            <a:br>
              <a:rPr lang="en-150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standards in urological </a:t>
            </a:r>
            <a:endParaRPr lang="en-150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defTabSz="342900">
              <a:buNone/>
            </a:pP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education,</a:t>
            </a:r>
            <a:r>
              <a:rPr lang="en-150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 and </a:t>
            </a:r>
            <a:endParaRPr lang="en-150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defTabSz="342900">
              <a:buNone/>
            </a:pP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development in </a:t>
            </a:r>
            <a:endParaRPr lang="en-150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defTabSz="342900">
              <a:buNone/>
            </a:pP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Europe</a:t>
            </a:r>
            <a:r>
              <a:rPr lang="en-150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defTabSz="342900"/>
            <a:r>
              <a:rPr lang="en-150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board consists of </a:t>
            </a: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 </a:t>
            </a:r>
            <a:endParaRPr lang="en-150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defTabSz="342900">
              <a:buNone/>
            </a:pP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members from 3</a:t>
            </a:r>
            <a:r>
              <a:rPr lang="en-150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EBU-member</a:t>
            </a:r>
            <a:endParaRPr lang="en-150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defTabSz="342900">
              <a:buNone/>
            </a:pP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countries whose efforts are </a:t>
            </a:r>
            <a:endParaRPr lang="en-150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defTabSz="342900">
              <a:buNone/>
            </a:pP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distributed across </a:t>
            </a:r>
            <a:endParaRPr lang="en-150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defTabSz="342900">
              <a:buNone/>
            </a:pP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three specialised Committees</a:t>
            </a:r>
            <a:r>
              <a:rPr lang="en-150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150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defTabSz="342900">
              <a:buNone/>
            </a:pPr>
            <a:endParaRPr lang="en-150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5" indent="-342905" algn="l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NL" b="1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A02824-C0B5-6085-E3D6-4D0F2CCD13D3}"/>
              </a:ext>
            </a:extLst>
          </p:cNvPr>
          <p:cNvSpPr/>
          <p:nvPr/>
        </p:nvSpPr>
        <p:spPr>
          <a:xfrm>
            <a:off x="107504" y="6126163"/>
            <a:ext cx="8856984" cy="45719"/>
          </a:xfrm>
          <a:prstGeom prst="rect">
            <a:avLst/>
          </a:prstGeom>
          <a:solidFill>
            <a:srgbClr val="B8005C"/>
          </a:solidFill>
          <a:ln>
            <a:solidFill>
              <a:srgbClr val="B800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7A70A0-70AA-CE5F-CFED-F1B049398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6277833"/>
            <a:ext cx="1298561" cy="481626"/>
          </a:xfrm>
          <a:prstGeom prst="rect">
            <a:avLst/>
          </a:prstGeom>
        </p:spPr>
      </p:pic>
      <p:pic>
        <p:nvPicPr>
          <p:cNvPr id="8" name="Picture 7" descr="A group of people standing on a staircase">
            <a:extLst>
              <a:ext uri="{FF2B5EF4-FFF2-40B4-BE49-F238E27FC236}">
                <a16:creationId xmlns:a16="http://schemas.microsoft.com/office/drawing/2014/main" id="{6E2F7BEA-1D40-12A6-855D-77D37CF05D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1124743"/>
            <a:ext cx="3746833" cy="468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44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730FE-589D-9C76-0806-B8ECD38DC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8C1B6-073D-E046-B5D1-4B9A5616B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NL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Core business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4559EF-21B0-F6A5-3A94-685153E8F0D3}"/>
              </a:ext>
            </a:extLst>
          </p:cNvPr>
          <p:cNvSpPr/>
          <p:nvPr/>
        </p:nvSpPr>
        <p:spPr>
          <a:xfrm>
            <a:off x="107504" y="6126163"/>
            <a:ext cx="8856984" cy="45719"/>
          </a:xfrm>
          <a:prstGeom prst="rect">
            <a:avLst/>
          </a:prstGeom>
          <a:solidFill>
            <a:srgbClr val="B8005C"/>
          </a:solidFill>
          <a:ln>
            <a:solidFill>
              <a:srgbClr val="B800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75FEF4-ACA8-C260-D600-8616FE3EF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6277833"/>
            <a:ext cx="1298561" cy="481626"/>
          </a:xfrm>
          <a:prstGeom prst="rect">
            <a:avLst/>
          </a:prstGeom>
        </p:spPr>
      </p:pic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63EE2CFD-27E7-B59B-84E7-B2B28C0023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9429056"/>
              </p:ext>
            </p:extLst>
          </p:nvPr>
        </p:nvGraphicFramePr>
        <p:xfrm>
          <a:off x="457200" y="1602512"/>
          <a:ext cx="8229600" cy="4301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00062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A97AA-D220-81F7-C000-595E2C2B9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8564A-6470-7E84-C9B5-5A6184850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NL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Accreditation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0B313-0351-030E-59BF-CC6BD545A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289" y="1166018"/>
            <a:ext cx="8229600" cy="4783262"/>
          </a:xfrm>
        </p:spPr>
        <p:txBody>
          <a:bodyPr>
            <a:normAutofit/>
          </a:bodyPr>
          <a:lstStyle/>
          <a:p>
            <a:r>
              <a:rPr lang="en-150" sz="2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Active engagement in </a:t>
            </a:r>
            <a:r>
              <a:rPr lang="en-150" sz="2000" kern="120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Continuous Medical Education (CME) is required to </a:t>
            </a:r>
            <a:r>
              <a:rPr lang="en-US" sz="200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 the highest possible level of patient care, advance one’s career,</a:t>
            </a:r>
            <a:r>
              <a:rPr lang="en-150" sz="200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maintain one’s medical license. </a:t>
            </a:r>
            <a:endParaRPr lang="en-GB" sz="200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150" sz="2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</a:t>
            </a:r>
            <a:r>
              <a:rPr lang="en-US" sz="2000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CME program</a:t>
            </a:r>
            <a:r>
              <a:rPr lang="en-150" sz="2000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</a:t>
            </a:r>
            <a:r>
              <a:rPr lang="en-US" sz="2000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be viable in meeting licensing and credentialing requirements, the program</a:t>
            </a:r>
            <a:r>
              <a:rPr lang="en-150" sz="2000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</a:t>
            </a:r>
            <a:r>
              <a:rPr lang="en-US" sz="2000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must be accredited.</a:t>
            </a:r>
            <a:endParaRPr lang="en-150" sz="2000" b="0" i="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US" b="0" i="0" dirty="0">
                <a:solidFill>
                  <a:srgbClr val="002438"/>
                </a:solidFill>
                <a:effectLst/>
                <a:latin typeface="Manrope"/>
              </a:rPr>
              <a:t>  </a:t>
            </a:r>
            <a:endParaRPr lang="en-150" b="0" i="0" dirty="0">
              <a:solidFill>
                <a:srgbClr val="002438"/>
              </a:solidFill>
              <a:effectLst/>
              <a:latin typeface="Manrope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25D684-CCE6-D4CF-63C7-48B247C9B4E3}"/>
              </a:ext>
            </a:extLst>
          </p:cNvPr>
          <p:cNvSpPr/>
          <p:nvPr/>
        </p:nvSpPr>
        <p:spPr>
          <a:xfrm>
            <a:off x="107504" y="6126163"/>
            <a:ext cx="8856984" cy="45719"/>
          </a:xfrm>
          <a:prstGeom prst="rect">
            <a:avLst/>
          </a:prstGeom>
          <a:solidFill>
            <a:srgbClr val="B8005C"/>
          </a:solidFill>
          <a:ln>
            <a:solidFill>
              <a:srgbClr val="B800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E5695F-F6F3-93E6-2B23-F05272CE4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6277833"/>
            <a:ext cx="1298561" cy="481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9E133B-1952-D7CC-C45F-2B1CEC111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258" y="2797600"/>
            <a:ext cx="3337476" cy="318179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34788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spcAft>
            <a:spcPts val="600"/>
          </a:spcAft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</TotalTime>
  <Words>678</Words>
  <Application>Microsoft Office PowerPoint</Application>
  <PresentationFormat>On-screen Show (4:3)</PresentationFormat>
  <Paragraphs>124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Aptos</vt:lpstr>
      <vt:lpstr>Aptos Narrow</vt:lpstr>
      <vt:lpstr>Arial</vt:lpstr>
      <vt:lpstr>Calibri</vt:lpstr>
      <vt:lpstr>Manrope</vt:lpstr>
      <vt:lpstr>Open Sans</vt:lpstr>
      <vt:lpstr>Office Theme</vt:lpstr>
      <vt:lpstr>Board Meeting 8 May 2026</vt:lpstr>
      <vt:lpstr>PowerPoint Presentation</vt:lpstr>
      <vt:lpstr>Agenda</vt:lpstr>
      <vt:lpstr>Board Meeting October 2025 Approval of the minutes</vt:lpstr>
      <vt:lpstr>Welcome new members</vt:lpstr>
      <vt:lpstr>European Board of Urology </vt:lpstr>
      <vt:lpstr>Who we are</vt:lpstr>
      <vt:lpstr>Core business </vt:lpstr>
      <vt:lpstr>Accreditation Committee</vt:lpstr>
      <vt:lpstr>Certification Committee</vt:lpstr>
      <vt:lpstr>Examination Committee</vt:lpstr>
      <vt:lpstr>National Delegates</vt:lpstr>
      <vt:lpstr>Calendar 2026</vt:lpstr>
      <vt:lpstr>Board Meetings 2027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Editor PC</dc:creator>
  <cp:lastModifiedBy>Wilma Gietman</cp:lastModifiedBy>
  <cp:revision>56</cp:revision>
  <cp:lastPrinted>2026-05-03T10:21:46Z</cp:lastPrinted>
  <dcterms:created xsi:type="dcterms:W3CDTF">2014-04-17T12:46:58Z</dcterms:created>
  <dcterms:modified xsi:type="dcterms:W3CDTF">2026-05-08T08:24:07Z</dcterms:modified>
</cp:coreProperties>
</file>