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2" r:id="rId2"/>
    <p:sldId id="256" r:id="rId3"/>
    <p:sldId id="257" r:id="rId4"/>
    <p:sldId id="259" r:id="rId5"/>
    <p:sldId id="261" r:id="rId6"/>
    <p:sldId id="299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372"/>
    <a:srgbClr val="B8005C"/>
    <a:srgbClr val="AA9868"/>
    <a:srgbClr val="CC0066"/>
    <a:srgbClr val="000000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47" d="100"/>
          <a:sy n="147" d="100"/>
        </p:scale>
        <p:origin x="4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6E99-70C5-4000-8B0A-AC29A8149B02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F6337-9FFF-48D1-AFEB-43776F7A43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64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CC596-73A6-412B-87CF-CBD3D3F0CE04}" type="datetimeFigureOut">
              <a:rPr lang="en-NL" smtClean="0"/>
              <a:t>06/12/2026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487FC-20B0-423F-B479-164055FB93C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651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2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9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5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45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0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0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>
                <a:lumMod val="9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3009-A0B2-4607-970A-F8BD11868F51}" type="datetimeFigureOut">
              <a:rPr lang="nl-NL" smtClean="0"/>
              <a:t>12-6-2026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octor holding a clipboard and a medical chart&#10;&#10;AI-generated content may be incorrect.">
            <a:extLst>
              <a:ext uri="{FF2B5EF4-FFF2-40B4-BE49-F238E27FC236}">
                <a16:creationId xmlns:a16="http://schemas.microsoft.com/office/drawing/2014/main" id="{80503B18-5FF4-8BB2-6349-355A884DE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0"/>
            <a:ext cx="9144000" cy="683704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EF4F99-3852-BF98-6AB6-486468BBE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7664" y="548680"/>
            <a:ext cx="5481482" cy="207971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F52D6C-ACC9-FE1B-23F8-12D218C90C9F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97042-105E-D9D0-AD9B-37B9F41D6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52FEF4-9543-E472-7B30-91E070F18DD9}"/>
              </a:ext>
            </a:extLst>
          </p:cNvPr>
          <p:cNvSpPr txBox="1"/>
          <p:nvPr/>
        </p:nvSpPr>
        <p:spPr>
          <a:xfrm>
            <a:off x="2051720" y="3212976"/>
            <a:ext cx="518457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150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Dr. Guy Bogaert</a:t>
            </a:r>
          </a:p>
          <a:p>
            <a:pPr algn="ctr">
              <a:spcAft>
                <a:spcPts val="600"/>
              </a:spcAft>
            </a:pPr>
            <a:r>
              <a:rPr lang="en-150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Treasurer</a:t>
            </a:r>
          </a:p>
        </p:txBody>
      </p:sp>
    </p:spTree>
    <p:extLst>
      <p:ext uri="{BB962C8B-B14F-4D97-AF65-F5344CB8AC3E}">
        <p14:creationId xmlns:p14="http://schemas.microsoft.com/office/powerpoint/2010/main" val="13764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Update</a:t>
            </a:r>
            <a:r>
              <a:rPr lang="nl-BE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today = 2026</a:t>
            </a:r>
            <a:endParaRPr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path </a:t>
            </a:r>
            <a:r>
              <a:rPr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stability</a:t>
            </a:r>
            <a:r>
              <a:rPr lang="nl-BE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the EBU</a:t>
            </a:r>
          </a:p>
          <a:p>
            <a:endParaRPr lang="nl-BE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</a:t>
            </a:r>
            <a:r>
              <a:rPr lang="en-15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nl-BE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reasurer</a:t>
            </a:r>
            <a:r>
              <a:rPr lang="nl-BE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2022-2026</a:t>
            </a:r>
            <a:endParaRPr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This Was Achieved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Simplification</a:t>
            </a:r>
          </a:p>
          <a:p>
            <a:r>
              <a:rPr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discipline</a:t>
            </a:r>
          </a:p>
          <a:p>
            <a:r>
              <a:rPr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</a:t>
            </a:r>
            <a:r>
              <a:rPr lang="nl-BE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(operational) </a:t>
            </a:r>
            <a:r>
              <a:rPr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31FA35-E34D-90A5-2185-1162C3DFD346}"/>
              </a:ext>
            </a:extLst>
          </p:cNvPr>
          <p:cNvSpPr txBox="1">
            <a:spLocks/>
          </p:cNvSpPr>
          <p:nvPr/>
        </p:nvSpPr>
        <p:spPr>
          <a:xfrm>
            <a:off x="522890" y="3645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nl-BE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Surplus Means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FA14B9-BB82-ECCB-967A-E2B223AF3E7B}"/>
              </a:ext>
            </a:extLst>
          </p:cNvPr>
          <p:cNvSpPr txBox="1">
            <a:spLocks/>
          </p:cNvSpPr>
          <p:nvPr/>
        </p:nvSpPr>
        <p:spPr>
          <a:xfrm>
            <a:off x="588579" y="513693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buffer, not </a:t>
            </a:r>
            <a:r>
              <a:rPr lang="nl-BE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excess</a:t>
            </a:r>
            <a:r>
              <a:rPr lang="nl-BE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wealth</a:t>
            </a:r>
            <a:endParaRPr lang="nl-BE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Reserves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Ensures continuity in difficult years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545134-E5D4-07E0-ECD6-287460BFB766}"/>
              </a:ext>
            </a:extLst>
          </p:cNvPr>
          <p:cNvSpPr txBox="1">
            <a:spLocks/>
          </p:cNvSpPr>
          <p:nvPr/>
        </p:nvSpPr>
        <p:spPr>
          <a:xfrm>
            <a:off x="609600" y="2949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Long-Term </a:t>
            </a:r>
            <a:r>
              <a:rPr lang="nl-BE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Vision</a:t>
            </a:r>
            <a:endParaRPr lang="nl-BE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09C8C5-2E5A-08F0-4189-59FD3D1A6C8D}"/>
              </a:ext>
            </a:extLst>
          </p:cNvPr>
          <p:cNvSpPr txBox="1">
            <a:spLocks/>
          </p:cNvSpPr>
          <p:nvPr/>
        </p:nvSpPr>
        <p:spPr>
          <a:xfrm>
            <a:off x="609600" y="42750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>
                <a:solidFill>
                  <a:srgbClr val="1C4372"/>
                </a:solidFill>
              </a:rPr>
              <a:t>Protect independence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Careful spending</a:t>
            </a:r>
          </a:p>
          <a:p>
            <a:r>
              <a:rPr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 investing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417D55-5B29-D572-3C78-A80857DB213F}"/>
              </a:ext>
            </a:extLst>
          </p:cNvPr>
          <p:cNvSpPr txBox="1">
            <a:spLocks/>
          </p:cNvSpPr>
          <p:nvPr/>
        </p:nvSpPr>
        <p:spPr>
          <a:xfrm>
            <a:off x="609600" y="33173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 Responsibility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7EE126-BF75-7E2C-5BC6-FBDE3687C063}"/>
              </a:ext>
            </a:extLst>
          </p:cNvPr>
          <p:cNvSpPr txBox="1">
            <a:spLocks/>
          </p:cNvSpPr>
          <p:nvPr/>
        </p:nvSpPr>
        <p:spPr>
          <a:xfrm>
            <a:off x="609600" y="464293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Today’s </a:t>
            </a:r>
            <a:r>
              <a:rPr lang="nl-BE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lang="nl-BE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strategy protect tomorrow’s society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oup of wooden balls with icons on them&#10;&#10;AI-generated content may be incorrect.">
            <a:extLst>
              <a:ext uri="{FF2B5EF4-FFF2-40B4-BE49-F238E27FC236}">
                <a16:creationId xmlns:a16="http://schemas.microsoft.com/office/drawing/2014/main" id="{4FB1C02A-EE3A-A5C7-78DD-30030DAB4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B57DD-95B6-2D49-C606-0275C580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15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 with us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6D27A3D-CA94-0F66-BA78-D146A6B1C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615226"/>
            <a:ext cx="475252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150" altLang="en-US" sz="2400" b="1" i="0" u="none" strike="noStrike" cap="none" normalizeH="0" baseline="0" dirty="0">
                <a:ln>
                  <a:noFill/>
                </a:ln>
                <a:solidFill>
                  <a:srgbClr val="002C7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Website</a:t>
            </a:r>
            <a:r>
              <a:rPr kumimoji="0" lang="en-150" altLang="en-US" sz="2400" b="0" i="0" u="none" strike="noStrike" cap="none" normalizeH="0" baseline="0" dirty="0">
                <a:ln>
                  <a:noFill/>
                </a:ln>
                <a:solidFill>
                  <a:srgbClr val="002C7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: www.ebu.com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150" altLang="en-US" sz="2400" b="1" dirty="0">
                <a:solidFill>
                  <a:srgbClr val="002C7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Email: </a:t>
            </a:r>
            <a:r>
              <a:rPr lang="en-150" altLang="en-US" sz="2400" dirty="0">
                <a:solidFill>
                  <a:srgbClr val="002C72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ebu@ebu.com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2C7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  </a:t>
            </a:r>
            <a:endParaRPr kumimoji="0" lang="en-150" altLang="en-US" sz="2400" b="0" i="0" u="none" strike="noStrike" cap="none" normalizeH="0" baseline="0" dirty="0">
              <a:ln>
                <a:noFill/>
              </a:ln>
              <a:solidFill>
                <a:srgbClr val="002C72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150" altLang="en-US" sz="2400" dirty="0">
              <a:solidFill>
                <a:srgbClr val="002C7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150" altLang="en-US" sz="2400" b="1" i="0" u="none" strike="noStrike" cap="none" normalizeH="0" baseline="0" dirty="0">
                <a:ln>
                  <a:noFill/>
                </a:ln>
                <a:solidFill>
                  <a:srgbClr val="B8005C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Follow us on social media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344627B-44AC-E178-7F56-6EA36EAC1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194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2C7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2EC54CDA-D6CE-2CA9-F3CE-17D48A2E9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976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2C72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F94E0B2-107B-04A7-FC04-38CE0ACE1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52337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150"/>
          </a:p>
        </p:txBody>
      </p:sp>
      <p:pic>
        <p:nvPicPr>
          <p:cNvPr id="16" name="Picture 15" descr="A logo of a camera&#10;&#10;AI-generated content may be incorrect.">
            <a:extLst>
              <a:ext uri="{FF2B5EF4-FFF2-40B4-BE49-F238E27FC236}">
                <a16:creationId xmlns:a16="http://schemas.microsoft.com/office/drawing/2014/main" id="{6A933EFB-D079-3D71-3E0D-03CC83D60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4" y="2708137"/>
            <a:ext cx="425379" cy="425379"/>
          </a:xfrm>
          <a:prstGeom prst="rect">
            <a:avLst/>
          </a:prstGeom>
        </p:spPr>
      </p:pic>
      <p:pic>
        <p:nvPicPr>
          <p:cNvPr id="18" name="Picture 17" descr="A blue and white logo&#10;&#10;AI-generated content may be incorrect.">
            <a:extLst>
              <a:ext uri="{FF2B5EF4-FFF2-40B4-BE49-F238E27FC236}">
                <a16:creationId xmlns:a16="http://schemas.microsoft.com/office/drawing/2014/main" id="{13626479-1051-4858-D664-BC19D5137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16" y="2708137"/>
            <a:ext cx="438603" cy="4386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E04B53-A571-E0D3-E2AD-7BC8DC472832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C87CD-2112-986A-152D-BE322B604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96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Open Sans</vt:lpstr>
      <vt:lpstr>Office Theme</vt:lpstr>
      <vt:lpstr>PowerPoint Presentation</vt:lpstr>
      <vt:lpstr>Financial Update today = 2026</vt:lpstr>
      <vt:lpstr>How This Was Achieved</vt:lpstr>
      <vt:lpstr>Why Reserves Matter</vt:lpstr>
      <vt:lpstr>Use of Funds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 PC</dc:creator>
  <cp:lastModifiedBy>Wilma Gietman</cp:lastModifiedBy>
  <cp:revision>54</cp:revision>
  <dcterms:created xsi:type="dcterms:W3CDTF">2014-04-17T12:46:58Z</dcterms:created>
  <dcterms:modified xsi:type="dcterms:W3CDTF">2026-06-12T10:43:10Z</dcterms:modified>
</cp:coreProperties>
</file>